
<file path=[Content_Types].xml><?xml version="1.0" encoding="utf-8"?>
<Types xmlns="http://schemas.openxmlformats.org/package/2006/content-types">
  <Default Extension="png" ContentType="image/png"/>
  <Default Extension="tmp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4"/>
  </p:notesMasterIdLst>
  <p:handoutMasterIdLst>
    <p:handoutMasterId r:id="rId105"/>
  </p:handoutMasterIdLst>
  <p:sldIdLst>
    <p:sldId id="297" r:id="rId2"/>
    <p:sldId id="260" r:id="rId3"/>
    <p:sldId id="394" r:id="rId4"/>
    <p:sldId id="395" r:id="rId5"/>
    <p:sldId id="698" r:id="rId6"/>
    <p:sldId id="396" r:id="rId7"/>
    <p:sldId id="397" r:id="rId8"/>
    <p:sldId id="482" r:id="rId9"/>
    <p:sldId id="398" r:id="rId10"/>
    <p:sldId id="393" r:id="rId11"/>
    <p:sldId id="412" r:id="rId12"/>
    <p:sldId id="609" r:id="rId13"/>
    <p:sldId id="400" r:id="rId14"/>
    <p:sldId id="651" r:id="rId15"/>
    <p:sldId id="643" r:id="rId16"/>
    <p:sldId id="645" r:id="rId17"/>
    <p:sldId id="635" r:id="rId18"/>
    <p:sldId id="636" r:id="rId19"/>
    <p:sldId id="637" r:id="rId20"/>
    <p:sldId id="638" r:id="rId21"/>
    <p:sldId id="639" r:id="rId22"/>
    <p:sldId id="640" r:id="rId23"/>
    <p:sldId id="641" r:id="rId24"/>
    <p:sldId id="642" r:id="rId25"/>
    <p:sldId id="647" r:id="rId26"/>
    <p:sldId id="648" r:id="rId27"/>
    <p:sldId id="413" r:id="rId28"/>
    <p:sldId id="652" r:id="rId29"/>
    <p:sldId id="653" r:id="rId30"/>
    <p:sldId id="654" r:id="rId31"/>
    <p:sldId id="649" r:id="rId32"/>
    <p:sldId id="650" r:id="rId33"/>
    <p:sldId id="670" r:id="rId34"/>
    <p:sldId id="371" r:id="rId35"/>
    <p:sldId id="658" r:id="rId36"/>
    <p:sldId id="495" r:id="rId37"/>
    <p:sldId id="659" r:id="rId38"/>
    <p:sldId id="509" r:id="rId39"/>
    <p:sldId id="377" r:id="rId40"/>
    <p:sldId id="549" r:id="rId41"/>
    <p:sldId id="550" r:id="rId42"/>
    <p:sldId id="657" r:id="rId43"/>
    <p:sldId id="580" r:id="rId44"/>
    <p:sldId id="581" r:id="rId45"/>
    <p:sldId id="608" r:id="rId46"/>
    <p:sldId id="582" r:id="rId47"/>
    <p:sldId id="671" r:id="rId48"/>
    <p:sldId id="672" r:id="rId49"/>
    <p:sldId id="673" r:id="rId50"/>
    <p:sldId id="583" r:id="rId51"/>
    <p:sldId id="674" r:id="rId52"/>
    <p:sldId id="675" r:id="rId53"/>
    <p:sldId id="689" r:id="rId54"/>
    <p:sldId id="676" r:id="rId55"/>
    <p:sldId id="677" r:id="rId56"/>
    <p:sldId id="277" r:id="rId57"/>
    <p:sldId id="678" r:id="rId58"/>
    <p:sldId id="306" r:id="rId59"/>
    <p:sldId id="386" r:id="rId60"/>
    <p:sldId id="506" r:id="rId61"/>
    <p:sldId id="613" r:id="rId62"/>
    <p:sldId id="679" r:id="rId63"/>
    <p:sldId id="588" r:id="rId64"/>
    <p:sldId id="611" r:id="rId65"/>
    <p:sldId id="589" r:id="rId66"/>
    <p:sldId id="680" r:id="rId67"/>
    <p:sldId id="692" r:id="rId68"/>
    <p:sldId id="534" r:id="rId69"/>
    <p:sldId id="539" r:id="rId70"/>
    <p:sldId id="614" r:id="rId71"/>
    <p:sldId id="537" r:id="rId72"/>
    <p:sldId id="612" r:id="rId73"/>
    <p:sldId id="538" r:id="rId74"/>
    <p:sldId id="688" r:id="rId75"/>
    <p:sldId id="595" r:id="rId76"/>
    <p:sldId id="466" r:id="rId77"/>
    <p:sldId id="699" r:id="rId78"/>
    <p:sldId id="619" r:id="rId79"/>
    <p:sldId id="597" r:id="rId80"/>
    <p:sldId id="621" r:id="rId81"/>
    <p:sldId id="622" r:id="rId82"/>
    <p:sldId id="623" r:id="rId83"/>
    <p:sldId id="624" r:id="rId84"/>
    <p:sldId id="625" r:id="rId85"/>
    <p:sldId id="451" r:id="rId86"/>
    <p:sldId id="690" r:id="rId87"/>
    <p:sldId id="630" r:id="rId88"/>
    <p:sldId id="631" r:id="rId89"/>
    <p:sldId id="691" r:id="rId90"/>
    <p:sldId id="632" r:id="rId91"/>
    <p:sldId id="633" r:id="rId92"/>
    <p:sldId id="391" r:id="rId93"/>
    <p:sldId id="359" r:id="rId94"/>
    <p:sldId id="686" r:id="rId95"/>
    <p:sldId id="452" r:id="rId96"/>
    <p:sldId id="266" r:id="rId97"/>
    <p:sldId id="363" r:id="rId98"/>
    <p:sldId id="366" r:id="rId99"/>
    <p:sldId id="365" r:id="rId100"/>
    <p:sldId id="379" r:id="rId101"/>
    <p:sldId id="694" r:id="rId102"/>
    <p:sldId id="700" r:id="rId103"/>
  </p:sldIdLst>
  <p:sldSz cx="9144000" cy="6858000" type="screen4x3"/>
  <p:notesSz cx="7023100" cy="93091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600"/>
    <a:srgbClr val="336600"/>
    <a:srgbClr val="008000"/>
    <a:srgbClr val="CCFF33"/>
    <a:srgbClr val="FFCCFF"/>
    <a:srgbClr val="009900"/>
    <a:srgbClr val="FF3300"/>
    <a:srgbClr val="CCFF66"/>
    <a:srgbClr val="99FF33"/>
    <a:srgbClr val="FF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770" autoAdjust="0"/>
  </p:normalViewPr>
  <p:slideViewPr>
    <p:cSldViewPr snapToGrid="0">
      <p:cViewPr>
        <p:scale>
          <a:sx n="80" d="100"/>
          <a:sy n="80" d="100"/>
        </p:scale>
        <p:origin x="-1128" y="-21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07" Type="http://schemas.openxmlformats.org/officeDocument/2006/relationships/viewProps" Target="viewProps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handoutMaster" Target="handoutMasters/handout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presProps" Target="pres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tableStyles" Target="tableStyles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8275" y="0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711D30F-42A0-428D-84D6-2A1D9F4C7928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42375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8275" y="8842375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116175-180B-48D3-BFCA-D32C6F1C5B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620791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8275" y="0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CABE3C-D69C-47E1-BD4A-CC43E6002F6B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4275" y="698500"/>
            <a:ext cx="4654550" cy="34909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675" y="4421188"/>
            <a:ext cx="5619750" cy="41894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42375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8275" y="8842375"/>
            <a:ext cx="3043238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0BD3200-0DA1-4272-B70E-FD06CE29932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6591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0BD3200-0DA1-4272-B70E-FD06CE29932B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42739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679C3A-3766-4B92-94B4-6E4B43535F42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80872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4679C3A-3766-4B92-94B4-6E4B43535F42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80872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0BD3200-0DA1-4272-B70E-FD06CE29932B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98061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24542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5130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43506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42796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11730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12118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53503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406894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19351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7792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71941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A132E76-1B4C-4D6D-9834-3AB787B0F25E}" type="datetimeFigureOut">
              <a:rPr lang="en-US" smtClean="0"/>
              <a:t>10/30/2013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04FDA3F-AD46-40F0-BB3B-3836FFF9E3B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08609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tmp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tmp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hyperlink" Target="http://www.ipmimages.org/images/768x512/1440021.jpg" TargetMode="Externa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tmp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jp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tmp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tmp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tmp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tmp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10800000">
            <a:off x="2133601" y="381000"/>
            <a:ext cx="4676476" cy="312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90213" y="5381661"/>
            <a:ext cx="920252" cy="8968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6"/>
          <p:cNvSpPr/>
          <p:nvPr/>
        </p:nvSpPr>
        <p:spPr>
          <a:xfrm>
            <a:off x="685799" y="5074100"/>
            <a:ext cx="56675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Bryant Adams – Wells College</a:t>
            </a:r>
          </a:p>
          <a:p>
            <a:r>
              <a:rPr lang="en-US" dirty="0" smtClean="0">
                <a:solidFill>
                  <a:srgbClr val="008000"/>
                </a:solidFill>
              </a:rPr>
              <a:t>Alan Collmer – Cornell University</a:t>
            </a:r>
          </a:p>
          <a:p>
            <a:r>
              <a:rPr lang="en-US" dirty="0" smtClean="0">
                <a:solidFill>
                  <a:srgbClr val="008000"/>
                </a:solidFill>
              </a:rPr>
              <a:t>Candace </a:t>
            </a:r>
            <a:r>
              <a:rPr lang="en-US" dirty="0" smtClean="0">
                <a:solidFill>
                  <a:srgbClr val="0070C0"/>
                </a:solidFill>
              </a:rPr>
              <a:t>Collmer</a:t>
            </a:r>
            <a:r>
              <a:rPr lang="en-US" dirty="0" smtClean="0">
                <a:solidFill>
                  <a:srgbClr val="008000"/>
                </a:solidFill>
              </a:rPr>
              <a:t> – </a:t>
            </a:r>
            <a:r>
              <a:rPr lang="en-US" dirty="0" smtClean="0">
                <a:solidFill>
                  <a:srgbClr val="0070C0"/>
                </a:solidFill>
              </a:rPr>
              <a:t>Wells College </a:t>
            </a:r>
            <a:r>
              <a:rPr lang="en-US" dirty="0" smtClean="0">
                <a:solidFill>
                  <a:srgbClr val="008000"/>
                </a:solidFill>
              </a:rPr>
              <a:t>and Cornell University</a:t>
            </a:r>
          </a:p>
          <a:p>
            <a:r>
              <a:rPr lang="en-US" dirty="0" smtClean="0">
                <a:solidFill>
                  <a:srgbClr val="008000"/>
                </a:solidFill>
              </a:rPr>
              <a:t>Magdalen Lindeberg – Cornell University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992569" y="3562604"/>
            <a:ext cx="27075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    Prototype 7/18/12</a:t>
            </a:r>
          </a:p>
          <a:p>
            <a:r>
              <a:rPr lang="en-US" dirty="0"/>
              <a:t> </a:t>
            </a:r>
            <a:r>
              <a:rPr lang="en-US" dirty="0" smtClean="0"/>
              <a:t>          Revised 7/22/13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5474526" y="1650672"/>
            <a:ext cx="5818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TM</a:t>
            </a:r>
            <a:endParaRPr lang="en-US" sz="16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7160815" y="5118267"/>
            <a:ext cx="13419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Funding from: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560168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71896" y="1330036"/>
            <a:ext cx="75170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There’s an </a:t>
            </a:r>
            <a:r>
              <a:rPr lang="en-US" sz="2400" u="sng" dirty="0" smtClean="0"/>
              <a:t>ongoing battle</a:t>
            </a:r>
            <a:r>
              <a:rPr lang="en-US" sz="2400" dirty="0" smtClean="0"/>
              <a:t> at the plant’s surface…</a:t>
            </a:r>
          </a:p>
          <a:p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444247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73777" y="1531917"/>
            <a:ext cx="7208322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2400" dirty="0"/>
          </a:p>
          <a:p>
            <a:endParaRPr lang="en-US" sz="2000" dirty="0"/>
          </a:p>
          <a:p>
            <a:endParaRPr lang="en-US" sz="2000" dirty="0" smtClean="0"/>
          </a:p>
          <a:p>
            <a:r>
              <a:rPr lang="en-US" sz="2000" b="1" dirty="0" smtClean="0"/>
              <a:t>We welcome your comments and suggestions</a:t>
            </a:r>
            <a:r>
              <a:rPr lang="en-US" sz="2000" dirty="0" smtClean="0"/>
              <a:t>!  </a:t>
            </a:r>
            <a:r>
              <a:rPr lang="en-US" sz="2000" u="sng" dirty="0" smtClean="0"/>
              <a:t>Please send any</a:t>
            </a:r>
            <a:r>
              <a:rPr lang="en-US" sz="2000" dirty="0" smtClean="0"/>
              <a:t> you may think of later to </a:t>
            </a:r>
            <a:r>
              <a:rPr lang="en-US" sz="2000" dirty="0"/>
              <a:t>Candace Collmer, </a:t>
            </a:r>
            <a:r>
              <a:rPr lang="en-US" sz="2000" dirty="0" smtClean="0"/>
              <a:t>cwc6@cornell.edu</a:t>
            </a:r>
            <a:endParaRPr lang="en-US" sz="20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961186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78525" y="217967"/>
            <a:ext cx="84963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     </a:t>
            </a:r>
            <a:r>
              <a:rPr lang="en-US" sz="2400" b="1" i="1" dirty="0" smtClean="0"/>
              <a:t>VEGEVADERS   :</a:t>
            </a:r>
            <a:r>
              <a:rPr lang="en-US" sz="2400" b="1" dirty="0" smtClean="0"/>
              <a:t>  A fun way for teaching/exploring </a:t>
            </a:r>
            <a:r>
              <a:rPr lang="en-US" sz="2400" b="1" u="sng" dirty="0" smtClean="0"/>
              <a:t>diverse</a:t>
            </a:r>
            <a:r>
              <a:rPr lang="en-US" sz="2400" b="1" dirty="0" smtClean="0"/>
              <a:t> </a:t>
            </a:r>
            <a:br>
              <a:rPr lang="en-US" sz="2400" b="1" dirty="0" smtClean="0"/>
            </a:br>
            <a:r>
              <a:rPr lang="en-US" sz="2400" b="1" dirty="0"/>
              <a:t> </a:t>
            </a:r>
            <a:r>
              <a:rPr lang="en-US" sz="2400" b="1" dirty="0" smtClean="0"/>
              <a:t>                                           </a:t>
            </a:r>
            <a:r>
              <a:rPr lang="en-US" sz="2400" b="1" u="sng" dirty="0" smtClean="0"/>
              <a:t>high school topics</a:t>
            </a:r>
            <a:endParaRPr lang="en-US" sz="2400" b="1" u="sng" dirty="0"/>
          </a:p>
        </p:txBody>
      </p:sp>
      <p:pic>
        <p:nvPicPr>
          <p:cNvPr id="5" name="Picture 4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9141" y="1433695"/>
            <a:ext cx="6565157" cy="4268129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466744" y="249866"/>
            <a:ext cx="53162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 smtClean="0"/>
              <a:t>TM</a:t>
            </a:r>
            <a:endParaRPr lang="en-US" sz="12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478465" y="5943594"/>
            <a:ext cx="8332562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b</a:t>
            </a:r>
            <a:r>
              <a:rPr lang="en-US" sz="1600" dirty="0" smtClean="0"/>
              <a:t>y B. Adams, A. Collmer, C. Collmer, M. Lindeberg;  Cornell University &amp; Wells College</a:t>
            </a:r>
          </a:p>
          <a:p>
            <a:r>
              <a:rPr lang="en-US" sz="1600" dirty="0"/>
              <a:t>	</a:t>
            </a:r>
            <a:r>
              <a:rPr lang="en-US" sz="1600" dirty="0" smtClean="0"/>
              <a:t>	   (contact Candace Collmer: cwc6@cornell.edu)</a:t>
            </a:r>
            <a:endParaRPr lang="en-US" sz="1600" dirty="0"/>
          </a:p>
        </p:txBody>
      </p:sp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95833" y="5971691"/>
            <a:ext cx="573939" cy="5593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687126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45756" y="1878992"/>
            <a:ext cx="49547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/>
              <a:t>Take-home Messages</a:t>
            </a:r>
            <a:endParaRPr lang="en-US" sz="2000" dirty="0"/>
          </a:p>
        </p:txBody>
      </p:sp>
      <p:sp>
        <p:nvSpPr>
          <p:cNvPr id="3" name="TextBox 2"/>
          <p:cNvSpPr txBox="1"/>
          <p:nvPr/>
        </p:nvSpPr>
        <p:spPr>
          <a:xfrm>
            <a:off x="487305" y="2318443"/>
            <a:ext cx="8431066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Plants, like animals, have an </a:t>
            </a:r>
            <a:r>
              <a:rPr lang="en-US" sz="1400" b="1" u="sng" dirty="0" smtClean="0"/>
              <a:t>immune system</a:t>
            </a:r>
            <a:r>
              <a:rPr lang="en-US" sz="1400" b="1" dirty="0" smtClean="0"/>
              <a:t> </a:t>
            </a:r>
            <a:r>
              <a:rPr lang="en-US" sz="1400" dirty="0" smtClean="0"/>
              <a:t>that protects them from infection by a pathogen</a:t>
            </a:r>
            <a:endParaRPr lang="en-US" sz="1400" dirty="0"/>
          </a:p>
          <a:p>
            <a:r>
              <a:rPr lang="en-US" sz="1400" dirty="0" smtClean="0"/>
              <a:t>       Protection is based on </a:t>
            </a:r>
            <a:r>
              <a:rPr lang="en-US" sz="1400" b="1" u="sng" dirty="0" smtClean="0"/>
              <a:t>recognition</a:t>
            </a:r>
            <a:r>
              <a:rPr lang="en-US" sz="1400" dirty="0" smtClean="0"/>
              <a:t> of a pathogen molecule by its </a:t>
            </a:r>
            <a:r>
              <a:rPr lang="en-US" sz="1400" u="sng" dirty="0" smtClean="0"/>
              <a:t>lock-and-key fit</a:t>
            </a:r>
            <a:r>
              <a:rPr lang="en-US" sz="1400" dirty="0" smtClean="0"/>
              <a:t> with a plant </a:t>
            </a:r>
            <a:r>
              <a:rPr lang="en-US" sz="1400" b="1" u="sng" dirty="0" smtClean="0"/>
              <a:t>receptor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Detection leads to intracellular </a:t>
            </a:r>
            <a:r>
              <a:rPr lang="en-US" sz="1400" b="1" u="sng" dirty="0" smtClean="0"/>
              <a:t>signaling</a:t>
            </a:r>
            <a:r>
              <a:rPr lang="en-US" sz="1400" u="sng" dirty="0" smtClean="0"/>
              <a:t> </a:t>
            </a:r>
            <a:r>
              <a:rPr lang="en-US" sz="1400" dirty="0" smtClean="0"/>
              <a:t>and a </a:t>
            </a:r>
            <a:r>
              <a:rPr lang="en-US" sz="1400" u="sng" dirty="0" smtClean="0"/>
              <a:t>plant defense</a:t>
            </a:r>
            <a:r>
              <a:rPr lang="en-US" sz="1400" dirty="0" smtClean="0"/>
              <a:t> </a:t>
            </a:r>
            <a:r>
              <a:rPr lang="en-US" sz="1400" b="1" u="sng" dirty="0" smtClean="0"/>
              <a:t>response </a:t>
            </a:r>
            <a:r>
              <a:rPr lang="en-US" sz="1400" dirty="0" smtClean="0"/>
              <a:t>– either </a:t>
            </a:r>
            <a:r>
              <a:rPr lang="en-US" sz="1400" b="1" u="sng" dirty="0" smtClean="0"/>
              <a:t>M</a:t>
            </a:r>
            <a:r>
              <a:rPr lang="en-US" sz="1400" dirty="0" smtClean="0"/>
              <a:t>icrobial Feature-</a:t>
            </a:r>
            <a:r>
              <a:rPr lang="en-US" sz="1400" b="1" u="sng" dirty="0" smtClean="0"/>
              <a:t>T</a:t>
            </a:r>
            <a:r>
              <a:rPr lang="en-US" sz="1400" b="1" dirty="0" smtClean="0"/>
              <a:t>r</a:t>
            </a:r>
            <a:r>
              <a:rPr lang="en-US" sz="1400" dirty="0" smtClean="0"/>
              <a:t>iggered </a:t>
            </a:r>
            <a:br>
              <a:rPr lang="en-US" sz="1400" dirty="0" smtClean="0"/>
            </a:br>
            <a:r>
              <a:rPr lang="en-US" sz="1400" dirty="0" smtClean="0"/>
              <a:t>           </a:t>
            </a:r>
            <a:r>
              <a:rPr lang="en-US" sz="1400" b="1" u="sng" dirty="0" smtClean="0"/>
              <a:t>I</a:t>
            </a:r>
            <a:r>
              <a:rPr lang="en-US" sz="1400" dirty="0" smtClean="0"/>
              <a:t>mmunity (</a:t>
            </a:r>
            <a:r>
              <a:rPr lang="en-US" sz="1400" b="1" u="sng" dirty="0" smtClean="0"/>
              <a:t>MTI)</a:t>
            </a:r>
            <a:r>
              <a:rPr lang="en-US" sz="1400" dirty="0" smtClean="0"/>
              <a:t>  or the hypersensitive  </a:t>
            </a:r>
            <a:r>
              <a:rPr lang="en-US" sz="1400" b="1" u="sng" dirty="0" smtClean="0"/>
              <a:t>E</a:t>
            </a:r>
            <a:r>
              <a:rPr lang="en-US" sz="1400" dirty="0" smtClean="0"/>
              <a:t>ffector-</a:t>
            </a:r>
            <a:r>
              <a:rPr lang="en-US" sz="1400" b="1" u="sng" dirty="0" smtClean="0"/>
              <a:t>T</a:t>
            </a:r>
            <a:r>
              <a:rPr lang="en-US" sz="1400" dirty="0" smtClean="0"/>
              <a:t>riggered </a:t>
            </a:r>
            <a:r>
              <a:rPr lang="en-US" sz="1400" b="1" u="sng" dirty="0" smtClean="0"/>
              <a:t>I</a:t>
            </a:r>
            <a:r>
              <a:rPr lang="en-US" sz="1400" dirty="0" smtClean="0"/>
              <a:t>mmunity (</a:t>
            </a:r>
            <a:r>
              <a:rPr lang="en-US" sz="1400" b="1" u="sng" dirty="0" smtClean="0"/>
              <a:t>ETI)</a:t>
            </a:r>
            <a:r>
              <a:rPr lang="en-US" sz="1400" dirty="0" smtClean="0"/>
              <a:t>.</a:t>
            </a:r>
          </a:p>
          <a:p>
            <a:endParaRPr lang="en-US" sz="1400" u="sng" dirty="0"/>
          </a:p>
          <a:p>
            <a:r>
              <a:rPr lang="en-US" sz="1400" u="sng" dirty="0" smtClean="0"/>
              <a:t>Genomes of microbial pathogens </a:t>
            </a:r>
            <a:r>
              <a:rPr lang="en-US" sz="1400" b="1" u="sng" dirty="0" smtClean="0"/>
              <a:t>evolve</a:t>
            </a:r>
            <a:r>
              <a:rPr lang="en-US" sz="1400" dirty="0" smtClean="0"/>
              <a:t>, changing rapidly over time, both by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a) </a:t>
            </a:r>
            <a:r>
              <a:rPr lang="en-US" sz="1400" b="1" u="sng" dirty="0" smtClean="0"/>
              <a:t>mutation and loss</a:t>
            </a:r>
            <a:r>
              <a:rPr lang="en-US" sz="1400" b="1" dirty="0" smtClean="0"/>
              <a:t> </a:t>
            </a:r>
            <a:r>
              <a:rPr lang="en-US" sz="1400" dirty="0" smtClean="0"/>
              <a:t>of recognizable pathogen Features and Effectors, and 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b) the </a:t>
            </a:r>
            <a:r>
              <a:rPr lang="en-US" sz="1400" b="1" u="sng" dirty="0" smtClean="0"/>
              <a:t>acquisition of new genes</a:t>
            </a:r>
            <a:r>
              <a:rPr lang="en-US" sz="1400" b="1" dirty="0" smtClean="0"/>
              <a:t> to suppress immunity </a:t>
            </a:r>
            <a:r>
              <a:rPr lang="en-US" sz="1400" dirty="0" smtClean="0"/>
              <a:t>(just like drug-resistance  genes in animal pathogens), </a:t>
            </a:r>
            <a:endParaRPr lang="en-US" sz="1400" dirty="0"/>
          </a:p>
          <a:p>
            <a:endParaRPr lang="en-US" sz="1400" dirty="0" smtClean="0"/>
          </a:p>
          <a:p>
            <a:r>
              <a:rPr lang="en-US" sz="1400" dirty="0" smtClean="0"/>
              <a:t>As microbes evolve to escape detection and infiltrate plants, </a:t>
            </a:r>
            <a:r>
              <a:rPr lang="en-US" sz="1400" u="sng" dirty="0" smtClean="0"/>
              <a:t>plants</a:t>
            </a:r>
            <a:r>
              <a:rPr lang="en-US" sz="1400" dirty="0" smtClean="0"/>
              <a:t> are selected via </a:t>
            </a:r>
            <a:r>
              <a:rPr lang="en-US" sz="1400" b="1" u="sng" dirty="0" smtClean="0"/>
              <a:t>artificial</a:t>
            </a:r>
            <a:r>
              <a:rPr lang="en-US" sz="1400" b="1" dirty="0" smtClean="0"/>
              <a:t> </a:t>
            </a:r>
            <a:r>
              <a:rPr lang="en-US" sz="1400" dirty="0" smtClean="0"/>
              <a:t>or </a:t>
            </a:r>
            <a:r>
              <a:rPr lang="en-US" sz="1400" b="1" u="sng" dirty="0" smtClean="0"/>
              <a:t>natural selection </a:t>
            </a:r>
            <a:r>
              <a:rPr lang="en-US" sz="1400" dirty="0" smtClean="0"/>
              <a:t>to acquire new Resistance genes: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a) via plant breeders introducing new Resistance genes into plant cultivars (using  </a:t>
            </a:r>
            <a:r>
              <a:rPr lang="en-US" sz="1400" b="1" u="sng" dirty="0" smtClean="0"/>
              <a:t>selective cross breeding </a:t>
            </a:r>
            <a:r>
              <a:rPr lang="en-US" sz="1400" dirty="0" smtClean="0"/>
              <a:t>or </a:t>
            </a:r>
            <a:br>
              <a:rPr lang="en-US" sz="1400" dirty="0" smtClean="0"/>
            </a:br>
            <a:r>
              <a:rPr lang="en-US" sz="1400" dirty="0" smtClean="0"/>
              <a:t>             </a:t>
            </a:r>
            <a:r>
              <a:rPr lang="en-US" sz="1400" b="1" u="sng" dirty="0" smtClean="0"/>
              <a:t>genetic engineering</a:t>
            </a:r>
            <a:r>
              <a:rPr lang="en-US" sz="1400" dirty="0" smtClean="0"/>
              <a:t> and </a:t>
            </a:r>
            <a:r>
              <a:rPr lang="en-US" sz="1400" b="1" u="sng" dirty="0" smtClean="0"/>
              <a:t>biotechnology</a:t>
            </a:r>
            <a:r>
              <a:rPr lang="en-US" sz="1400" dirty="0" smtClean="0"/>
              <a:t>), or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b) via </a:t>
            </a:r>
            <a:r>
              <a:rPr lang="en-US" sz="1400" b="1" u="sng" dirty="0" smtClean="0"/>
              <a:t>cross pollination</a:t>
            </a:r>
            <a:r>
              <a:rPr lang="en-US" sz="1400" dirty="0" smtClean="0"/>
              <a:t> and </a:t>
            </a:r>
            <a:r>
              <a:rPr lang="en-US" sz="1400" b="1" u="sng" dirty="0" smtClean="0"/>
              <a:t>genetic recombination</a:t>
            </a:r>
            <a:r>
              <a:rPr lang="en-US" sz="1400" dirty="0" smtClean="0"/>
              <a:t> in nature</a:t>
            </a:r>
            <a:endParaRPr lang="en-US" sz="1400" dirty="0"/>
          </a:p>
        </p:txBody>
      </p:sp>
      <p:sp>
        <p:nvSpPr>
          <p:cNvPr id="4" name="TextBox 3"/>
          <p:cNvSpPr txBox="1"/>
          <p:nvPr/>
        </p:nvSpPr>
        <p:spPr>
          <a:xfrm>
            <a:off x="616688" y="531625"/>
            <a:ext cx="79637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 smtClean="0">
                <a:solidFill>
                  <a:srgbClr val="336600"/>
                </a:solidFill>
              </a:rPr>
              <a:t>       VEGEVADERS     – a game of infiltration and detection</a:t>
            </a:r>
            <a:endParaRPr lang="en-US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2775120" y="542258"/>
            <a:ext cx="457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 smtClean="0">
                <a:solidFill>
                  <a:srgbClr val="336600"/>
                </a:solidFill>
              </a:rPr>
              <a:t>TM</a:t>
            </a:r>
            <a:endParaRPr lang="en-US" sz="1200" b="1" dirty="0">
              <a:solidFill>
                <a:srgbClr val="3366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75934" y="956922"/>
            <a:ext cx="72514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by B. Adams, A. Collmer, C. Collmer, M. Lindeberg;  Cornell University &amp; </a:t>
            </a:r>
            <a:r>
              <a:rPr lang="en-US" sz="1400" dirty="0" smtClean="0"/>
              <a:t>Wells College;</a:t>
            </a:r>
          </a:p>
          <a:p>
            <a:r>
              <a:rPr lang="en-US" sz="1400" dirty="0"/>
              <a:t>	</a:t>
            </a:r>
            <a:r>
              <a:rPr lang="en-US" sz="1400" dirty="0" smtClean="0"/>
              <a:t>	</a:t>
            </a:r>
            <a:r>
              <a:rPr lang="en-US" sz="1400" dirty="0"/>
              <a:t> </a:t>
            </a:r>
            <a:r>
              <a:rPr lang="en-US" sz="1400" dirty="0" smtClean="0"/>
              <a:t>      Contact:  cwc6@cornell.edu</a:t>
            </a:r>
            <a:endParaRPr lang="en-US" sz="1400" dirty="0"/>
          </a:p>
        </p:txBody>
      </p:sp>
      <p:pic>
        <p:nvPicPr>
          <p:cNvPr id="8" name="Picture 7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3988" y="5054707"/>
            <a:ext cx="1905232" cy="1314181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123821" y="6230659"/>
            <a:ext cx="15523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>
                <a:latin typeface="Clarendon" pitchFamily="18" charset="0"/>
              </a:rPr>
              <a:t>Revised 7/22/13</a:t>
            </a:r>
            <a:endParaRPr lang="en-US" sz="800" dirty="0">
              <a:latin typeface="Clarendon" pitchFamily="18" charset="0"/>
            </a:endParaRPr>
          </a:p>
        </p:txBody>
      </p:sp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965101" y="5478174"/>
            <a:ext cx="688887" cy="6713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5"/>
          <p:cNvSpPr txBox="1"/>
          <p:nvPr/>
        </p:nvSpPr>
        <p:spPr>
          <a:xfrm>
            <a:off x="7910618" y="5480658"/>
            <a:ext cx="41467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 smtClean="0">
                <a:solidFill>
                  <a:srgbClr val="336600"/>
                </a:solidFill>
              </a:rPr>
              <a:t>TM</a:t>
            </a:r>
            <a:endParaRPr lang="en-US" sz="800" b="1" dirty="0">
              <a:solidFill>
                <a:srgbClr val="3366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4332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71896" y="1330036"/>
            <a:ext cx="7517081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There’s an </a:t>
            </a:r>
            <a:r>
              <a:rPr lang="en-US" sz="2400" u="sng" dirty="0" smtClean="0"/>
              <a:t>ongoing battle</a:t>
            </a:r>
            <a:r>
              <a:rPr lang="en-US" sz="2400" dirty="0" smtClean="0"/>
              <a:t> at the plant’s surface…</a:t>
            </a:r>
          </a:p>
          <a:p>
            <a:endParaRPr lang="en-US" sz="2400" dirty="0" smtClean="0"/>
          </a:p>
          <a:p>
            <a:endParaRPr lang="en-US" sz="2400" dirty="0"/>
          </a:p>
          <a:p>
            <a:r>
              <a:rPr lang="en-US" sz="2400" i="1" u="sng" dirty="0" smtClean="0"/>
              <a:t>Pathogens</a:t>
            </a:r>
            <a:r>
              <a:rPr lang="en-US" sz="2400" i="1" dirty="0" smtClean="0"/>
              <a:t>  </a:t>
            </a:r>
            <a:r>
              <a:rPr lang="en-US" sz="2400" dirty="0" smtClean="0"/>
              <a:t>are</a:t>
            </a:r>
            <a:r>
              <a:rPr lang="en-US" sz="2400" i="1" dirty="0" smtClean="0"/>
              <a:t> </a:t>
            </a:r>
            <a:r>
              <a:rPr lang="en-US" sz="2400" dirty="0" smtClean="0"/>
              <a:t>trying to  </a:t>
            </a:r>
            <a:r>
              <a:rPr lang="en-US" sz="2400" b="1" u="sng" dirty="0" smtClean="0"/>
              <a:t>invade</a:t>
            </a:r>
            <a:r>
              <a:rPr lang="en-US" sz="2400" u="sng" dirty="0" smtClean="0"/>
              <a:t>  plants</a:t>
            </a:r>
          </a:p>
          <a:p>
            <a:endParaRPr lang="en-US" sz="2400" u="sng" dirty="0"/>
          </a:p>
          <a:p>
            <a:r>
              <a:rPr lang="en-US" sz="2400" i="1" u="sng" dirty="0" smtClean="0"/>
              <a:t>Plants</a:t>
            </a:r>
            <a:r>
              <a:rPr lang="en-US" sz="2400" dirty="0" smtClean="0"/>
              <a:t>  are trying to </a:t>
            </a:r>
            <a:r>
              <a:rPr lang="en-US" sz="2400" b="1" u="sng" dirty="0" smtClean="0"/>
              <a:t>detect</a:t>
            </a:r>
            <a:r>
              <a:rPr lang="en-US" sz="2400" dirty="0" smtClean="0"/>
              <a:t> these potential invaders and </a:t>
            </a:r>
            <a:br>
              <a:rPr lang="en-US" sz="2400" dirty="0" smtClean="0"/>
            </a:br>
            <a:r>
              <a:rPr lang="en-US" sz="2400" dirty="0" smtClean="0"/>
              <a:t>     </a:t>
            </a:r>
            <a:r>
              <a:rPr lang="en-US" sz="2400" b="1" u="sng" dirty="0" smtClean="0"/>
              <a:t>defend</a:t>
            </a:r>
            <a:r>
              <a:rPr lang="en-US" sz="2400" b="1" dirty="0" smtClean="0"/>
              <a:t>  </a:t>
            </a:r>
            <a:r>
              <a:rPr lang="en-US" sz="2400" dirty="0" smtClean="0"/>
              <a:t>against them</a:t>
            </a:r>
          </a:p>
          <a:p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030675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88769" y="475030"/>
            <a:ext cx="781396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In the </a:t>
            </a:r>
            <a:r>
              <a:rPr lang="en-US" sz="2400" dirty="0"/>
              <a:t>game </a:t>
            </a:r>
            <a:r>
              <a:rPr lang="en-US" sz="2400" b="1" i="1" dirty="0" smtClean="0"/>
              <a:t>VEGEVADERS,</a:t>
            </a:r>
            <a:r>
              <a:rPr lang="en-US" sz="2400" i="1" dirty="0" smtClean="0"/>
              <a:t> </a:t>
            </a:r>
            <a:r>
              <a:rPr lang="en-US" sz="2400" dirty="0" smtClean="0"/>
              <a:t>the </a:t>
            </a:r>
            <a:r>
              <a:rPr lang="en-US" sz="2400" u="sng" dirty="0" smtClean="0"/>
              <a:t>battle</a:t>
            </a:r>
            <a:r>
              <a:rPr lang="en-US" sz="2400" dirty="0" smtClean="0"/>
              <a:t> is between</a:t>
            </a:r>
            <a:r>
              <a:rPr lang="en-US" sz="2400" i="1" dirty="0" smtClean="0"/>
              <a:t>:</a:t>
            </a:r>
            <a:endParaRPr lang="en-US" sz="2400" dirty="0" smtClean="0"/>
          </a:p>
          <a:p>
            <a:endParaRPr lang="en-US" sz="2400" dirty="0"/>
          </a:p>
          <a:p>
            <a:pPr marL="800100" lvl="1" indent="-342900">
              <a:buFont typeface="Arial" pitchFamily="34" charset="0"/>
              <a:buChar char="•"/>
            </a:pPr>
            <a:r>
              <a:rPr lang="en-US" sz="2400" dirty="0" smtClean="0"/>
              <a:t>the </a:t>
            </a:r>
            <a:r>
              <a:rPr lang="en-US" sz="2400" b="1" u="sng" dirty="0" smtClean="0"/>
              <a:t>bacterial plant pathogen</a:t>
            </a:r>
            <a:r>
              <a:rPr lang="en-US" sz="2400" b="1" dirty="0" smtClean="0"/>
              <a:t>  </a:t>
            </a:r>
            <a:r>
              <a:rPr lang="en-US" sz="2400" i="1" dirty="0" smtClean="0"/>
              <a:t>Pseudomonas </a:t>
            </a:r>
            <a:r>
              <a:rPr lang="en-US" sz="2400" i="1" dirty="0" err="1" smtClean="0"/>
              <a:t>syringae</a:t>
            </a:r>
            <a:r>
              <a:rPr lang="en-US" sz="2400" dirty="0" smtClean="0"/>
              <a:t> </a:t>
            </a:r>
            <a:br>
              <a:rPr lang="en-US" sz="2400" dirty="0" smtClean="0"/>
            </a:br>
            <a:r>
              <a:rPr lang="en-US" sz="2400" dirty="0" smtClean="0"/>
              <a:t>       (a relative of the animal pathogen that causes   </a:t>
            </a:r>
            <a:br>
              <a:rPr lang="en-US" sz="2400" dirty="0" smtClean="0"/>
            </a:br>
            <a:r>
              <a:rPr lang="en-US" sz="2400" dirty="0" smtClean="0"/>
              <a:t>        Plague and The Black Death)</a:t>
            </a:r>
          </a:p>
          <a:p>
            <a:r>
              <a:rPr lang="en-US" sz="2400" dirty="0" smtClean="0"/>
              <a:t>   and</a:t>
            </a:r>
            <a:br>
              <a:rPr lang="en-US" sz="2400" dirty="0" smtClean="0"/>
            </a:br>
            <a:endParaRPr lang="en-US" sz="2400" dirty="0" smtClean="0"/>
          </a:p>
          <a:p>
            <a:pPr marL="800100" lvl="1" indent="-342900">
              <a:buFont typeface="Arial" pitchFamily="34" charset="0"/>
              <a:buChar char="•"/>
            </a:pPr>
            <a:r>
              <a:rPr lang="en-US" sz="2400" dirty="0" smtClean="0"/>
              <a:t>a </a:t>
            </a:r>
            <a:r>
              <a:rPr lang="en-US" sz="2400" b="1" u="sng" dirty="0" smtClean="0"/>
              <a:t>plant</a:t>
            </a:r>
            <a:r>
              <a:rPr lang="en-US" sz="2400" dirty="0" smtClean="0"/>
              <a:t> we rely on for food, like a tomato</a:t>
            </a:r>
            <a:endParaRPr lang="en-US" sz="2400" dirty="0"/>
          </a:p>
        </p:txBody>
      </p:sp>
      <p:pic>
        <p:nvPicPr>
          <p:cNvPr id="3" name="Picture 4" descr="1440021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917" b="31250"/>
          <a:stretch>
            <a:fillRect/>
          </a:stretch>
        </p:blipFill>
        <p:spPr bwMode="auto">
          <a:xfrm>
            <a:off x="4890448" y="4199878"/>
            <a:ext cx="2863850" cy="1701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080648" y="6103917"/>
            <a:ext cx="76358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</a:t>
            </a:r>
            <a:r>
              <a:rPr lang="en-US" b="1" dirty="0" smtClean="0"/>
              <a:t>Bacteria</a:t>
            </a:r>
            <a:r>
              <a:rPr lang="en-US" dirty="0" smtClean="0"/>
              <a:t> on a leaf surface                      Disease symptoms on a </a:t>
            </a:r>
            <a:r>
              <a:rPr lang="en-US" b="1" dirty="0" smtClean="0"/>
              <a:t>plant leaf</a:t>
            </a:r>
            <a:endParaRPr lang="en-US" b="1" dirty="0"/>
          </a:p>
          <a:p>
            <a:r>
              <a:rPr lang="en-US" dirty="0" smtClean="0"/>
              <a:t>   </a:t>
            </a:r>
            <a:endParaRPr lang="en-US" dirty="0"/>
          </a:p>
        </p:txBody>
      </p:sp>
      <p:pic>
        <p:nvPicPr>
          <p:cNvPr id="11" name="Picture 10" descr="Screen Clippi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5351" y="4199878"/>
            <a:ext cx="3053375" cy="1701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4998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3546582" y="1861977"/>
            <a:ext cx="2168418" cy="583682"/>
            <a:chOff x="3546582" y="1861977"/>
            <a:chExt cx="2168418" cy="583682"/>
          </a:xfrm>
        </p:grpSpPr>
        <p:sp>
          <p:nvSpPr>
            <p:cNvPr id="14" name="Rounded Rectangle 13"/>
            <p:cNvSpPr/>
            <p:nvPr/>
          </p:nvSpPr>
          <p:spPr>
            <a:xfrm>
              <a:off x="3546582" y="2091912"/>
              <a:ext cx="958899" cy="353747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4500541" y="2033938"/>
              <a:ext cx="1214459" cy="229935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4446059" y="1861977"/>
              <a:ext cx="1214459" cy="229935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296886" y="344387"/>
            <a:ext cx="86096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 smtClean="0">
                <a:solidFill>
                  <a:prstClr val="black"/>
                </a:solidFill>
              </a:rPr>
              <a:t>… and they fight it out through </a:t>
            </a:r>
            <a:r>
              <a:rPr lang="en-US" sz="2400" u="sng" dirty="0" smtClean="0">
                <a:solidFill>
                  <a:prstClr val="black"/>
                </a:solidFill>
              </a:rPr>
              <a:t>molecular interactions</a:t>
            </a:r>
            <a:r>
              <a:rPr lang="en-US" sz="2400" dirty="0" smtClean="0">
                <a:solidFill>
                  <a:prstClr val="black"/>
                </a:solidFill>
              </a:rPr>
              <a:t> – how?</a:t>
            </a:r>
            <a:endParaRPr lang="en-US" sz="2400" dirty="0"/>
          </a:p>
        </p:txBody>
      </p:sp>
      <p:grpSp>
        <p:nvGrpSpPr>
          <p:cNvPr id="27" name="Group 26"/>
          <p:cNvGrpSpPr/>
          <p:nvPr/>
        </p:nvGrpSpPr>
        <p:grpSpPr>
          <a:xfrm rot="325179">
            <a:off x="1033653" y="1769211"/>
            <a:ext cx="675895" cy="185249"/>
            <a:chOff x="8278100" y="1901358"/>
            <a:chExt cx="675895" cy="185249"/>
          </a:xfrm>
        </p:grpSpPr>
        <p:sp>
          <p:nvSpPr>
            <p:cNvPr id="28" name="Rounded Rectangle 2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 rot="865295" flipH="1">
            <a:off x="7116161" y="1565822"/>
            <a:ext cx="675895" cy="185249"/>
            <a:chOff x="8278100" y="1901358"/>
            <a:chExt cx="675895" cy="185249"/>
          </a:xfrm>
        </p:grpSpPr>
        <p:sp>
          <p:nvSpPr>
            <p:cNvPr id="32" name="Rounded Rectangle 3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 rot="20700903">
            <a:off x="6420711" y="2237109"/>
            <a:ext cx="675895" cy="185249"/>
            <a:chOff x="8278100" y="1901358"/>
            <a:chExt cx="675895" cy="185249"/>
          </a:xfrm>
        </p:grpSpPr>
        <p:sp>
          <p:nvSpPr>
            <p:cNvPr id="36" name="Rounded Rectangle 3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3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3864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3546582" y="1861977"/>
            <a:ext cx="2168418" cy="583682"/>
            <a:chOff x="3546582" y="1861977"/>
            <a:chExt cx="2168418" cy="583682"/>
          </a:xfrm>
        </p:grpSpPr>
        <p:sp>
          <p:nvSpPr>
            <p:cNvPr id="14" name="Rounded Rectangle 13"/>
            <p:cNvSpPr/>
            <p:nvPr/>
          </p:nvSpPr>
          <p:spPr>
            <a:xfrm>
              <a:off x="3546582" y="2091912"/>
              <a:ext cx="958899" cy="353747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4500541" y="2033938"/>
              <a:ext cx="1214459" cy="229935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4446059" y="1861977"/>
              <a:ext cx="1214459" cy="229935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296886" y="344387"/>
            <a:ext cx="86096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 smtClean="0">
                <a:solidFill>
                  <a:prstClr val="black"/>
                </a:solidFill>
              </a:rPr>
              <a:t>Potential </a:t>
            </a:r>
            <a:r>
              <a:rPr lang="en-US" sz="2400" b="1" u="sng" dirty="0" smtClean="0">
                <a:solidFill>
                  <a:prstClr val="black"/>
                </a:solidFill>
              </a:rPr>
              <a:t>pathogens</a:t>
            </a:r>
            <a:r>
              <a:rPr lang="en-US" sz="2400" dirty="0" smtClean="0">
                <a:solidFill>
                  <a:prstClr val="black"/>
                </a:solidFill>
              </a:rPr>
              <a:t> (bacteria here) have </a:t>
            </a:r>
            <a:r>
              <a:rPr lang="en-US" sz="2400" b="1" u="sng" dirty="0" smtClean="0">
                <a:solidFill>
                  <a:prstClr val="black"/>
                </a:solidFill>
              </a:rPr>
              <a:t>FEATURES</a:t>
            </a:r>
            <a:r>
              <a:rPr lang="en-US" sz="2400" dirty="0" smtClean="0">
                <a:solidFill>
                  <a:prstClr val="black"/>
                </a:solidFill>
              </a:rPr>
              <a:t> = </a:t>
            </a:r>
          </a:p>
          <a:p>
            <a:pPr lvl="0"/>
            <a:r>
              <a:rPr lang="en-US" sz="2400" dirty="0" smtClean="0">
                <a:solidFill>
                  <a:prstClr val="black"/>
                </a:solidFill>
              </a:rPr>
              <a:t>   </a:t>
            </a:r>
            <a:r>
              <a:rPr lang="en-US" sz="2400" u="sng" dirty="0" smtClean="0">
                <a:solidFill>
                  <a:prstClr val="black"/>
                </a:solidFill>
              </a:rPr>
              <a:t>specific</a:t>
            </a:r>
            <a:r>
              <a:rPr lang="en-US" sz="2400" dirty="0" smtClean="0">
                <a:solidFill>
                  <a:prstClr val="black"/>
                </a:solidFill>
              </a:rPr>
              <a:t> </a:t>
            </a:r>
            <a:r>
              <a:rPr lang="en-US" sz="2400" u="sng" dirty="0" smtClean="0">
                <a:solidFill>
                  <a:prstClr val="black"/>
                </a:solidFill>
              </a:rPr>
              <a:t>molecules</a:t>
            </a:r>
            <a:r>
              <a:rPr lang="en-US" sz="2400" dirty="0" smtClean="0">
                <a:solidFill>
                  <a:prstClr val="black"/>
                </a:solidFill>
              </a:rPr>
              <a:t> that signal potential trouble </a:t>
            </a:r>
            <a:r>
              <a:rPr lang="en-US" sz="2400" u="sng" dirty="0" smtClean="0">
                <a:solidFill>
                  <a:prstClr val="black"/>
                </a:solidFill>
              </a:rPr>
              <a:t>if</a:t>
            </a:r>
            <a:r>
              <a:rPr lang="en-US" sz="2400" dirty="0" smtClean="0">
                <a:solidFill>
                  <a:prstClr val="black"/>
                </a:solidFill>
              </a:rPr>
              <a:t> a plant   </a:t>
            </a:r>
            <a:br>
              <a:rPr lang="en-US" sz="2400" dirty="0" smtClean="0">
                <a:solidFill>
                  <a:prstClr val="black"/>
                </a:solidFill>
              </a:rPr>
            </a:br>
            <a:r>
              <a:rPr lang="en-US" sz="2400" dirty="0" smtClean="0">
                <a:solidFill>
                  <a:prstClr val="black"/>
                </a:solidFill>
              </a:rPr>
              <a:t>   recognizes them ...</a:t>
            </a:r>
            <a:endParaRPr lang="en-US" sz="2400" dirty="0"/>
          </a:p>
        </p:txBody>
      </p:sp>
      <p:grpSp>
        <p:nvGrpSpPr>
          <p:cNvPr id="27" name="Group 26"/>
          <p:cNvGrpSpPr/>
          <p:nvPr/>
        </p:nvGrpSpPr>
        <p:grpSpPr>
          <a:xfrm rot="325179">
            <a:off x="1033653" y="1769211"/>
            <a:ext cx="675895" cy="185249"/>
            <a:chOff x="8278100" y="1901358"/>
            <a:chExt cx="675895" cy="185249"/>
          </a:xfrm>
        </p:grpSpPr>
        <p:sp>
          <p:nvSpPr>
            <p:cNvPr id="28" name="Rounded Rectangle 2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 rot="865295" flipH="1">
            <a:off x="7116161" y="1565822"/>
            <a:ext cx="675895" cy="185249"/>
            <a:chOff x="8278100" y="1901358"/>
            <a:chExt cx="675895" cy="185249"/>
          </a:xfrm>
        </p:grpSpPr>
        <p:sp>
          <p:nvSpPr>
            <p:cNvPr id="32" name="Rounded Rectangle 3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 rot="20700903">
            <a:off x="6420711" y="2237109"/>
            <a:ext cx="675895" cy="185249"/>
            <a:chOff x="8278100" y="1901358"/>
            <a:chExt cx="675895" cy="185249"/>
          </a:xfrm>
        </p:grpSpPr>
        <p:sp>
          <p:nvSpPr>
            <p:cNvPr id="36" name="Rounded Rectangle 3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3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2423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3546582" y="2091912"/>
            <a:ext cx="958899" cy="353747"/>
          </a:xfrm>
          <a:prstGeom prst="roundRect">
            <a:avLst/>
          </a:prstGeom>
          <a:solidFill>
            <a:srgbClr val="CC33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4446059" y="1650370"/>
            <a:ext cx="1268941" cy="776155"/>
            <a:chOff x="4446059" y="1650370"/>
            <a:chExt cx="1268941" cy="776155"/>
          </a:xfrm>
        </p:grpSpPr>
        <p:grpSp>
          <p:nvGrpSpPr>
            <p:cNvPr id="2" name="Group 1"/>
            <p:cNvGrpSpPr/>
            <p:nvPr/>
          </p:nvGrpSpPr>
          <p:grpSpPr>
            <a:xfrm>
              <a:off x="4446059" y="1861977"/>
              <a:ext cx="1268941" cy="401896"/>
              <a:chOff x="4446059" y="1861977"/>
              <a:chExt cx="1268941" cy="401896"/>
            </a:xfrm>
          </p:grpSpPr>
          <p:sp>
            <p:nvSpPr>
              <p:cNvPr id="15" name="Freeform 14"/>
              <p:cNvSpPr/>
              <p:nvPr/>
            </p:nvSpPr>
            <p:spPr>
              <a:xfrm rot="20873566">
                <a:off x="4500541" y="2033938"/>
                <a:ext cx="1214459" cy="229935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reeform 15"/>
              <p:cNvSpPr/>
              <p:nvPr/>
            </p:nvSpPr>
            <p:spPr>
              <a:xfrm rot="20075278">
                <a:off x="4446059" y="1861977"/>
                <a:ext cx="1214459" cy="229935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Rectangle 3"/>
            <p:cNvSpPr/>
            <p:nvPr/>
          </p:nvSpPr>
          <p:spPr>
            <a:xfrm>
              <a:off x="4876800" y="1650370"/>
              <a:ext cx="474733" cy="776155"/>
            </a:xfrm>
            <a:prstGeom prst="rect">
              <a:avLst/>
            </a:pr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582042" y="356265"/>
            <a:ext cx="78761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 smtClean="0">
                <a:solidFill>
                  <a:prstClr val="black"/>
                </a:solidFill>
              </a:rPr>
              <a:t>… for </a:t>
            </a:r>
            <a:r>
              <a:rPr lang="en-US" sz="2400" dirty="0">
                <a:solidFill>
                  <a:prstClr val="black"/>
                </a:solidFill>
              </a:rPr>
              <a:t>example, </a:t>
            </a:r>
            <a:r>
              <a:rPr lang="en-US" sz="2400" u="sng" dirty="0" smtClean="0">
                <a:solidFill>
                  <a:prstClr val="black"/>
                </a:solidFill>
              </a:rPr>
              <a:t>molecules</a:t>
            </a:r>
            <a:r>
              <a:rPr lang="en-US" sz="2400" dirty="0" smtClean="0">
                <a:solidFill>
                  <a:prstClr val="black"/>
                </a:solidFill>
              </a:rPr>
              <a:t> found in the </a:t>
            </a:r>
            <a:r>
              <a:rPr lang="en-US" sz="2400" dirty="0">
                <a:solidFill>
                  <a:prstClr val="black"/>
                </a:solidFill>
              </a:rPr>
              <a:t>bacterial </a:t>
            </a:r>
            <a:r>
              <a:rPr lang="en-US" sz="2400" u="sng" dirty="0">
                <a:solidFill>
                  <a:prstClr val="black"/>
                </a:solidFill>
              </a:rPr>
              <a:t>flagellum</a:t>
            </a:r>
            <a:r>
              <a:rPr lang="en-US" sz="2400" dirty="0">
                <a:solidFill>
                  <a:prstClr val="black"/>
                </a:solidFill>
              </a:rPr>
              <a:t> </a:t>
            </a:r>
            <a:r>
              <a:rPr lang="en-US" sz="2400" dirty="0" smtClean="0">
                <a:solidFill>
                  <a:prstClr val="black"/>
                </a:solidFill>
              </a:rPr>
              <a:t>(for mobility).</a:t>
            </a:r>
            <a:endParaRPr lang="en-US" sz="2400" dirty="0">
              <a:solidFill>
                <a:prstClr val="black"/>
              </a:solidFill>
            </a:endParaRPr>
          </a:p>
        </p:txBody>
      </p:sp>
      <p:grpSp>
        <p:nvGrpSpPr>
          <p:cNvPr id="27" name="Group 26"/>
          <p:cNvGrpSpPr/>
          <p:nvPr/>
        </p:nvGrpSpPr>
        <p:grpSpPr>
          <a:xfrm rot="325179">
            <a:off x="1033653" y="1769211"/>
            <a:ext cx="675895" cy="185249"/>
            <a:chOff x="8278100" y="1901358"/>
            <a:chExt cx="675895" cy="185249"/>
          </a:xfrm>
        </p:grpSpPr>
        <p:sp>
          <p:nvSpPr>
            <p:cNvPr id="28" name="Rounded Rectangle 2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 rot="865295" flipH="1">
            <a:off x="7116161" y="1565822"/>
            <a:ext cx="675895" cy="185249"/>
            <a:chOff x="8278100" y="1901358"/>
            <a:chExt cx="675895" cy="185249"/>
          </a:xfrm>
        </p:grpSpPr>
        <p:sp>
          <p:nvSpPr>
            <p:cNvPr id="32" name="Rounded Rectangle 3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 rot="20700903">
            <a:off x="6420711" y="2237109"/>
            <a:ext cx="675895" cy="185249"/>
            <a:chOff x="8278100" y="1901358"/>
            <a:chExt cx="675895" cy="185249"/>
          </a:xfrm>
        </p:grpSpPr>
        <p:sp>
          <p:nvSpPr>
            <p:cNvPr id="36" name="Rounded Rectangle 3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3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0898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  <a:solidFill>
            <a:srgbClr val="92D050"/>
          </a:solidFill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grpFill/>
            <a:ln w="57150">
              <a:solidFill>
                <a:srgbClr val="33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grpFill/>
            <a:ln w="57150">
              <a:solidFill>
                <a:srgbClr val="33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grpFill/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27512" y="368140"/>
            <a:ext cx="836820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These can be recognized by  </a:t>
            </a:r>
            <a:r>
              <a:rPr lang="en-US" sz="2400" b="1" u="sng" dirty="0" smtClean="0"/>
              <a:t>PLANT</a:t>
            </a:r>
            <a:r>
              <a:rPr lang="en-US" sz="2400" u="sng" dirty="0" smtClean="0"/>
              <a:t> Surface </a:t>
            </a:r>
            <a:r>
              <a:rPr lang="en-US" sz="2400" b="1" u="sng" dirty="0" smtClean="0"/>
              <a:t>RECEPTORS</a:t>
            </a:r>
            <a:r>
              <a:rPr lang="en-US" sz="2400" dirty="0" smtClean="0"/>
              <a:t>  via a </a:t>
            </a:r>
            <a:r>
              <a:rPr lang="en-US" sz="2400" u="sng" dirty="0" smtClean="0"/>
              <a:t>specific</a:t>
            </a:r>
            <a:r>
              <a:rPr lang="en-US" sz="2400" dirty="0" smtClean="0"/>
              <a:t> “lock-and-key” </a:t>
            </a:r>
            <a:r>
              <a:rPr lang="en-US" sz="2400" u="sng" dirty="0" smtClean="0"/>
              <a:t>match</a:t>
            </a:r>
            <a:r>
              <a:rPr lang="en-US" sz="2400" dirty="0" smtClean="0"/>
              <a:t>, which then initiates a response from the plant.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576867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55028" y="1484436"/>
            <a:ext cx="71964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Think of these </a:t>
            </a:r>
            <a:r>
              <a:rPr lang="en-US" sz="2400" u="sng" dirty="0" smtClean="0"/>
              <a:t>potentially interacting</a:t>
            </a:r>
            <a:r>
              <a:rPr lang="en-US" sz="2400" dirty="0" smtClean="0"/>
              <a:t>  pathogen and plant </a:t>
            </a:r>
            <a:r>
              <a:rPr lang="en-US" sz="2400" u="sng" dirty="0" smtClean="0"/>
              <a:t>molecules</a:t>
            </a:r>
            <a:r>
              <a:rPr lang="en-US" sz="2400" dirty="0" smtClean="0"/>
              <a:t> using the following medieval castle metaphor:</a:t>
            </a:r>
          </a:p>
          <a:p>
            <a:endParaRPr lang="en-US" sz="2400" dirty="0"/>
          </a:p>
          <a:p>
            <a:r>
              <a:rPr lang="en-US" sz="2400" dirty="0" smtClean="0"/>
              <a:t> 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975529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Cube 72"/>
          <p:cNvSpPr/>
          <p:nvPr/>
        </p:nvSpPr>
        <p:spPr>
          <a:xfrm>
            <a:off x="8087736" y="1254085"/>
            <a:ext cx="1056264" cy="3575990"/>
          </a:xfrm>
          <a:prstGeom prst="cube">
            <a:avLst>
              <a:gd name="adj" fmla="val 12878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Cube 5"/>
          <p:cNvSpPr/>
          <p:nvPr/>
        </p:nvSpPr>
        <p:spPr>
          <a:xfrm>
            <a:off x="5118407" y="1261196"/>
            <a:ext cx="2616974" cy="357599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67" name="Straight Connector 66"/>
          <p:cNvCxnSpPr/>
          <p:nvPr/>
        </p:nvCxnSpPr>
        <p:spPr>
          <a:xfrm flipH="1">
            <a:off x="-1" y="4842104"/>
            <a:ext cx="4355977" cy="73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 67"/>
          <p:cNvSpPr/>
          <p:nvPr/>
        </p:nvSpPr>
        <p:spPr>
          <a:xfrm>
            <a:off x="-1" y="4856366"/>
            <a:ext cx="5295613" cy="2029177"/>
          </a:xfrm>
          <a:custGeom>
            <a:avLst/>
            <a:gdLst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5034708 w 9166034"/>
              <a:gd name="connsiteY2" fmla="*/ 1178805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66034 w 9166034"/>
              <a:gd name="connsiteY3" fmla="*/ 1916935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44909 w 9166034"/>
              <a:gd name="connsiteY3" fmla="*/ 1922970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4909 w 9147927"/>
              <a:gd name="connsiteY3" fmla="*/ 1922970 h 2126255"/>
              <a:gd name="connsiteX4" fmla="*/ 9147927 w 9147927"/>
              <a:gd name="connsiteY4" fmla="*/ 2126255 h 2126255"/>
              <a:gd name="connsiteX5" fmla="*/ 0 w 9147927"/>
              <a:gd name="connsiteY5" fmla="*/ 2126255 h 2126255"/>
              <a:gd name="connsiteX6" fmla="*/ 0 w 9147927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7927 w 9147927"/>
              <a:gd name="connsiteY3" fmla="*/ 2126255 h 2126255"/>
              <a:gd name="connsiteX4" fmla="*/ 0 w 9147927"/>
              <a:gd name="connsiteY4" fmla="*/ 2126255 h 2126255"/>
              <a:gd name="connsiteX5" fmla="*/ 0 w 9147927"/>
              <a:gd name="connsiteY5" fmla="*/ 0 h 2126255"/>
              <a:gd name="connsiteX0" fmla="*/ 0 w 4693185"/>
              <a:gd name="connsiteY0" fmla="*/ 0 h 2126255"/>
              <a:gd name="connsiteX1" fmla="*/ 3183875 w 4693185"/>
              <a:gd name="connsiteY1" fmla="*/ 11017 h 2126255"/>
              <a:gd name="connsiteX2" fmla="*/ 4693185 w 4693185"/>
              <a:gd name="connsiteY2" fmla="*/ 1927952 h 2126255"/>
              <a:gd name="connsiteX3" fmla="*/ 0 w 4693185"/>
              <a:gd name="connsiteY3" fmla="*/ 2126255 h 2126255"/>
              <a:gd name="connsiteX4" fmla="*/ 0 w 4693185"/>
              <a:gd name="connsiteY4" fmla="*/ 0 h 2126255"/>
              <a:gd name="connsiteX0" fmla="*/ 0 w 5295613"/>
              <a:gd name="connsiteY0" fmla="*/ 0 h 2126255"/>
              <a:gd name="connsiteX1" fmla="*/ 318387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0 h 2126255"/>
              <a:gd name="connsiteX1" fmla="*/ 208659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96559 h 2115238"/>
              <a:gd name="connsiteX1" fmla="*/ 2086595 w 5295613"/>
              <a:gd name="connsiteY1" fmla="*/ 0 h 2115238"/>
              <a:gd name="connsiteX2" fmla="*/ 5295613 w 5295613"/>
              <a:gd name="connsiteY2" fmla="*/ 2099815 h 2115238"/>
              <a:gd name="connsiteX3" fmla="*/ 0 w 5295613"/>
              <a:gd name="connsiteY3" fmla="*/ 2115238 h 2115238"/>
              <a:gd name="connsiteX4" fmla="*/ 0 w 5295613"/>
              <a:gd name="connsiteY4" fmla="*/ 96559 h 2115238"/>
              <a:gd name="connsiteX0" fmla="*/ 0 w 5295613"/>
              <a:gd name="connsiteY0" fmla="*/ 10498 h 2029177"/>
              <a:gd name="connsiteX1" fmla="*/ 2194171 w 5295613"/>
              <a:gd name="connsiteY1" fmla="*/ 0 h 2029177"/>
              <a:gd name="connsiteX2" fmla="*/ 5295613 w 5295613"/>
              <a:gd name="connsiteY2" fmla="*/ 2013754 h 2029177"/>
              <a:gd name="connsiteX3" fmla="*/ 0 w 5295613"/>
              <a:gd name="connsiteY3" fmla="*/ 2029177 h 2029177"/>
              <a:gd name="connsiteX4" fmla="*/ 0 w 5295613"/>
              <a:gd name="connsiteY4" fmla="*/ 10498 h 202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95613" h="2029177">
                <a:moveTo>
                  <a:pt x="0" y="10498"/>
                </a:moveTo>
                <a:lnTo>
                  <a:pt x="2194171" y="0"/>
                </a:lnTo>
                <a:lnTo>
                  <a:pt x="5295613" y="2013754"/>
                </a:lnTo>
                <a:lnTo>
                  <a:pt x="0" y="2029177"/>
                </a:lnTo>
                <a:cubicBezTo>
                  <a:pt x="3672" y="1324098"/>
                  <a:pt x="7345" y="726594"/>
                  <a:pt x="0" y="10498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</a:schemeClr>
              </a:gs>
              <a:gs pos="50000">
                <a:schemeClr val="tx2">
                  <a:lumMod val="20000"/>
                  <a:lumOff val="80000"/>
                  <a:shade val="67500"/>
                  <a:satMod val="115000"/>
                </a:schemeClr>
              </a:gs>
              <a:gs pos="100000">
                <a:schemeClr val="tx2">
                  <a:lumMod val="20000"/>
                  <a:lumOff val="8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an 165"/>
          <p:cNvSpPr/>
          <p:nvPr/>
        </p:nvSpPr>
        <p:spPr>
          <a:xfrm>
            <a:off x="4355976" y="898486"/>
            <a:ext cx="1152128" cy="4060148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7" name="Can 166"/>
          <p:cNvSpPr/>
          <p:nvPr/>
        </p:nvSpPr>
        <p:spPr>
          <a:xfrm>
            <a:off x="7143141" y="932287"/>
            <a:ext cx="1152128" cy="404216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789528" y="5177642"/>
            <a:ext cx="2749458" cy="830997"/>
          </a:xfrm>
          <a:prstGeom prst="rect">
            <a:avLst/>
          </a:prstGeom>
          <a:solidFill>
            <a:srgbClr val="DFF1E2"/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   </a:t>
            </a:r>
            <a:r>
              <a:rPr lang="en-US" sz="2400" dirty="0" smtClean="0"/>
              <a:t>The Plant </a:t>
            </a:r>
            <a:r>
              <a:rPr lang="en-US" sz="2400" b="1" u="sng" dirty="0" smtClean="0"/>
              <a:t>Cell</a:t>
            </a:r>
            <a:r>
              <a:rPr lang="en-US" sz="2400" dirty="0" smtClean="0"/>
              <a:t> =</a:t>
            </a:r>
            <a:br>
              <a:rPr lang="en-US" sz="2400" dirty="0" smtClean="0"/>
            </a:br>
            <a:r>
              <a:rPr lang="en-US" sz="2400" dirty="0" smtClean="0"/>
              <a:t> a Medieval </a:t>
            </a:r>
            <a:r>
              <a:rPr lang="en-US" sz="2400" b="1" u="sng" dirty="0" smtClean="0"/>
              <a:t>Castle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2169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Cube 72"/>
          <p:cNvSpPr/>
          <p:nvPr/>
        </p:nvSpPr>
        <p:spPr>
          <a:xfrm>
            <a:off x="8087736" y="1254085"/>
            <a:ext cx="1056264" cy="3575990"/>
          </a:xfrm>
          <a:prstGeom prst="cube">
            <a:avLst>
              <a:gd name="adj" fmla="val 12878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Cube 5"/>
          <p:cNvSpPr/>
          <p:nvPr/>
        </p:nvSpPr>
        <p:spPr>
          <a:xfrm>
            <a:off x="5118407" y="1261196"/>
            <a:ext cx="2616974" cy="357599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67" name="Straight Connector 66"/>
          <p:cNvCxnSpPr/>
          <p:nvPr/>
        </p:nvCxnSpPr>
        <p:spPr>
          <a:xfrm flipH="1">
            <a:off x="-1" y="4842104"/>
            <a:ext cx="4355977" cy="73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 67"/>
          <p:cNvSpPr/>
          <p:nvPr/>
        </p:nvSpPr>
        <p:spPr>
          <a:xfrm>
            <a:off x="-1" y="4856366"/>
            <a:ext cx="5295613" cy="2029177"/>
          </a:xfrm>
          <a:custGeom>
            <a:avLst/>
            <a:gdLst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5034708 w 9166034"/>
              <a:gd name="connsiteY2" fmla="*/ 1178805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66034 w 9166034"/>
              <a:gd name="connsiteY3" fmla="*/ 1916935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44909 w 9166034"/>
              <a:gd name="connsiteY3" fmla="*/ 1922970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4909 w 9147927"/>
              <a:gd name="connsiteY3" fmla="*/ 1922970 h 2126255"/>
              <a:gd name="connsiteX4" fmla="*/ 9147927 w 9147927"/>
              <a:gd name="connsiteY4" fmla="*/ 2126255 h 2126255"/>
              <a:gd name="connsiteX5" fmla="*/ 0 w 9147927"/>
              <a:gd name="connsiteY5" fmla="*/ 2126255 h 2126255"/>
              <a:gd name="connsiteX6" fmla="*/ 0 w 9147927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7927 w 9147927"/>
              <a:gd name="connsiteY3" fmla="*/ 2126255 h 2126255"/>
              <a:gd name="connsiteX4" fmla="*/ 0 w 9147927"/>
              <a:gd name="connsiteY4" fmla="*/ 2126255 h 2126255"/>
              <a:gd name="connsiteX5" fmla="*/ 0 w 9147927"/>
              <a:gd name="connsiteY5" fmla="*/ 0 h 2126255"/>
              <a:gd name="connsiteX0" fmla="*/ 0 w 4693185"/>
              <a:gd name="connsiteY0" fmla="*/ 0 h 2126255"/>
              <a:gd name="connsiteX1" fmla="*/ 3183875 w 4693185"/>
              <a:gd name="connsiteY1" fmla="*/ 11017 h 2126255"/>
              <a:gd name="connsiteX2" fmla="*/ 4693185 w 4693185"/>
              <a:gd name="connsiteY2" fmla="*/ 1927952 h 2126255"/>
              <a:gd name="connsiteX3" fmla="*/ 0 w 4693185"/>
              <a:gd name="connsiteY3" fmla="*/ 2126255 h 2126255"/>
              <a:gd name="connsiteX4" fmla="*/ 0 w 4693185"/>
              <a:gd name="connsiteY4" fmla="*/ 0 h 2126255"/>
              <a:gd name="connsiteX0" fmla="*/ 0 w 5295613"/>
              <a:gd name="connsiteY0" fmla="*/ 0 h 2126255"/>
              <a:gd name="connsiteX1" fmla="*/ 318387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0 h 2126255"/>
              <a:gd name="connsiteX1" fmla="*/ 208659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96559 h 2115238"/>
              <a:gd name="connsiteX1" fmla="*/ 2086595 w 5295613"/>
              <a:gd name="connsiteY1" fmla="*/ 0 h 2115238"/>
              <a:gd name="connsiteX2" fmla="*/ 5295613 w 5295613"/>
              <a:gd name="connsiteY2" fmla="*/ 2099815 h 2115238"/>
              <a:gd name="connsiteX3" fmla="*/ 0 w 5295613"/>
              <a:gd name="connsiteY3" fmla="*/ 2115238 h 2115238"/>
              <a:gd name="connsiteX4" fmla="*/ 0 w 5295613"/>
              <a:gd name="connsiteY4" fmla="*/ 96559 h 2115238"/>
              <a:gd name="connsiteX0" fmla="*/ 0 w 5295613"/>
              <a:gd name="connsiteY0" fmla="*/ 10498 h 2029177"/>
              <a:gd name="connsiteX1" fmla="*/ 2194171 w 5295613"/>
              <a:gd name="connsiteY1" fmla="*/ 0 h 2029177"/>
              <a:gd name="connsiteX2" fmla="*/ 5295613 w 5295613"/>
              <a:gd name="connsiteY2" fmla="*/ 2013754 h 2029177"/>
              <a:gd name="connsiteX3" fmla="*/ 0 w 5295613"/>
              <a:gd name="connsiteY3" fmla="*/ 2029177 h 2029177"/>
              <a:gd name="connsiteX4" fmla="*/ 0 w 5295613"/>
              <a:gd name="connsiteY4" fmla="*/ 10498 h 202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95613" h="2029177">
                <a:moveTo>
                  <a:pt x="0" y="10498"/>
                </a:moveTo>
                <a:lnTo>
                  <a:pt x="2194171" y="0"/>
                </a:lnTo>
                <a:lnTo>
                  <a:pt x="5295613" y="2013754"/>
                </a:lnTo>
                <a:lnTo>
                  <a:pt x="0" y="2029177"/>
                </a:lnTo>
                <a:cubicBezTo>
                  <a:pt x="3672" y="1324098"/>
                  <a:pt x="7345" y="726594"/>
                  <a:pt x="0" y="10498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</a:schemeClr>
              </a:gs>
              <a:gs pos="50000">
                <a:schemeClr val="tx2">
                  <a:lumMod val="20000"/>
                  <a:lumOff val="80000"/>
                  <a:shade val="67500"/>
                  <a:satMod val="115000"/>
                </a:schemeClr>
              </a:gs>
              <a:gs pos="100000">
                <a:schemeClr val="tx2">
                  <a:lumMod val="20000"/>
                  <a:lumOff val="8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an 165"/>
          <p:cNvSpPr/>
          <p:nvPr/>
        </p:nvSpPr>
        <p:spPr>
          <a:xfrm>
            <a:off x="4355976" y="898486"/>
            <a:ext cx="1152128" cy="4060148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7" name="Can 166"/>
          <p:cNvSpPr/>
          <p:nvPr/>
        </p:nvSpPr>
        <p:spPr>
          <a:xfrm>
            <a:off x="7143141" y="932287"/>
            <a:ext cx="1152128" cy="404216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7501605" y="206830"/>
            <a:ext cx="662127" cy="1019361"/>
            <a:chOff x="7501605" y="206830"/>
            <a:chExt cx="662127" cy="1019361"/>
          </a:xfrm>
        </p:grpSpPr>
        <p:sp>
          <p:nvSpPr>
            <p:cNvPr id="105" name="Rounded Rectangle 104"/>
            <p:cNvSpPr/>
            <p:nvPr/>
          </p:nvSpPr>
          <p:spPr>
            <a:xfrm flipH="1">
              <a:off x="7647589" y="545342"/>
              <a:ext cx="176768" cy="9838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7" name="Group 106"/>
            <p:cNvGrpSpPr/>
            <p:nvPr/>
          </p:nvGrpSpPr>
          <p:grpSpPr>
            <a:xfrm rot="19873420">
              <a:off x="7554919" y="206830"/>
              <a:ext cx="332118" cy="385437"/>
              <a:chOff x="7903328" y="2610910"/>
              <a:chExt cx="505890" cy="624893"/>
            </a:xfrm>
          </p:grpSpPr>
          <p:grpSp>
            <p:nvGrpSpPr>
              <p:cNvPr id="108" name="Group 107"/>
              <p:cNvGrpSpPr/>
              <p:nvPr/>
            </p:nvGrpSpPr>
            <p:grpSpPr>
              <a:xfrm rot="1610700">
                <a:off x="7903328" y="2610910"/>
                <a:ext cx="505890" cy="624893"/>
                <a:chOff x="7939955" y="2695073"/>
                <a:chExt cx="343379" cy="388569"/>
              </a:xfrm>
            </p:grpSpPr>
            <p:sp>
              <p:nvSpPr>
                <p:cNvPr id="110" name="Teardrop 109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110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9" name="Oval 108"/>
              <p:cNvSpPr/>
              <p:nvPr/>
            </p:nvSpPr>
            <p:spPr>
              <a:xfrm rot="1786807" flipH="1" flipV="1">
                <a:off x="8137844" y="2971680"/>
                <a:ext cx="74238" cy="40467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20" name="Straight Connector 119"/>
            <p:cNvCxnSpPr/>
            <p:nvPr/>
          </p:nvCxnSpPr>
          <p:spPr>
            <a:xfrm flipH="1" flipV="1">
              <a:off x="7886024" y="684447"/>
              <a:ext cx="140200" cy="16277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Oval 120"/>
            <p:cNvSpPr/>
            <p:nvPr/>
          </p:nvSpPr>
          <p:spPr>
            <a:xfrm rot="11199476" flipH="1">
              <a:off x="7925551" y="345069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" name="Straight Connector 121"/>
            <p:cNvCxnSpPr/>
            <p:nvPr/>
          </p:nvCxnSpPr>
          <p:spPr>
            <a:xfrm flipH="1">
              <a:off x="7542697" y="692158"/>
              <a:ext cx="308301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/>
            <p:nvPr/>
          </p:nvCxnSpPr>
          <p:spPr>
            <a:xfrm>
              <a:off x="7983936" y="432719"/>
              <a:ext cx="42288" cy="41590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" name="Flowchart: Manual Operation 93"/>
            <p:cNvSpPr/>
            <p:nvPr/>
          </p:nvSpPr>
          <p:spPr>
            <a:xfrm rot="10800000" flipH="1">
              <a:off x="7501605" y="643725"/>
              <a:ext cx="524619" cy="57079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55"/>
                <a:gd name="connsiteY0" fmla="*/ 0 h 10000"/>
                <a:gd name="connsiteX1" fmla="*/ 10955 w 10955"/>
                <a:gd name="connsiteY1" fmla="*/ 0 h 10000"/>
                <a:gd name="connsiteX2" fmla="*/ 8000 w 10955"/>
                <a:gd name="connsiteY2" fmla="*/ 10000 h 10000"/>
                <a:gd name="connsiteX3" fmla="*/ 2000 w 10955"/>
                <a:gd name="connsiteY3" fmla="*/ 10000 h 10000"/>
                <a:gd name="connsiteX4" fmla="*/ 0 w 10955"/>
                <a:gd name="connsiteY4" fmla="*/ 0 h 10000"/>
                <a:gd name="connsiteX0" fmla="*/ 0 w 11501"/>
                <a:gd name="connsiteY0" fmla="*/ 0 h 10059"/>
                <a:gd name="connsiteX1" fmla="*/ 11501 w 11501"/>
                <a:gd name="connsiteY1" fmla="*/ 59 h 10059"/>
                <a:gd name="connsiteX2" fmla="*/ 8546 w 11501"/>
                <a:gd name="connsiteY2" fmla="*/ 10059 h 10059"/>
                <a:gd name="connsiteX3" fmla="*/ 2546 w 11501"/>
                <a:gd name="connsiteY3" fmla="*/ 10059 h 10059"/>
                <a:gd name="connsiteX4" fmla="*/ 0 w 11501"/>
                <a:gd name="connsiteY4" fmla="*/ 0 h 10059"/>
                <a:gd name="connsiteX0" fmla="*/ 0 w 12683"/>
                <a:gd name="connsiteY0" fmla="*/ 0 h 10059"/>
                <a:gd name="connsiteX1" fmla="*/ 12683 w 12683"/>
                <a:gd name="connsiteY1" fmla="*/ 159 h 10059"/>
                <a:gd name="connsiteX2" fmla="*/ 8546 w 12683"/>
                <a:gd name="connsiteY2" fmla="*/ 10059 h 10059"/>
                <a:gd name="connsiteX3" fmla="*/ 2546 w 12683"/>
                <a:gd name="connsiteY3" fmla="*/ 10059 h 10059"/>
                <a:gd name="connsiteX4" fmla="*/ 0 w 12683"/>
                <a:gd name="connsiteY4" fmla="*/ 0 h 10059"/>
                <a:gd name="connsiteX0" fmla="*/ 0 w 13537"/>
                <a:gd name="connsiteY0" fmla="*/ 0 h 10009"/>
                <a:gd name="connsiteX1" fmla="*/ 13537 w 13537"/>
                <a:gd name="connsiteY1" fmla="*/ 109 h 10009"/>
                <a:gd name="connsiteX2" fmla="*/ 9400 w 13537"/>
                <a:gd name="connsiteY2" fmla="*/ 10009 h 10009"/>
                <a:gd name="connsiteX3" fmla="*/ 3400 w 13537"/>
                <a:gd name="connsiteY3" fmla="*/ 10009 h 10009"/>
                <a:gd name="connsiteX4" fmla="*/ 0 w 13537"/>
                <a:gd name="connsiteY4" fmla="*/ 0 h 10009"/>
                <a:gd name="connsiteX0" fmla="*/ 0 w 12906"/>
                <a:gd name="connsiteY0" fmla="*/ 0 h 10009"/>
                <a:gd name="connsiteX1" fmla="*/ 12906 w 12906"/>
                <a:gd name="connsiteY1" fmla="*/ 178 h 10009"/>
                <a:gd name="connsiteX2" fmla="*/ 9400 w 12906"/>
                <a:gd name="connsiteY2" fmla="*/ 10009 h 10009"/>
                <a:gd name="connsiteX3" fmla="*/ 3400 w 12906"/>
                <a:gd name="connsiteY3" fmla="*/ 10009 h 10009"/>
                <a:gd name="connsiteX4" fmla="*/ 0 w 12906"/>
                <a:gd name="connsiteY4" fmla="*/ 0 h 10009"/>
                <a:gd name="connsiteX0" fmla="*/ 0 w 12095"/>
                <a:gd name="connsiteY0" fmla="*/ 0 h 10009"/>
                <a:gd name="connsiteX1" fmla="*/ 12095 w 12095"/>
                <a:gd name="connsiteY1" fmla="*/ 178 h 10009"/>
                <a:gd name="connsiteX2" fmla="*/ 8589 w 12095"/>
                <a:gd name="connsiteY2" fmla="*/ 10009 h 10009"/>
                <a:gd name="connsiteX3" fmla="*/ 2589 w 12095"/>
                <a:gd name="connsiteY3" fmla="*/ 10009 h 10009"/>
                <a:gd name="connsiteX4" fmla="*/ 0 w 12095"/>
                <a:gd name="connsiteY4" fmla="*/ 0 h 1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5" h="10009">
                  <a:moveTo>
                    <a:pt x="0" y="0"/>
                  </a:moveTo>
                  <a:lnTo>
                    <a:pt x="12095" y="178"/>
                  </a:lnTo>
                  <a:lnTo>
                    <a:pt x="8589" y="10009"/>
                  </a:lnTo>
                  <a:lnTo>
                    <a:pt x="2589" y="100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flipH="1">
              <a:off x="7502655" y="683269"/>
              <a:ext cx="135728" cy="46196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1199476" flipH="1">
              <a:off x="7589206" y="1138412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" name="Group 126"/>
            <p:cNvGrpSpPr/>
            <p:nvPr/>
          </p:nvGrpSpPr>
          <p:grpSpPr>
            <a:xfrm rot="205068">
              <a:off x="7854367" y="363486"/>
              <a:ext cx="309365" cy="122264"/>
              <a:chOff x="7791027" y="382823"/>
              <a:chExt cx="309365" cy="122264"/>
            </a:xfrm>
          </p:grpSpPr>
          <p:sp>
            <p:nvSpPr>
              <p:cNvPr id="128" name="Flowchart: Manual Operation 127"/>
              <p:cNvSpPr/>
              <p:nvPr/>
            </p:nvSpPr>
            <p:spPr>
              <a:xfrm rot="5175914" flipH="1">
                <a:off x="7878955" y="335270"/>
                <a:ext cx="115483" cy="224152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4984621" flipH="1">
                <a:off x="7991277" y="387503"/>
                <a:ext cx="113796" cy="10443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rot="4984621" flipH="1">
                <a:off x="7793791" y="416423"/>
                <a:ext cx="70101" cy="7562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1" name="TextBox 130"/>
            <p:cNvSpPr txBox="1"/>
            <p:nvPr/>
          </p:nvSpPr>
          <p:spPr>
            <a:xfrm flipH="1">
              <a:off x="7585965" y="635237"/>
              <a:ext cx="386644" cy="558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424462" y="246214"/>
            <a:ext cx="754514" cy="1013288"/>
            <a:chOff x="4424462" y="246214"/>
            <a:chExt cx="754514" cy="1013288"/>
          </a:xfrm>
        </p:grpSpPr>
        <p:sp>
          <p:nvSpPr>
            <p:cNvPr id="75" name="Rounded Rectangle 74"/>
            <p:cNvSpPr/>
            <p:nvPr/>
          </p:nvSpPr>
          <p:spPr>
            <a:xfrm>
              <a:off x="4855401" y="596932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479912">
              <a:off x="4594413" y="3494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" name="Straight Connector 82"/>
            <p:cNvCxnSpPr/>
            <p:nvPr/>
          </p:nvCxnSpPr>
          <p:spPr>
            <a:xfrm flipH="1">
              <a:off x="4647573" y="700786"/>
              <a:ext cx="414305" cy="9972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Flowchart: Manual Operation 49"/>
            <p:cNvSpPr/>
            <p:nvPr/>
          </p:nvSpPr>
          <p:spPr>
            <a:xfrm rot="10800000">
              <a:off x="4643352" y="679727"/>
              <a:ext cx="535624" cy="50511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" name="Straight Connector 84"/>
            <p:cNvCxnSpPr/>
            <p:nvPr/>
          </p:nvCxnSpPr>
          <p:spPr>
            <a:xfrm>
              <a:off x="4654064" y="464271"/>
              <a:ext cx="0" cy="34521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Group 89"/>
            <p:cNvGrpSpPr/>
            <p:nvPr/>
          </p:nvGrpSpPr>
          <p:grpSpPr>
            <a:xfrm rot="5624086">
              <a:off x="4552169" y="246791"/>
              <a:ext cx="142318" cy="397732"/>
              <a:chOff x="4571999" y="3031356"/>
              <a:chExt cx="276395" cy="990531"/>
            </a:xfrm>
          </p:grpSpPr>
          <p:sp>
            <p:nvSpPr>
              <p:cNvPr id="91" name="Flowchart: Manual Operation 90"/>
              <p:cNvSpPr/>
              <p:nvPr/>
            </p:nvSpPr>
            <p:spPr>
              <a:xfrm rot="10800000">
                <a:off x="4571999" y="3082742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 rot="10991293">
                <a:off x="4575848" y="3875864"/>
                <a:ext cx="27235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 rot="10800000">
                <a:off x="4628727" y="3031356"/>
                <a:ext cx="162937" cy="1027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>
              <a:off x="4919266" y="742765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10400524">
              <a:off x="4830891" y="11752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4654064" y="636876"/>
              <a:ext cx="40267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A</a:t>
              </a:r>
              <a:endParaRPr lang="en-US" sz="2800" b="1" dirty="0"/>
            </a:p>
          </p:txBody>
        </p:sp>
        <p:grpSp>
          <p:nvGrpSpPr>
            <p:cNvPr id="132" name="Group 131"/>
            <p:cNvGrpSpPr/>
            <p:nvPr/>
          </p:nvGrpSpPr>
          <p:grpSpPr>
            <a:xfrm rot="355364" flipH="1">
              <a:off x="4811801" y="246214"/>
              <a:ext cx="347174" cy="388569"/>
              <a:chOff x="5797041" y="2656153"/>
              <a:chExt cx="347174" cy="388569"/>
            </a:xfrm>
          </p:grpSpPr>
          <p:sp>
            <p:nvSpPr>
              <p:cNvPr id="133" name="Teardrop 132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5" name="Freeform 134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extBox 1"/>
          <p:cNvSpPr txBox="1"/>
          <p:nvPr/>
        </p:nvSpPr>
        <p:spPr>
          <a:xfrm>
            <a:off x="4826407" y="1584286"/>
            <a:ext cx="3883231" cy="1200329"/>
          </a:xfrm>
          <a:prstGeom prst="rect">
            <a:avLst/>
          </a:prstGeom>
          <a:solidFill>
            <a:srgbClr val="C7FFAB"/>
          </a:solidFill>
          <a:ln>
            <a:solidFill>
              <a:srgbClr val="00B050"/>
            </a:solidFill>
          </a:ln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   Plant </a:t>
            </a:r>
            <a:r>
              <a:rPr lang="en-US" sz="2400" b="1" u="sng" dirty="0"/>
              <a:t>Surface Receptors </a:t>
            </a:r>
            <a:r>
              <a:rPr lang="en-US" sz="2400" b="1" u="sng" dirty="0" smtClean="0"/>
              <a:t>  </a:t>
            </a:r>
            <a:br>
              <a:rPr lang="en-US" sz="2400" b="1" u="sng" dirty="0" smtClean="0"/>
            </a:br>
            <a:r>
              <a:rPr lang="en-US" sz="2400" b="1" dirty="0" smtClean="0"/>
              <a:t>    </a:t>
            </a:r>
            <a:r>
              <a:rPr lang="en-US" sz="2400" dirty="0" smtClean="0"/>
              <a:t>= </a:t>
            </a:r>
            <a:r>
              <a:rPr lang="en-US" sz="2400" dirty="0"/>
              <a:t>specialized </a:t>
            </a:r>
            <a:r>
              <a:rPr lang="en-US" sz="2400" b="1" u="sng" dirty="0"/>
              <a:t>Lookouts</a:t>
            </a:r>
            <a:r>
              <a:rPr lang="en-US" sz="2400" dirty="0"/>
              <a:t/>
            </a:r>
            <a:br>
              <a:rPr lang="en-US" sz="2400" dirty="0"/>
            </a:br>
            <a:r>
              <a:rPr lang="en-US" sz="2400" dirty="0"/>
              <a:t>     </a:t>
            </a:r>
            <a:r>
              <a:rPr lang="en-US" sz="2400" dirty="0" smtClean="0"/>
              <a:t>   on </a:t>
            </a:r>
            <a:r>
              <a:rPr lang="en-US" sz="2400" dirty="0"/>
              <a:t>the castle’s wall,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5789528" y="5177642"/>
            <a:ext cx="2749458" cy="830997"/>
          </a:xfrm>
          <a:prstGeom prst="rect">
            <a:avLst/>
          </a:prstGeom>
          <a:solidFill>
            <a:srgbClr val="DFF1E2"/>
          </a:solidFill>
          <a:ln>
            <a:solidFill>
              <a:srgbClr val="A9DBB3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 smtClean="0"/>
              <a:t>   </a:t>
            </a: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The Plant </a:t>
            </a:r>
            <a:r>
              <a:rPr lang="en-US" sz="2400" b="1" u="sng" dirty="0" smtClean="0">
                <a:solidFill>
                  <a:schemeClr val="bg1">
                    <a:lumMod val="50000"/>
                  </a:schemeClr>
                </a:solidFill>
              </a:rPr>
              <a:t>Cell</a:t>
            </a: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 =</a:t>
            </a:r>
            <a:b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 a Medieval </a:t>
            </a:r>
            <a:r>
              <a:rPr lang="en-US" sz="2400" b="1" u="sng" dirty="0" smtClean="0">
                <a:solidFill>
                  <a:schemeClr val="bg1">
                    <a:lumMod val="50000"/>
                  </a:schemeClr>
                </a:solidFill>
              </a:rPr>
              <a:t>Castle</a:t>
            </a:r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2782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7523" y="795668"/>
            <a:ext cx="7220197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As you know, microorganisms – </a:t>
            </a:r>
            <a:r>
              <a:rPr lang="en-US" sz="2400" u="sng" dirty="0" smtClean="0"/>
              <a:t>microbes</a:t>
            </a:r>
            <a:r>
              <a:rPr lang="en-US" sz="2400" dirty="0" smtClean="0"/>
              <a:t> for short – can </a:t>
            </a:r>
            <a:br>
              <a:rPr lang="en-US" sz="2400" dirty="0" smtClean="0"/>
            </a:br>
            <a:r>
              <a:rPr lang="en-US" sz="2400" dirty="0" smtClean="0"/>
              <a:t>     </a:t>
            </a:r>
            <a:r>
              <a:rPr lang="en-US" sz="2400" u="sng" dirty="0" smtClean="0"/>
              <a:t>cause disease </a:t>
            </a:r>
          </a:p>
          <a:p>
            <a:endParaRPr lang="en-US" sz="2400" dirty="0" smtClean="0"/>
          </a:p>
          <a:p>
            <a:endParaRPr lang="en-US" sz="2400" u="sng" dirty="0" smtClean="0"/>
          </a:p>
          <a:p>
            <a:endParaRPr lang="en-US" sz="2000" u="sng" dirty="0"/>
          </a:p>
          <a:p>
            <a:endParaRPr lang="en-US" sz="2000" u="sng" dirty="0" smtClean="0"/>
          </a:p>
          <a:p>
            <a:endParaRPr lang="en-US" sz="2000" u="sng" dirty="0"/>
          </a:p>
          <a:p>
            <a:endParaRPr lang="en-US" sz="2000" u="sng" dirty="0" smtClean="0"/>
          </a:p>
          <a:p>
            <a:endParaRPr lang="en-US" sz="2000" u="sng" dirty="0"/>
          </a:p>
        </p:txBody>
      </p:sp>
    </p:spTree>
    <p:extLst>
      <p:ext uri="{BB962C8B-B14F-4D97-AF65-F5344CB8AC3E}">
        <p14:creationId xmlns:p14="http://schemas.microsoft.com/office/powerpoint/2010/main" val="109812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Cube 72"/>
          <p:cNvSpPr/>
          <p:nvPr/>
        </p:nvSpPr>
        <p:spPr>
          <a:xfrm>
            <a:off x="8087736" y="1254085"/>
            <a:ext cx="1056264" cy="3575990"/>
          </a:xfrm>
          <a:prstGeom prst="cube">
            <a:avLst>
              <a:gd name="adj" fmla="val 12878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Cube 5"/>
          <p:cNvSpPr/>
          <p:nvPr/>
        </p:nvSpPr>
        <p:spPr>
          <a:xfrm>
            <a:off x="5118407" y="1261196"/>
            <a:ext cx="2616974" cy="357599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67" name="Straight Connector 66"/>
          <p:cNvCxnSpPr/>
          <p:nvPr/>
        </p:nvCxnSpPr>
        <p:spPr>
          <a:xfrm flipH="1">
            <a:off x="-1" y="4842104"/>
            <a:ext cx="4355977" cy="73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 67"/>
          <p:cNvSpPr/>
          <p:nvPr/>
        </p:nvSpPr>
        <p:spPr>
          <a:xfrm>
            <a:off x="-1" y="4856366"/>
            <a:ext cx="5295613" cy="2029177"/>
          </a:xfrm>
          <a:custGeom>
            <a:avLst/>
            <a:gdLst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5034708 w 9166034"/>
              <a:gd name="connsiteY2" fmla="*/ 1178805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66034 w 9166034"/>
              <a:gd name="connsiteY3" fmla="*/ 1916935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44909 w 9166034"/>
              <a:gd name="connsiteY3" fmla="*/ 1922970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4909 w 9147927"/>
              <a:gd name="connsiteY3" fmla="*/ 1922970 h 2126255"/>
              <a:gd name="connsiteX4" fmla="*/ 9147927 w 9147927"/>
              <a:gd name="connsiteY4" fmla="*/ 2126255 h 2126255"/>
              <a:gd name="connsiteX5" fmla="*/ 0 w 9147927"/>
              <a:gd name="connsiteY5" fmla="*/ 2126255 h 2126255"/>
              <a:gd name="connsiteX6" fmla="*/ 0 w 9147927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7927 w 9147927"/>
              <a:gd name="connsiteY3" fmla="*/ 2126255 h 2126255"/>
              <a:gd name="connsiteX4" fmla="*/ 0 w 9147927"/>
              <a:gd name="connsiteY4" fmla="*/ 2126255 h 2126255"/>
              <a:gd name="connsiteX5" fmla="*/ 0 w 9147927"/>
              <a:gd name="connsiteY5" fmla="*/ 0 h 2126255"/>
              <a:gd name="connsiteX0" fmla="*/ 0 w 4693185"/>
              <a:gd name="connsiteY0" fmla="*/ 0 h 2126255"/>
              <a:gd name="connsiteX1" fmla="*/ 3183875 w 4693185"/>
              <a:gd name="connsiteY1" fmla="*/ 11017 h 2126255"/>
              <a:gd name="connsiteX2" fmla="*/ 4693185 w 4693185"/>
              <a:gd name="connsiteY2" fmla="*/ 1927952 h 2126255"/>
              <a:gd name="connsiteX3" fmla="*/ 0 w 4693185"/>
              <a:gd name="connsiteY3" fmla="*/ 2126255 h 2126255"/>
              <a:gd name="connsiteX4" fmla="*/ 0 w 4693185"/>
              <a:gd name="connsiteY4" fmla="*/ 0 h 2126255"/>
              <a:gd name="connsiteX0" fmla="*/ 0 w 5295613"/>
              <a:gd name="connsiteY0" fmla="*/ 0 h 2126255"/>
              <a:gd name="connsiteX1" fmla="*/ 318387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0 h 2126255"/>
              <a:gd name="connsiteX1" fmla="*/ 208659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96559 h 2115238"/>
              <a:gd name="connsiteX1" fmla="*/ 2086595 w 5295613"/>
              <a:gd name="connsiteY1" fmla="*/ 0 h 2115238"/>
              <a:gd name="connsiteX2" fmla="*/ 5295613 w 5295613"/>
              <a:gd name="connsiteY2" fmla="*/ 2099815 h 2115238"/>
              <a:gd name="connsiteX3" fmla="*/ 0 w 5295613"/>
              <a:gd name="connsiteY3" fmla="*/ 2115238 h 2115238"/>
              <a:gd name="connsiteX4" fmla="*/ 0 w 5295613"/>
              <a:gd name="connsiteY4" fmla="*/ 96559 h 2115238"/>
              <a:gd name="connsiteX0" fmla="*/ 0 w 5295613"/>
              <a:gd name="connsiteY0" fmla="*/ 10498 h 2029177"/>
              <a:gd name="connsiteX1" fmla="*/ 2194171 w 5295613"/>
              <a:gd name="connsiteY1" fmla="*/ 0 h 2029177"/>
              <a:gd name="connsiteX2" fmla="*/ 5295613 w 5295613"/>
              <a:gd name="connsiteY2" fmla="*/ 2013754 h 2029177"/>
              <a:gd name="connsiteX3" fmla="*/ 0 w 5295613"/>
              <a:gd name="connsiteY3" fmla="*/ 2029177 h 2029177"/>
              <a:gd name="connsiteX4" fmla="*/ 0 w 5295613"/>
              <a:gd name="connsiteY4" fmla="*/ 10498 h 202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95613" h="2029177">
                <a:moveTo>
                  <a:pt x="0" y="10498"/>
                </a:moveTo>
                <a:lnTo>
                  <a:pt x="2194171" y="0"/>
                </a:lnTo>
                <a:lnTo>
                  <a:pt x="5295613" y="2013754"/>
                </a:lnTo>
                <a:lnTo>
                  <a:pt x="0" y="2029177"/>
                </a:lnTo>
                <a:cubicBezTo>
                  <a:pt x="3672" y="1324098"/>
                  <a:pt x="7345" y="726594"/>
                  <a:pt x="0" y="10498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</a:schemeClr>
              </a:gs>
              <a:gs pos="50000">
                <a:schemeClr val="tx2">
                  <a:lumMod val="20000"/>
                  <a:lumOff val="80000"/>
                  <a:shade val="67500"/>
                  <a:satMod val="115000"/>
                </a:schemeClr>
              </a:gs>
              <a:gs pos="100000">
                <a:schemeClr val="tx2">
                  <a:lumMod val="20000"/>
                  <a:lumOff val="8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an 165"/>
          <p:cNvSpPr/>
          <p:nvPr/>
        </p:nvSpPr>
        <p:spPr>
          <a:xfrm>
            <a:off x="4355976" y="898486"/>
            <a:ext cx="1152128" cy="4060148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7" name="Can 166"/>
          <p:cNvSpPr/>
          <p:nvPr/>
        </p:nvSpPr>
        <p:spPr>
          <a:xfrm>
            <a:off x="7143141" y="932287"/>
            <a:ext cx="1152128" cy="404216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88900" y="1556792"/>
            <a:ext cx="5723782" cy="5992312"/>
            <a:chOff x="188900" y="1556792"/>
            <a:chExt cx="5723782" cy="5992312"/>
          </a:xfrm>
        </p:grpSpPr>
        <p:sp>
          <p:nvSpPr>
            <p:cNvPr id="9" name="Chord 8"/>
            <p:cNvSpPr/>
            <p:nvPr/>
          </p:nvSpPr>
          <p:spPr>
            <a:xfrm rot="18189099">
              <a:off x="2241933" y="3848428"/>
              <a:ext cx="1460068" cy="3744807"/>
            </a:xfrm>
            <a:custGeom>
              <a:avLst/>
              <a:gdLst>
                <a:gd name="connsiteX0" fmla="*/ 1610016 w 3256762"/>
                <a:gd name="connsiteY0" fmla="*/ 4056545 h 4056674"/>
                <a:gd name="connsiteX1" fmla="*/ 28003 w 3256762"/>
                <a:gd name="connsiteY1" fmla="*/ 2402883 h 4056674"/>
                <a:gd name="connsiteX2" fmla="*/ 759475 w 3256762"/>
                <a:gd name="connsiteY2" fmla="*/ 312899 h 4056674"/>
                <a:gd name="connsiteX3" fmla="*/ 1610016 w 3256762"/>
                <a:gd name="connsiteY3" fmla="*/ 4056545 h 4056674"/>
                <a:gd name="connsiteX0" fmla="*/ 1460068 w 1460068"/>
                <a:gd name="connsiteY0" fmla="*/ 3743646 h 3743646"/>
                <a:gd name="connsiteX1" fmla="*/ 43410 w 1460068"/>
                <a:gd name="connsiteY1" fmla="*/ 2036587 h 3743646"/>
                <a:gd name="connsiteX2" fmla="*/ 609527 w 1460068"/>
                <a:gd name="connsiteY2" fmla="*/ 0 h 3743646"/>
                <a:gd name="connsiteX3" fmla="*/ 1460068 w 1460068"/>
                <a:gd name="connsiteY3" fmla="*/ 3743646 h 37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068" h="3743646">
                  <a:moveTo>
                    <a:pt x="1460068" y="3743646"/>
                  </a:moveTo>
                  <a:cubicBezTo>
                    <a:pt x="683657" y="3732738"/>
                    <a:pt x="186789" y="2987126"/>
                    <a:pt x="43410" y="2036587"/>
                  </a:cubicBezTo>
                  <a:cubicBezTo>
                    <a:pt x="-79914" y="1218999"/>
                    <a:pt x="44695" y="443899"/>
                    <a:pt x="609527" y="0"/>
                  </a:cubicBezTo>
                  <a:lnTo>
                    <a:pt x="1460068" y="3743646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 rot="3669649">
              <a:off x="968287" y="4422826"/>
              <a:ext cx="4433549" cy="1819008"/>
            </a:xfrm>
            <a:prstGeom prst="roundRect">
              <a:avLst>
                <a:gd name="adj" fmla="val 46404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scene3d>
              <a:camera prst="isometricRightU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 rot="3669649">
              <a:off x="1087787" y="4539637"/>
              <a:ext cx="4211749" cy="1564235"/>
            </a:xfrm>
            <a:prstGeom prst="roundRect">
              <a:avLst>
                <a:gd name="adj" fmla="val 46404"/>
              </a:avLst>
            </a:prstGeom>
            <a:gradFill flip="none" rotWithShape="1">
              <a:gsLst>
                <a:gs pos="0">
                  <a:schemeClr val="bg2">
                    <a:lumMod val="75000"/>
                    <a:shade val="30000"/>
                    <a:satMod val="115000"/>
                  </a:schemeClr>
                </a:gs>
                <a:gs pos="51000">
                  <a:srgbClr val="663300"/>
                </a:gs>
                <a:gs pos="100000">
                  <a:schemeClr val="bg2">
                    <a:lumMod val="75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28575">
              <a:solidFill>
                <a:schemeClr val="tx1"/>
              </a:solidFill>
            </a:ln>
            <a:scene3d>
              <a:camera prst="isometricRightU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Can 12"/>
            <p:cNvSpPr/>
            <p:nvPr/>
          </p:nvSpPr>
          <p:spPr>
            <a:xfrm>
              <a:off x="3244297" y="1556793"/>
              <a:ext cx="90240" cy="3932766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Can 17"/>
            <p:cNvSpPr/>
            <p:nvPr/>
          </p:nvSpPr>
          <p:spPr>
            <a:xfrm flipH="1">
              <a:off x="4847112" y="5262140"/>
              <a:ext cx="94884" cy="852006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Can 18"/>
            <p:cNvSpPr/>
            <p:nvPr/>
          </p:nvSpPr>
          <p:spPr>
            <a:xfrm rot="19431164" flipH="1">
              <a:off x="1334365" y="3333661"/>
              <a:ext cx="78100" cy="1193329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188900" y="3518027"/>
              <a:ext cx="1012418" cy="515144"/>
            </a:xfrm>
            <a:custGeom>
              <a:avLst/>
              <a:gdLst>
                <a:gd name="connsiteX0" fmla="*/ 798286 w 1012372"/>
                <a:gd name="connsiteY0" fmla="*/ 0 h 410028"/>
                <a:gd name="connsiteX1" fmla="*/ 526143 w 1012372"/>
                <a:gd name="connsiteY1" fmla="*/ 25400 h 410028"/>
                <a:gd name="connsiteX2" fmla="*/ 308429 w 1012372"/>
                <a:gd name="connsiteY2" fmla="*/ 195943 h 410028"/>
                <a:gd name="connsiteX3" fmla="*/ 0 w 1012372"/>
                <a:gd name="connsiteY3" fmla="*/ 137886 h 410028"/>
                <a:gd name="connsiteX4" fmla="*/ 330200 w 1012372"/>
                <a:gd name="connsiteY4" fmla="*/ 410028 h 410028"/>
                <a:gd name="connsiteX5" fmla="*/ 627743 w 1012372"/>
                <a:gd name="connsiteY5" fmla="*/ 272143 h 410028"/>
                <a:gd name="connsiteX6" fmla="*/ 1012372 w 1012372"/>
                <a:gd name="connsiteY6" fmla="*/ 279400 h 410028"/>
                <a:gd name="connsiteX7" fmla="*/ 798286 w 1012372"/>
                <a:gd name="connsiteY7" fmla="*/ 0 h 410028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329 w 1012415"/>
                <a:gd name="connsiteY0" fmla="*/ 0 h 412465"/>
                <a:gd name="connsiteX1" fmla="*/ 526186 w 1012415"/>
                <a:gd name="connsiteY1" fmla="*/ 25400 h 412465"/>
                <a:gd name="connsiteX2" fmla="*/ 308472 w 1012415"/>
                <a:gd name="connsiteY2" fmla="*/ 195943 h 412465"/>
                <a:gd name="connsiteX3" fmla="*/ 43 w 1012415"/>
                <a:gd name="connsiteY3" fmla="*/ 137886 h 412465"/>
                <a:gd name="connsiteX4" fmla="*/ 330243 w 1012415"/>
                <a:gd name="connsiteY4" fmla="*/ 410028 h 412465"/>
                <a:gd name="connsiteX5" fmla="*/ 627786 w 1012415"/>
                <a:gd name="connsiteY5" fmla="*/ 272143 h 412465"/>
                <a:gd name="connsiteX6" fmla="*/ 1012415 w 1012415"/>
                <a:gd name="connsiteY6" fmla="*/ 279400 h 412465"/>
                <a:gd name="connsiteX7" fmla="*/ 798329 w 1012415"/>
                <a:gd name="connsiteY7" fmla="*/ 0 h 412465"/>
                <a:gd name="connsiteX0" fmla="*/ 798329 w 1012415"/>
                <a:gd name="connsiteY0" fmla="*/ 19488 h 431953"/>
                <a:gd name="connsiteX1" fmla="*/ 526186 w 1012415"/>
                <a:gd name="connsiteY1" fmla="*/ 44888 h 431953"/>
                <a:gd name="connsiteX2" fmla="*/ 308472 w 1012415"/>
                <a:gd name="connsiteY2" fmla="*/ 215431 h 431953"/>
                <a:gd name="connsiteX3" fmla="*/ 43 w 1012415"/>
                <a:gd name="connsiteY3" fmla="*/ 157374 h 431953"/>
                <a:gd name="connsiteX4" fmla="*/ 330243 w 1012415"/>
                <a:gd name="connsiteY4" fmla="*/ 429516 h 431953"/>
                <a:gd name="connsiteX5" fmla="*/ 627786 w 1012415"/>
                <a:gd name="connsiteY5" fmla="*/ 291631 h 431953"/>
                <a:gd name="connsiteX6" fmla="*/ 1012415 w 1012415"/>
                <a:gd name="connsiteY6" fmla="*/ 298888 h 431953"/>
                <a:gd name="connsiteX7" fmla="*/ 798329 w 1012415"/>
                <a:gd name="connsiteY7" fmla="*/ 19488 h 431953"/>
                <a:gd name="connsiteX0" fmla="*/ 798329 w 1012415"/>
                <a:gd name="connsiteY0" fmla="*/ 18109 h 430574"/>
                <a:gd name="connsiteX1" fmla="*/ 526186 w 1012415"/>
                <a:gd name="connsiteY1" fmla="*/ 43509 h 430574"/>
                <a:gd name="connsiteX2" fmla="*/ 308472 w 1012415"/>
                <a:gd name="connsiteY2" fmla="*/ 174138 h 430574"/>
                <a:gd name="connsiteX3" fmla="*/ 43 w 1012415"/>
                <a:gd name="connsiteY3" fmla="*/ 155995 h 430574"/>
                <a:gd name="connsiteX4" fmla="*/ 330243 w 1012415"/>
                <a:gd name="connsiteY4" fmla="*/ 428137 h 430574"/>
                <a:gd name="connsiteX5" fmla="*/ 627786 w 1012415"/>
                <a:gd name="connsiteY5" fmla="*/ 290252 h 430574"/>
                <a:gd name="connsiteX6" fmla="*/ 1012415 w 1012415"/>
                <a:gd name="connsiteY6" fmla="*/ 297509 h 430574"/>
                <a:gd name="connsiteX7" fmla="*/ 798329 w 1012415"/>
                <a:gd name="connsiteY7" fmla="*/ 18109 h 430574"/>
                <a:gd name="connsiteX0" fmla="*/ 734321 w 1012415"/>
                <a:gd name="connsiteY0" fmla="*/ 9267 h 508600"/>
                <a:gd name="connsiteX1" fmla="*/ 526186 w 1012415"/>
                <a:gd name="connsiteY1" fmla="*/ 121535 h 508600"/>
                <a:gd name="connsiteX2" fmla="*/ 308472 w 1012415"/>
                <a:gd name="connsiteY2" fmla="*/ 252164 h 508600"/>
                <a:gd name="connsiteX3" fmla="*/ 43 w 1012415"/>
                <a:gd name="connsiteY3" fmla="*/ 234021 h 508600"/>
                <a:gd name="connsiteX4" fmla="*/ 330243 w 1012415"/>
                <a:gd name="connsiteY4" fmla="*/ 506163 h 508600"/>
                <a:gd name="connsiteX5" fmla="*/ 627786 w 1012415"/>
                <a:gd name="connsiteY5" fmla="*/ 368278 h 508600"/>
                <a:gd name="connsiteX6" fmla="*/ 1012415 w 1012415"/>
                <a:gd name="connsiteY6" fmla="*/ 375535 h 508600"/>
                <a:gd name="connsiteX7" fmla="*/ 734321 w 1012415"/>
                <a:gd name="connsiteY7" fmla="*/ 9267 h 508600"/>
                <a:gd name="connsiteX0" fmla="*/ 734320 w 1012414"/>
                <a:gd name="connsiteY0" fmla="*/ 16934 h 516267"/>
                <a:gd name="connsiteX1" fmla="*/ 471321 w 1012414"/>
                <a:gd name="connsiteY1" fmla="*/ 60622 h 516267"/>
                <a:gd name="connsiteX2" fmla="*/ 308471 w 1012414"/>
                <a:gd name="connsiteY2" fmla="*/ 259831 h 516267"/>
                <a:gd name="connsiteX3" fmla="*/ 42 w 1012414"/>
                <a:gd name="connsiteY3" fmla="*/ 241688 h 516267"/>
                <a:gd name="connsiteX4" fmla="*/ 330242 w 1012414"/>
                <a:gd name="connsiteY4" fmla="*/ 513830 h 516267"/>
                <a:gd name="connsiteX5" fmla="*/ 627785 w 1012414"/>
                <a:gd name="connsiteY5" fmla="*/ 375945 h 516267"/>
                <a:gd name="connsiteX6" fmla="*/ 1012414 w 1012414"/>
                <a:gd name="connsiteY6" fmla="*/ 383202 h 516267"/>
                <a:gd name="connsiteX7" fmla="*/ 734320 w 1012414"/>
                <a:gd name="connsiteY7" fmla="*/ 16934 h 516267"/>
                <a:gd name="connsiteX0" fmla="*/ 734324 w 1012418"/>
                <a:gd name="connsiteY0" fmla="*/ 15811 h 515144"/>
                <a:gd name="connsiteX1" fmla="*/ 471325 w 1012418"/>
                <a:gd name="connsiteY1" fmla="*/ 59499 h 515144"/>
                <a:gd name="connsiteX2" fmla="*/ 285615 w 1012418"/>
                <a:gd name="connsiteY2" fmla="*/ 217560 h 515144"/>
                <a:gd name="connsiteX3" fmla="*/ 46 w 1012418"/>
                <a:gd name="connsiteY3" fmla="*/ 240565 h 515144"/>
                <a:gd name="connsiteX4" fmla="*/ 330246 w 1012418"/>
                <a:gd name="connsiteY4" fmla="*/ 512707 h 515144"/>
                <a:gd name="connsiteX5" fmla="*/ 627789 w 1012418"/>
                <a:gd name="connsiteY5" fmla="*/ 374822 h 515144"/>
                <a:gd name="connsiteX6" fmla="*/ 1012418 w 1012418"/>
                <a:gd name="connsiteY6" fmla="*/ 382079 h 515144"/>
                <a:gd name="connsiteX7" fmla="*/ 734324 w 1012418"/>
                <a:gd name="connsiteY7" fmla="*/ 15811 h 51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2418" h="515144">
                  <a:moveTo>
                    <a:pt x="734324" y="15811"/>
                  </a:moveTo>
                  <a:cubicBezTo>
                    <a:pt x="653286" y="-26522"/>
                    <a:pt x="546110" y="25874"/>
                    <a:pt x="471325" y="59499"/>
                  </a:cubicBezTo>
                  <a:cubicBezTo>
                    <a:pt x="396540" y="93124"/>
                    <a:pt x="364162" y="187382"/>
                    <a:pt x="285615" y="217560"/>
                  </a:cubicBezTo>
                  <a:cubicBezTo>
                    <a:pt x="207069" y="247738"/>
                    <a:pt x="-3582" y="204884"/>
                    <a:pt x="46" y="240565"/>
                  </a:cubicBezTo>
                  <a:cubicBezTo>
                    <a:pt x="3674" y="276246"/>
                    <a:pt x="225622" y="490331"/>
                    <a:pt x="330246" y="512707"/>
                  </a:cubicBezTo>
                  <a:cubicBezTo>
                    <a:pt x="434870" y="535083"/>
                    <a:pt x="514094" y="396593"/>
                    <a:pt x="627789" y="374822"/>
                  </a:cubicBezTo>
                  <a:cubicBezTo>
                    <a:pt x="741484" y="353051"/>
                    <a:pt x="983994" y="427436"/>
                    <a:pt x="1012418" y="382079"/>
                  </a:cubicBezTo>
                  <a:lnTo>
                    <a:pt x="734324" y="15811"/>
                  </a:ln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 flipH="1">
              <a:off x="4990383" y="5248892"/>
              <a:ext cx="922299" cy="621936"/>
            </a:xfrm>
            <a:custGeom>
              <a:avLst/>
              <a:gdLst>
                <a:gd name="connsiteX0" fmla="*/ 747485 w 762000"/>
                <a:gd name="connsiteY0" fmla="*/ 65315 h 268515"/>
                <a:gd name="connsiteX1" fmla="*/ 533400 w 762000"/>
                <a:gd name="connsiteY1" fmla="*/ 0 h 268515"/>
                <a:gd name="connsiteX2" fmla="*/ 261257 w 762000"/>
                <a:gd name="connsiteY2" fmla="*/ 105229 h 268515"/>
                <a:gd name="connsiteX3" fmla="*/ 0 w 762000"/>
                <a:gd name="connsiteY3" fmla="*/ 43543 h 268515"/>
                <a:gd name="connsiteX4" fmla="*/ 257628 w 762000"/>
                <a:gd name="connsiteY4" fmla="*/ 268515 h 268515"/>
                <a:gd name="connsiteX5" fmla="*/ 533400 w 762000"/>
                <a:gd name="connsiteY5" fmla="*/ 206829 h 268515"/>
                <a:gd name="connsiteX6" fmla="*/ 762000 w 762000"/>
                <a:gd name="connsiteY6" fmla="*/ 268515 h 268515"/>
                <a:gd name="connsiteX7" fmla="*/ 747485 w 762000"/>
                <a:gd name="connsiteY7" fmla="*/ 65315 h 268515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6 w 762001"/>
                <a:gd name="connsiteY0" fmla="*/ 66310 h 274688"/>
                <a:gd name="connsiteX1" fmla="*/ 533401 w 762001"/>
                <a:gd name="connsiteY1" fmla="*/ 995 h 274688"/>
                <a:gd name="connsiteX2" fmla="*/ 261258 w 762001"/>
                <a:gd name="connsiteY2" fmla="*/ 106224 h 274688"/>
                <a:gd name="connsiteX3" fmla="*/ 1 w 762001"/>
                <a:gd name="connsiteY3" fmla="*/ 44538 h 274688"/>
                <a:gd name="connsiteX4" fmla="*/ 257629 w 762001"/>
                <a:gd name="connsiteY4" fmla="*/ 269510 h 274688"/>
                <a:gd name="connsiteX5" fmla="*/ 533401 w 762001"/>
                <a:gd name="connsiteY5" fmla="*/ 207824 h 274688"/>
                <a:gd name="connsiteX6" fmla="*/ 762001 w 762001"/>
                <a:gd name="connsiteY6" fmla="*/ 269510 h 274688"/>
                <a:gd name="connsiteX7" fmla="*/ 747486 w 762001"/>
                <a:gd name="connsiteY7" fmla="*/ 66310 h 274688"/>
                <a:gd name="connsiteX0" fmla="*/ 747486 w 762001"/>
                <a:gd name="connsiteY0" fmla="*/ 66310 h 273885"/>
                <a:gd name="connsiteX1" fmla="*/ 533401 w 762001"/>
                <a:gd name="connsiteY1" fmla="*/ 995 h 273885"/>
                <a:gd name="connsiteX2" fmla="*/ 261258 w 762001"/>
                <a:gd name="connsiteY2" fmla="*/ 106224 h 273885"/>
                <a:gd name="connsiteX3" fmla="*/ 1 w 762001"/>
                <a:gd name="connsiteY3" fmla="*/ 44538 h 273885"/>
                <a:gd name="connsiteX4" fmla="*/ 257629 w 762001"/>
                <a:gd name="connsiteY4" fmla="*/ 269510 h 273885"/>
                <a:gd name="connsiteX5" fmla="*/ 533401 w 762001"/>
                <a:gd name="connsiteY5" fmla="*/ 207824 h 273885"/>
                <a:gd name="connsiteX6" fmla="*/ 762001 w 762001"/>
                <a:gd name="connsiteY6" fmla="*/ 269510 h 273885"/>
                <a:gd name="connsiteX7" fmla="*/ 747486 w 762001"/>
                <a:gd name="connsiteY7" fmla="*/ 66310 h 273885"/>
                <a:gd name="connsiteX0" fmla="*/ 747486 w 762001"/>
                <a:gd name="connsiteY0" fmla="*/ 65322 h 272897"/>
                <a:gd name="connsiteX1" fmla="*/ 533401 w 762001"/>
                <a:gd name="connsiteY1" fmla="*/ 7 h 272897"/>
                <a:gd name="connsiteX2" fmla="*/ 255154 w 762001"/>
                <a:gd name="connsiteY2" fmla="*/ 67954 h 272897"/>
                <a:gd name="connsiteX3" fmla="*/ 1 w 762001"/>
                <a:gd name="connsiteY3" fmla="*/ 43550 h 272897"/>
                <a:gd name="connsiteX4" fmla="*/ 257629 w 762001"/>
                <a:gd name="connsiteY4" fmla="*/ 268522 h 272897"/>
                <a:gd name="connsiteX5" fmla="*/ 533401 w 762001"/>
                <a:gd name="connsiteY5" fmla="*/ 206836 h 272897"/>
                <a:gd name="connsiteX6" fmla="*/ 762001 w 762001"/>
                <a:gd name="connsiteY6" fmla="*/ 268522 h 272897"/>
                <a:gd name="connsiteX7" fmla="*/ 747486 w 762001"/>
                <a:gd name="connsiteY7" fmla="*/ 65322 h 272897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33402 w 762002"/>
                <a:gd name="connsiteY5" fmla="*/ 206836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42558 w 762002"/>
                <a:gd name="connsiteY5" fmla="*/ 180519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38062 h 271965"/>
                <a:gd name="connsiteX1" fmla="*/ 533402 w 762002"/>
                <a:gd name="connsiteY1" fmla="*/ 3450 h 271965"/>
                <a:gd name="connsiteX2" fmla="*/ 255155 w 762002"/>
                <a:gd name="connsiteY2" fmla="*/ 71397 h 271965"/>
                <a:gd name="connsiteX3" fmla="*/ 2 w 762002"/>
                <a:gd name="connsiteY3" fmla="*/ 46993 h 271965"/>
                <a:gd name="connsiteX4" fmla="*/ 211852 w 762002"/>
                <a:gd name="connsiteY4" fmla="*/ 210559 h 271965"/>
                <a:gd name="connsiteX5" fmla="*/ 542558 w 762002"/>
                <a:gd name="connsiteY5" fmla="*/ 183962 h 271965"/>
                <a:gd name="connsiteX6" fmla="*/ 762002 w 762002"/>
                <a:gd name="connsiteY6" fmla="*/ 271965 h 271965"/>
                <a:gd name="connsiteX7" fmla="*/ 747487 w 762002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64311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199645 w 771158"/>
                <a:gd name="connsiteY4" fmla="*/ 20397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62227"/>
                <a:gd name="connsiteY0" fmla="*/ 38062 h 271965"/>
                <a:gd name="connsiteX1" fmla="*/ 542558 w 762227"/>
                <a:gd name="connsiteY1" fmla="*/ 3450 h 271965"/>
                <a:gd name="connsiteX2" fmla="*/ 294829 w 762227"/>
                <a:gd name="connsiteY2" fmla="*/ 71397 h 271965"/>
                <a:gd name="connsiteX3" fmla="*/ 2 w 762227"/>
                <a:gd name="connsiteY3" fmla="*/ 20676 h 271965"/>
                <a:gd name="connsiteX4" fmla="*/ 199645 w 762227"/>
                <a:gd name="connsiteY4" fmla="*/ 203979 h 271965"/>
                <a:gd name="connsiteX5" fmla="*/ 551714 w 762227"/>
                <a:gd name="connsiteY5" fmla="*/ 183962 h 271965"/>
                <a:gd name="connsiteX6" fmla="*/ 762227 w 762227"/>
                <a:gd name="connsiteY6" fmla="*/ 271965 h 271965"/>
                <a:gd name="connsiteX7" fmla="*/ 756643 w 762227"/>
                <a:gd name="connsiteY7" fmla="*/ 38062 h 271965"/>
                <a:gd name="connsiteX0" fmla="*/ 756643 w 756643"/>
                <a:gd name="connsiteY0" fmla="*/ 38062 h 263192"/>
                <a:gd name="connsiteX1" fmla="*/ 542558 w 756643"/>
                <a:gd name="connsiteY1" fmla="*/ 3450 h 263192"/>
                <a:gd name="connsiteX2" fmla="*/ 294829 w 756643"/>
                <a:gd name="connsiteY2" fmla="*/ 71397 h 263192"/>
                <a:gd name="connsiteX3" fmla="*/ 2 w 756643"/>
                <a:gd name="connsiteY3" fmla="*/ 20676 h 263192"/>
                <a:gd name="connsiteX4" fmla="*/ 199645 w 756643"/>
                <a:gd name="connsiteY4" fmla="*/ 203979 h 263192"/>
                <a:gd name="connsiteX5" fmla="*/ 551714 w 756643"/>
                <a:gd name="connsiteY5" fmla="*/ 183962 h 263192"/>
                <a:gd name="connsiteX6" fmla="*/ 753297 w 756643"/>
                <a:gd name="connsiteY6" fmla="*/ 263192 h 263192"/>
                <a:gd name="connsiteX7" fmla="*/ 756643 w 756643"/>
                <a:gd name="connsiteY7" fmla="*/ 38062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643" h="263192">
                  <a:moveTo>
                    <a:pt x="756643" y="38062"/>
                  </a:moveTo>
                  <a:cubicBezTo>
                    <a:pt x="718543" y="-6690"/>
                    <a:pt x="619527" y="-2106"/>
                    <a:pt x="542558" y="3450"/>
                  </a:cubicBezTo>
                  <a:cubicBezTo>
                    <a:pt x="465589" y="9006"/>
                    <a:pt x="385255" y="68526"/>
                    <a:pt x="294829" y="71397"/>
                  </a:cubicBezTo>
                  <a:cubicBezTo>
                    <a:pt x="204403" y="74268"/>
                    <a:pt x="88105" y="37583"/>
                    <a:pt x="2" y="20676"/>
                  </a:cubicBezTo>
                  <a:cubicBezTo>
                    <a:pt x="-603" y="47890"/>
                    <a:pt x="107693" y="176765"/>
                    <a:pt x="199645" y="203979"/>
                  </a:cubicBezTo>
                  <a:cubicBezTo>
                    <a:pt x="291597" y="231193"/>
                    <a:pt x="459439" y="174093"/>
                    <a:pt x="551714" y="183962"/>
                  </a:cubicBezTo>
                  <a:cubicBezTo>
                    <a:pt x="643989" y="193831"/>
                    <a:pt x="677097" y="242630"/>
                    <a:pt x="753297" y="263192"/>
                  </a:cubicBezTo>
                  <a:cubicBezTo>
                    <a:pt x="754412" y="188149"/>
                    <a:pt x="755528" y="113105"/>
                    <a:pt x="756643" y="38062"/>
                  </a:cubicBez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019953" y="5197611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  <p:sp>
          <p:nvSpPr>
            <p:cNvPr id="112" name="Freeform 111"/>
            <p:cNvSpPr/>
            <p:nvPr/>
          </p:nvSpPr>
          <p:spPr>
            <a:xfrm>
              <a:off x="827584" y="4701464"/>
              <a:ext cx="505554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 112"/>
            <p:cNvSpPr/>
            <p:nvPr/>
          </p:nvSpPr>
          <p:spPr>
            <a:xfrm rot="19996231">
              <a:off x="1033914" y="5202342"/>
              <a:ext cx="561944" cy="50795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reeform 113"/>
            <p:cNvSpPr/>
            <p:nvPr/>
          </p:nvSpPr>
          <p:spPr>
            <a:xfrm rot="19996231">
              <a:off x="1464400" y="5477627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 114"/>
            <p:cNvSpPr/>
            <p:nvPr/>
          </p:nvSpPr>
          <p:spPr>
            <a:xfrm rot="19996231">
              <a:off x="1993833" y="5819401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115"/>
            <p:cNvSpPr/>
            <p:nvPr/>
          </p:nvSpPr>
          <p:spPr>
            <a:xfrm rot="1289831">
              <a:off x="4418216" y="6413140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116"/>
            <p:cNvSpPr/>
            <p:nvPr/>
          </p:nvSpPr>
          <p:spPr>
            <a:xfrm rot="19996231">
              <a:off x="2542494" y="6157454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 rot="21038061">
              <a:off x="3230530" y="6380630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603287" y="3457987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564839" y="4005064"/>
              <a:ext cx="1012418" cy="515144"/>
            </a:xfrm>
            <a:custGeom>
              <a:avLst/>
              <a:gdLst>
                <a:gd name="connsiteX0" fmla="*/ 798286 w 1012372"/>
                <a:gd name="connsiteY0" fmla="*/ 0 h 410028"/>
                <a:gd name="connsiteX1" fmla="*/ 526143 w 1012372"/>
                <a:gd name="connsiteY1" fmla="*/ 25400 h 410028"/>
                <a:gd name="connsiteX2" fmla="*/ 308429 w 1012372"/>
                <a:gd name="connsiteY2" fmla="*/ 195943 h 410028"/>
                <a:gd name="connsiteX3" fmla="*/ 0 w 1012372"/>
                <a:gd name="connsiteY3" fmla="*/ 137886 h 410028"/>
                <a:gd name="connsiteX4" fmla="*/ 330200 w 1012372"/>
                <a:gd name="connsiteY4" fmla="*/ 410028 h 410028"/>
                <a:gd name="connsiteX5" fmla="*/ 627743 w 1012372"/>
                <a:gd name="connsiteY5" fmla="*/ 272143 h 410028"/>
                <a:gd name="connsiteX6" fmla="*/ 1012372 w 1012372"/>
                <a:gd name="connsiteY6" fmla="*/ 279400 h 410028"/>
                <a:gd name="connsiteX7" fmla="*/ 798286 w 1012372"/>
                <a:gd name="connsiteY7" fmla="*/ 0 h 410028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329 w 1012415"/>
                <a:gd name="connsiteY0" fmla="*/ 0 h 412465"/>
                <a:gd name="connsiteX1" fmla="*/ 526186 w 1012415"/>
                <a:gd name="connsiteY1" fmla="*/ 25400 h 412465"/>
                <a:gd name="connsiteX2" fmla="*/ 308472 w 1012415"/>
                <a:gd name="connsiteY2" fmla="*/ 195943 h 412465"/>
                <a:gd name="connsiteX3" fmla="*/ 43 w 1012415"/>
                <a:gd name="connsiteY3" fmla="*/ 137886 h 412465"/>
                <a:gd name="connsiteX4" fmla="*/ 330243 w 1012415"/>
                <a:gd name="connsiteY4" fmla="*/ 410028 h 412465"/>
                <a:gd name="connsiteX5" fmla="*/ 627786 w 1012415"/>
                <a:gd name="connsiteY5" fmla="*/ 272143 h 412465"/>
                <a:gd name="connsiteX6" fmla="*/ 1012415 w 1012415"/>
                <a:gd name="connsiteY6" fmla="*/ 279400 h 412465"/>
                <a:gd name="connsiteX7" fmla="*/ 798329 w 1012415"/>
                <a:gd name="connsiteY7" fmla="*/ 0 h 412465"/>
                <a:gd name="connsiteX0" fmla="*/ 798329 w 1012415"/>
                <a:gd name="connsiteY0" fmla="*/ 19488 h 431953"/>
                <a:gd name="connsiteX1" fmla="*/ 526186 w 1012415"/>
                <a:gd name="connsiteY1" fmla="*/ 44888 h 431953"/>
                <a:gd name="connsiteX2" fmla="*/ 308472 w 1012415"/>
                <a:gd name="connsiteY2" fmla="*/ 215431 h 431953"/>
                <a:gd name="connsiteX3" fmla="*/ 43 w 1012415"/>
                <a:gd name="connsiteY3" fmla="*/ 157374 h 431953"/>
                <a:gd name="connsiteX4" fmla="*/ 330243 w 1012415"/>
                <a:gd name="connsiteY4" fmla="*/ 429516 h 431953"/>
                <a:gd name="connsiteX5" fmla="*/ 627786 w 1012415"/>
                <a:gd name="connsiteY5" fmla="*/ 291631 h 431953"/>
                <a:gd name="connsiteX6" fmla="*/ 1012415 w 1012415"/>
                <a:gd name="connsiteY6" fmla="*/ 298888 h 431953"/>
                <a:gd name="connsiteX7" fmla="*/ 798329 w 1012415"/>
                <a:gd name="connsiteY7" fmla="*/ 19488 h 431953"/>
                <a:gd name="connsiteX0" fmla="*/ 798329 w 1012415"/>
                <a:gd name="connsiteY0" fmla="*/ 18109 h 430574"/>
                <a:gd name="connsiteX1" fmla="*/ 526186 w 1012415"/>
                <a:gd name="connsiteY1" fmla="*/ 43509 h 430574"/>
                <a:gd name="connsiteX2" fmla="*/ 308472 w 1012415"/>
                <a:gd name="connsiteY2" fmla="*/ 174138 h 430574"/>
                <a:gd name="connsiteX3" fmla="*/ 43 w 1012415"/>
                <a:gd name="connsiteY3" fmla="*/ 155995 h 430574"/>
                <a:gd name="connsiteX4" fmla="*/ 330243 w 1012415"/>
                <a:gd name="connsiteY4" fmla="*/ 428137 h 430574"/>
                <a:gd name="connsiteX5" fmla="*/ 627786 w 1012415"/>
                <a:gd name="connsiteY5" fmla="*/ 290252 h 430574"/>
                <a:gd name="connsiteX6" fmla="*/ 1012415 w 1012415"/>
                <a:gd name="connsiteY6" fmla="*/ 297509 h 430574"/>
                <a:gd name="connsiteX7" fmla="*/ 798329 w 1012415"/>
                <a:gd name="connsiteY7" fmla="*/ 18109 h 430574"/>
                <a:gd name="connsiteX0" fmla="*/ 734321 w 1012415"/>
                <a:gd name="connsiteY0" fmla="*/ 9267 h 508600"/>
                <a:gd name="connsiteX1" fmla="*/ 526186 w 1012415"/>
                <a:gd name="connsiteY1" fmla="*/ 121535 h 508600"/>
                <a:gd name="connsiteX2" fmla="*/ 308472 w 1012415"/>
                <a:gd name="connsiteY2" fmla="*/ 252164 h 508600"/>
                <a:gd name="connsiteX3" fmla="*/ 43 w 1012415"/>
                <a:gd name="connsiteY3" fmla="*/ 234021 h 508600"/>
                <a:gd name="connsiteX4" fmla="*/ 330243 w 1012415"/>
                <a:gd name="connsiteY4" fmla="*/ 506163 h 508600"/>
                <a:gd name="connsiteX5" fmla="*/ 627786 w 1012415"/>
                <a:gd name="connsiteY5" fmla="*/ 368278 h 508600"/>
                <a:gd name="connsiteX6" fmla="*/ 1012415 w 1012415"/>
                <a:gd name="connsiteY6" fmla="*/ 375535 h 508600"/>
                <a:gd name="connsiteX7" fmla="*/ 734321 w 1012415"/>
                <a:gd name="connsiteY7" fmla="*/ 9267 h 508600"/>
                <a:gd name="connsiteX0" fmla="*/ 734320 w 1012414"/>
                <a:gd name="connsiteY0" fmla="*/ 16934 h 516267"/>
                <a:gd name="connsiteX1" fmla="*/ 471321 w 1012414"/>
                <a:gd name="connsiteY1" fmla="*/ 60622 h 516267"/>
                <a:gd name="connsiteX2" fmla="*/ 308471 w 1012414"/>
                <a:gd name="connsiteY2" fmla="*/ 259831 h 516267"/>
                <a:gd name="connsiteX3" fmla="*/ 42 w 1012414"/>
                <a:gd name="connsiteY3" fmla="*/ 241688 h 516267"/>
                <a:gd name="connsiteX4" fmla="*/ 330242 w 1012414"/>
                <a:gd name="connsiteY4" fmla="*/ 513830 h 516267"/>
                <a:gd name="connsiteX5" fmla="*/ 627785 w 1012414"/>
                <a:gd name="connsiteY5" fmla="*/ 375945 h 516267"/>
                <a:gd name="connsiteX6" fmla="*/ 1012414 w 1012414"/>
                <a:gd name="connsiteY6" fmla="*/ 383202 h 516267"/>
                <a:gd name="connsiteX7" fmla="*/ 734320 w 1012414"/>
                <a:gd name="connsiteY7" fmla="*/ 16934 h 516267"/>
                <a:gd name="connsiteX0" fmla="*/ 734324 w 1012418"/>
                <a:gd name="connsiteY0" fmla="*/ 15811 h 515144"/>
                <a:gd name="connsiteX1" fmla="*/ 471325 w 1012418"/>
                <a:gd name="connsiteY1" fmla="*/ 59499 h 515144"/>
                <a:gd name="connsiteX2" fmla="*/ 285615 w 1012418"/>
                <a:gd name="connsiteY2" fmla="*/ 217560 h 515144"/>
                <a:gd name="connsiteX3" fmla="*/ 46 w 1012418"/>
                <a:gd name="connsiteY3" fmla="*/ 240565 h 515144"/>
                <a:gd name="connsiteX4" fmla="*/ 330246 w 1012418"/>
                <a:gd name="connsiteY4" fmla="*/ 512707 h 515144"/>
                <a:gd name="connsiteX5" fmla="*/ 627789 w 1012418"/>
                <a:gd name="connsiteY5" fmla="*/ 374822 h 515144"/>
                <a:gd name="connsiteX6" fmla="*/ 1012418 w 1012418"/>
                <a:gd name="connsiteY6" fmla="*/ 382079 h 515144"/>
                <a:gd name="connsiteX7" fmla="*/ 734324 w 1012418"/>
                <a:gd name="connsiteY7" fmla="*/ 15811 h 51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2418" h="515144">
                  <a:moveTo>
                    <a:pt x="734324" y="15811"/>
                  </a:moveTo>
                  <a:cubicBezTo>
                    <a:pt x="653286" y="-26522"/>
                    <a:pt x="546110" y="25874"/>
                    <a:pt x="471325" y="59499"/>
                  </a:cubicBezTo>
                  <a:cubicBezTo>
                    <a:pt x="396540" y="93124"/>
                    <a:pt x="364162" y="187382"/>
                    <a:pt x="285615" y="217560"/>
                  </a:cubicBezTo>
                  <a:cubicBezTo>
                    <a:pt x="207069" y="247738"/>
                    <a:pt x="-3582" y="204884"/>
                    <a:pt x="46" y="240565"/>
                  </a:cubicBezTo>
                  <a:cubicBezTo>
                    <a:pt x="3674" y="276246"/>
                    <a:pt x="225622" y="490331"/>
                    <a:pt x="330246" y="512707"/>
                  </a:cubicBezTo>
                  <a:cubicBezTo>
                    <a:pt x="434870" y="535083"/>
                    <a:pt x="514094" y="396593"/>
                    <a:pt x="627789" y="374822"/>
                  </a:cubicBezTo>
                  <a:cubicBezTo>
                    <a:pt x="741484" y="353051"/>
                    <a:pt x="983994" y="427436"/>
                    <a:pt x="1012418" y="382079"/>
                  </a:cubicBezTo>
                  <a:lnTo>
                    <a:pt x="734324" y="15811"/>
                  </a:ln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1011695" y="3950053"/>
              <a:ext cx="4106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D</a:t>
              </a:r>
              <a:endParaRPr lang="en-US" sz="2800" b="1" dirty="0"/>
            </a:p>
          </p:txBody>
        </p:sp>
        <p:sp>
          <p:nvSpPr>
            <p:cNvPr id="136" name="Freeform 135"/>
            <p:cNvSpPr/>
            <p:nvPr/>
          </p:nvSpPr>
          <p:spPr>
            <a:xfrm>
              <a:off x="2327396" y="4693881"/>
              <a:ext cx="2256652" cy="1493761"/>
            </a:xfrm>
            <a:custGeom>
              <a:avLst/>
              <a:gdLst>
                <a:gd name="connsiteX0" fmla="*/ 15995 w 2256652"/>
                <a:gd name="connsiteY0" fmla="*/ 21215 h 1493761"/>
                <a:gd name="connsiteX1" fmla="*/ 27871 w 2256652"/>
                <a:gd name="connsiteY1" fmla="*/ 270597 h 1493761"/>
                <a:gd name="connsiteX2" fmla="*/ 277253 w 2256652"/>
                <a:gd name="connsiteY2" fmla="*/ 436851 h 1493761"/>
                <a:gd name="connsiteX3" fmla="*/ 692889 w 2256652"/>
                <a:gd name="connsiteY3" fmla="*/ 579355 h 1493761"/>
                <a:gd name="connsiteX4" fmla="*/ 894770 w 2256652"/>
                <a:gd name="connsiteY4" fmla="*/ 668420 h 1493761"/>
                <a:gd name="connsiteX5" fmla="*/ 906645 w 2256652"/>
                <a:gd name="connsiteY5" fmla="*/ 876238 h 1493761"/>
                <a:gd name="connsiteX6" fmla="*/ 1150089 w 2256652"/>
                <a:gd name="connsiteY6" fmla="*/ 959366 h 1493761"/>
                <a:gd name="connsiteX7" fmla="*/ 1417284 w 2256652"/>
                <a:gd name="connsiteY7" fmla="*/ 959366 h 1493761"/>
                <a:gd name="connsiteX8" fmla="*/ 1458847 w 2256652"/>
                <a:gd name="connsiteY8" fmla="*/ 1149371 h 1493761"/>
                <a:gd name="connsiteX9" fmla="*/ 1494473 w 2256652"/>
                <a:gd name="connsiteY9" fmla="*/ 1363127 h 1493761"/>
                <a:gd name="connsiteX10" fmla="*/ 1726042 w 2256652"/>
                <a:gd name="connsiteY10" fmla="*/ 1190934 h 1493761"/>
                <a:gd name="connsiteX11" fmla="*/ 1927923 w 2256652"/>
                <a:gd name="connsiteY11" fmla="*/ 1339376 h 1493761"/>
                <a:gd name="connsiteX12" fmla="*/ 2052614 w 2256652"/>
                <a:gd name="connsiteY12" fmla="*/ 1493755 h 1493761"/>
                <a:gd name="connsiteX13" fmla="*/ 2254494 w 2256652"/>
                <a:gd name="connsiteY13" fmla="*/ 1345314 h 1493761"/>
                <a:gd name="connsiteX14" fmla="*/ 2141679 w 2256652"/>
                <a:gd name="connsiteY14" fmla="*/ 1262186 h 1493761"/>
                <a:gd name="connsiteX15" fmla="*/ 1874484 w 2256652"/>
                <a:gd name="connsiteY15" fmla="*/ 1345314 h 1493761"/>
                <a:gd name="connsiteX16" fmla="*/ 1672603 w 2256652"/>
                <a:gd name="connsiteY16" fmla="*/ 1327501 h 1493761"/>
                <a:gd name="connsiteX17" fmla="*/ 1577601 w 2256652"/>
                <a:gd name="connsiteY17" fmla="*/ 1125620 h 1493761"/>
                <a:gd name="connsiteX18" fmla="*/ 1120401 w 2256652"/>
                <a:gd name="connsiteY18" fmla="*/ 1184997 h 1493761"/>
                <a:gd name="connsiteX19" fmla="*/ 942271 w 2256652"/>
                <a:gd name="connsiteY19" fmla="*/ 1060306 h 1493761"/>
                <a:gd name="connsiteX20" fmla="*/ 1043211 w 2256652"/>
                <a:gd name="connsiteY20" fmla="*/ 822799 h 1493761"/>
                <a:gd name="connsiteX21" fmla="*/ 829455 w 2256652"/>
                <a:gd name="connsiteY21" fmla="*/ 751547 h 1493761"/>
                <a:gd name="connsiteX22" fmla="*/ 853206 w 2256652"/>
                <a:gd name="connsiteY22" fmla="*/ 514041 h 1493761"/>
                <a:gd name="connsiteX23" fmla="*/ 419757 w 2256652"/>
                <a:gd name="connsiteY23" fmla="*/ 419038 h 1493761"/>
                <a:gd name="connsiteX24" fmla="*/ 396006 w 2256652"/>
                <a:gd name="connsiteY24" fmla="*/ 252784 h 1493761"/>
                <a:gd name="connsiteX25" fmla="*/ 99123 w 2256652"/>
                <a:gd name="connsiteY25" fmla="*/ 193407 h 1493761"/>
                <a:gd name="connsiteX26" fmla="*/ 116936 w 2256652"/>
                <a:gd name="connsiteY26" fmla="*/ 33090 h 1493761"/>
                <a:gd name="connsiteX27" fmla="*/ 15995 w 2256652"/>
                <a:gd name="connsiteY27" fmla="*/ 21215 h 149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6652" h="1493761">
                  <a:moveTo>
                    <a:pt x="15995" y="21215"/>
                  </a:moveTo>
                  <a:cubicBezTo>
                    <a:pt x="1151" y="60799"/>
                    <a:pt x="-15672" y="201324"/>
                    <a:pt x="27871" y="270597"/>
                  </a:cubicBezTo>
                  <a:cubicBezTo>
                    <a:pt x="71414" y="339870"/>
                    <a:pt x="166417" y="385391"/>
                    <a:pt x="277253" y="436851"/>
                  </a:cubicBezTo>
                  <a:cubicBezTo>
                    <a:pt x="388089" y="488311"/>
                    <a:pt x="589970" y="540760"/>
                    <a:pt x="692889" y="579355"/>
                  </a:cubicBezTo>
                  <a:cubicBezTo>
                    <a:pt x="795808" y="617950"/>
                    <a:pt x="859144" y="618940"/>
                    <a:pt x="894770" y="668420"/>
                  </a:cubicBezTo>
                  <a:cubicBezTo>
                    <a:pt x="930396" y="717901"/>
                    <a:pt x="864092" y="827747"/>
                    <a:pt x="906645" y="876238"/>
                  </a:cubicBezTo>
                  <a:cubicBezTo>
                    <a:pt x="949198" y="924729"/>
                    <a:pt x="1064982" y="945511"/>
                    <a:pt x="1150089" y="959366"/>
                  </a:cubicBezTo>
                  <a:cubicBezTo>
                    <a:pt x="1235196" y="973221"/>
                    <a:pt x="1365824" y="927699"/>
                    <a:pt x="1417284" y="959366"/>
                  </a:cubicBezTo>
                  <a:cubicBezTo>
                    <a:pt x="1468744" y="991033"/>
                    <a:pt x="1445982" y="1082078"/>
                    <a:pt x="1458847" y="1149371"/>
                  </a:cubicBezTo>
                  <a:cubicBezTo>
                    <a:pt x="1471712" y="1216665"/>
                    <a:pt x="1449941" y="1356200"/>
                    <a:pt x="1494473" y="1363127"/>
                  </a:cubicBezTo>
                  <a:cubicBezTo>
                    <a:pt x="1539006" y="1370054"/>
                    <a:pt x="1653800" y="1194892"/>
                    <a:pt x="1726042" y="1190934"/>
                  </a:cubicBezTo>
                  <a:cubicBezTo>
                    <a:pt x="1798284" y="1186976"/>
                    <a:pt x="1873494" y="1288906"/>
                    <a:pt x="1927923" y="1339376"/>
                  </a:cubicBezTo>
                  <a:cubicBezTo>
                    <a:pt x="1982352" y="1389846"/>
                    <a:pt x="1998186" y="1492765"/>
                    <a:pt x="2052614" y="1493755"/>
                  </a:cubicBezTo>
                  <a:cubicBezTo>
                    <a:pt x="2107042" y="1494745"/>
                    <a:pt x="2239650" y="1383909"/>
                    <a:pt x="2254494" y="1345314"/>
                  </a:cubicBezTo>
                  <a:cubicBezTo>
                    <a:pt x="2269338" y="1306719"/>
                    <a:pt x="2205014" y="1262186"/>
                    <a:pt x="2141679" y="1262186"/>
                  </a:cubicBezTo>
                  <a:cubicBezTo>
                    <a:pt x="2078344" y="1262186"/>
                    <a:pt x="1952663" y="1334428"/>
                    <a:pt x="1874484" y="1345314"/>
                  </a:cubicBezTo>
                  <a:cubicBezTo>
                    <a:pt x="1796305" y="1356200"/>
                    <a:pt x="1722083" y="1364117"/>
                    <a:pt x="1672603" y="1327501"/>
                  </a:cubicBezTo>
                  <a:cubicBezTo>
                    <a:pt x="1623123" y="1290885"/>
                    <a:pt x="1669635" y="1149371"/>
                    <a:pt x="1577601" y="1125620"/>
                  </a:cubicBezTo>
                  <a:cubicBezTo>
                    <a:pt x="1485567" y="1101869"/>
                    <a:pt x="1226289" y="1195883"/>
                    <a:pt x="1120401" y="1184997"/>
                  </a:cubicBezTo>
                  <a:cubicBezTo>
                    <a:pt x="1014513" y="1174111"/>
                    <a:pt x="955136" y="1120672"/>
                    <a:pt x="942271" y="1060306"/>
                  </a:cubicBezTo>
                  <a:cubicBezTo>
                    <a:pt x="929406" y="999940"/>
                    <a:pt x="1062014" y="874259"/>
                    <a:pt x="1043211" y="822799"/>
                  </a:cubicBezTo>
                  <a:cubicBezTo>
                    <a:pt x="1024408" y="771339"/>
                    <a:pt x="861122" y="803007"/>
                    <a:pt x="829455" y="751547"/>
                  </a:cubicBezTo>
                  <a:cubicBezTo>
                    <a:pt x="797788" y="700087"/>
                    <a:pt x="921489" y="569459"/>
                    <a:pt x="853206" y="514041"/>
                  </a:cubicBezTo>
                  <a:cubicBezTo>
                    <a:pt x="784923" y="458623"/>
                    <a:pt x="495957" y="462581"/>
                    <a:pt x="419757" y="419038"/>
                  </a:cubicBezTo>
                  <a:cubicBezTo>
                    <a:pt x="343557" y="375495"/>
                    <a:pt x="449445" y="290389"/>
                    <a:pt x="396006" y="252784"/>
                  </a:cubicBezTo>
                  <a:cubicBezTo>
                    <a:pt x="342567" y="215179"/>
                    <a:pt x="145635" y="230023"/>
                    <a:pt x="99123" y="193407"/>
                  </a:cubicBezTo>
                  <a:cubicBezTo>
                    <a:pt x="52611" y="156791"/>
                    <a:pt x="130791" y="61789"/>
                    <a:pt x="116936" y="33090"/>
                  </a:cubicBezTo>
                  <a:cubicBezTo>
                    <a:pt x="103081" y="4391"/>
                    <a:pt x="30839" y="-18369"/>
                    <a:pt x="15995" y="21215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lowchart: Stored Data 14"/>
            <p:cNvSpPr/>
            <p:nvPr/>
          </p:nvSpPr>
          <p:spPr>
            <a:xfrm rot="10800000">
              <a:off x="1907704" y="2276871"/>
              <a:ext cx="2772692" cy="2304256"/>
            </a:xfrm>
            <a:custGeom>
              <a:avLst/>
              <a:gdLst>
                <a:gd name="connsiteX0" fmla="*/ 1667 w 10000"/>
                <a:gd name="connsiteY0" fmla="*/ 0 h 10000"/>
                <a:gd name="connsiteX1" fmla="*/ 10000 w 10000"/>
                <a:gd name="connsiteY1" fmla="*/ 0 h 10000"/>
                <a:gd name="connsiteX2" fmla="*/ 8333 w 10000"/>
                <a:gd name="connsiteY2" fmla="*/ 5000 h 10000"/>
                <a:gd name="connsiteX3" fmla="*/ 10000 w 10000"/>
                <a:gd name="connsiteY3" fmla="*/ 10000 h 10000"/>
                <a:gd name="connsiteX4" fmla="*/ 1667 w 10000"/>
                <a:gd name="connsiteY4" fmla="*/ 10000 h 10000"/>
                <a:gd name="connsiteX5" fmla="*/ 0 w 10000"/>
                <a:gd name="connsiteY5" fmla="*/ 5000 h 10000"/>
                <a:gd name="connsiteX6" fmla="*/ 1667 w 10000"/>
                <a:gd name="connsiteY6" fmla="*/ 0 h 10000"/>
                <a:gd name="connsiteX0" fmla="*/ 1667 w 10000"/>
                <a:gd name="connsiteY0" fmla="*/ 0 h 10000"/>
                <a:gd name="connsiteX1" fmla="*/ 10000 w 10000"/>
                <a:gd name="connsiteY1" fmla="*/ 0 h 10000"/>
                <a:gd name="connsiteX2" fmla="*/ 8941 w 10000"/>
                <a:gd name="connsiteY2" fmla="*/ 5000 h 10000"/>
                <a:gd name="connsiteX3" fmla="*/ 10000 w 10000"/>
                <a:gd name="connsiteY3" fmla="*/ 10000 h 10000"/>
                <a:gd name="connsiteX4" fmla="*/ 1667 w 10000"/>
                <a:gd name="connsiteY4" fmla="*/ 10000 h 10000"/>
                <a:gd name="connsiteX5" fmla="*/ 0 w 10000"/>
                <a:gd name="connsiteY5" fmla="*/ 5000 h 10000"/>
                <a:gd name="connsiteX6" fmla="*/ 1667 w 10000"/>
                <a:gd name="connsiteY6" fmla="*/ 0 h 10000"/>
                <a:gd name="connsiteX0" fmla="*/ 945 w 9278"/>
                <a:gd name="connsiteY0" fmla="*/ 0 h 10000"/>
                <a:gd name="connsiteX1" fmla="*/ 9278 w 9278"/>
                <a:gd name="connsiteY1" fmla="*/ 0 h 10000"/>
                <a:gd name="connsiteX2" fmla="*/ 8219 w 9278"/>
                <a:gd name="connsiteY2" fmla="*/ 5000 h 10000"/>
                <a:gd name="connsiteX3" fmla="*/ 9278 w 9278"/>
                <a:gd name="connsiteY3" fmla="*/ 10000 h 10000"/>
                <a:gd name="connsiteX4" fmla="*/ 945 w 9278"/>
                <a:gd name="connsiteY4" fmla="*/ 10000 h 10000"/>
                <a:gd name="connsiteX5" fmla="*/ 0 w 9278"/>
                <a:gd name="connsiteY5" fmla="*/ 4771 h 10000"/>
                <a:gd name="connsiteX6" fmla="*/ 945 w 9278"/>
                <a:gd name="connsiteY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78" h="10000">
                  <a:moveTo>
                    <a:pt x="945" y="0"/>
                  </a:moveTo>
                  <a:lnTo>
                    <a:pt x="9278" y="0"/>
                  </a:lnTo>
                  <a:cubicBezTo>
                    <a:pt x="8357" y="0"/>
                    <a:pt x="8219" y="2239"/>
                    <a:pt x="8219" y="5000"/>
                  </a:cubicBezTo>
                  <a:cubicBezTo>
                    <a:pt x="8219" y="7761"/>
                    <a:pt x="8357" y="10000"/>
                    <a:pt x="9278" y="10000"/>
                  </a:cubicBezTo>
                  <a:lnTo>
                    <a:pt x="945" y="10000"/>
                  </a:lnTo>
                  <a:cubicBezTo>
                    <a:pt x="24" y="10000"/>
                    <a:pt x="0" y="7532"/>
                    <a:pt x="0" y="4771"/>
                  </a:cubicBezTo>
                  <a:cubicBezTo>
                    <a:pt x="0" y="2010"/>
                    <a:pt x="24" y="0"/>
                    <a:pt x="94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2267744" y="1629232"/>
              <a:ext cx="922299" cy="528840"/>
            </a:xfrm>
            <a:custGeom>
              <a:avLst/>
              <a:gdLst>
                <a:gd name="connsiteX0" fmla="*/ 747485 w 762000"/>
                <a:gd name="connsiteY0" fmla="*/ 65315 h 268515"/>
                <a:gd name="connsiteX1" fmla="*/ 533400 w 762000"/>
                <a:gd name="connsiteY1" fmla="*/ 0 h 268515"/>
                <a:gd name="connsiteX2" fmla="*/ 261257 w 762000"/>
                <a:gd name="connsiteY2" fmla="*/ 105229 h 268515"/>
                <a:gd name="connsiteX3" fmla="*/ 0 w 762000"/>
                <a:gd name="connsiteY3" fmla="*/ 43543 h 268515"/>
                <a:gd name="connsiteX4" fmla="*/ 257628 w 762000"/>
                <a:gd name="connsiteY4" fmla="*/ 268515 h 268515"/>
                <a:gd name="connsiteX5" fmla="*/ 533400 w 762000"/>
                <a:gd name="connsiteY5" fmla="*/ 206829 h 268515"/>
                <a:gd name="connsiteX6" fmla="*/ 762000 w 762000"/>
                <a:gd name="connsiteY6" fmla="*/ 268515 h 268515"/>
                <a:gd name="connsiteX7" fmla="*/ 747485 w 762000"/>
                <a:gd name="connsiteY7" fmla="*/ 65315 h 268515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6 w 762001"/>
                <a:gd name="connsiteY0" fmla="*/ 66310 h 274688"/>
                <a:gd name="connsiteX1" fmla="*/ 533401 w 762001"/>
                <a:gd name="connsiteY1" fmla="*/ 995 h 274688"/>
                <a:gd name="connsiteX2" fmla="*/ 261258 w 762001"/>
                <a:gd name="connsiteY2" fmla="*/ 106224 h 274688"/>
                <a:gd name="connsiteX3" fmla="*/ 1 w 762001"/>
                <a:gd name="connsiteY3" fmla="*/ 44538 h 274688"/>
                <a:gd name="connsiteX4" fmla="*/ 257629 w 762001"/>
                <a:gd name="connsiteY4" fmla="*/ 269510 h 274688"/>
                <a:gd name="connsiteX5" fmla="*/ 533401 w 762001"/>
                <a:gd name="connsiteY5" fmla="*/ 207824 h 274688"/>
                <a:gd name="connsiteX6" fmla="*/ 762001 w 762001"/>
                <a:gd name="connsiteY6" fmla="*/ 269510 h 274688"/>
                <a:gd name="connsiteX7" fmla="*/ 747486 w 762001"/>
                <a:gd name="connsiteY7" fmla="*/ 66310 h 274688"/>
                <a:gd name="connsiteX0" fmla="*/ 747486 w 762001"/>
                <a:gd name="connsiteY0" fmla="*/ 66310 h 273885"/>
                <a:gd name="connsiteX1" fmla="*/ 533401 w 762001"/>
                <a:gd name="connsiteY1" fmla="*/ 995 h 273885"/>
                <a:gd name="connsiteX2" fmla="*/ 261258 w 762001"/>
                <a:gd name="connsiteY2" fmla="*/ 106224 h 273885"/>
                <a:gd name="connsiteX3" fmla="*/ 1 w 762001"/>
                <a:gd name="connsiteY3" fmla="*/ 44538 h 273885"/>
                <a:gd name="connsiteX4" fmla="*/ 257629 w 762001"/>
                <a:gd name="connsiteY4" fmla="*/ 269510 h 273885"/>
                <a:gd name="connsiteX5" fmla="*/ 533401 w 762001"/>
                <a:gd name="connsiteY5" fmla="*/ 207824 h 273885"/>
                <a:gd name="connsiteX6" fmla="*/ 762001 w 762001"/>
                <a:gd name="connsiteY6" fmla="*/ 269510 h 273885"/>
                <a:gd name="connsiteX7" fmla="*/ 747486 w 762001"/>
                <a:gd name="connsiteY7" fmla="*/ 66310 h 273885"/>
                <a:gd name="connsiteX0" fmla="*/ 747486 w 762001"/>
                <a:gd name="connsiteY0" fmla="*/ 65322 h 272897"/>
                <a:gd name="connsiteX1" fmla="*/ 533401 w 762001"/>
                <a:gd name="connsiteY1" fmla="*/ 7 h 272897"/>
                <a:gd name="connsiteX2" fmla="*/ 255154 w 762001"/>
                <a:gd name="connsiteY2" fmla="*/ 67954 h 272897"/>
                <a:gd name="connsiteX3" fmla="*/ 1 w 762001"/>
                <a:gd name="connsiteY3" fmla="*/ 43550 h 272897"/>
                <a:gd name="connsiteX4" fmla="*/ 257629 w 762001"/>
                <a:gd name="connsiteY4" fmla="*/ 268522 h 272897"/>
                <a:gd name="connsiteX5" fmla="*/ 533401 w 762001"/>
                <a:gd name="connsiteY5" fmla="*/ 206836 h 272897"/>
                <a:gd name="connsiteX6" fmla="*/ 762001 w 762001"/>
                <a:gd name="connsiteY6" fmla="*/ 268522 h 272897"/>
                <a:gd name="connsiteX7" fmla="*/ 747486 w 762001"/>
                <a:gd name="connsiteY7" fmla="*/ 65322 h 272897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33402 w 762002"/>
                <a:gd name="connsiteY5" fmla="*/ 206836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42558 w 762002"/>
                <a:gd name="connsiteY5" fmla="*/ 180519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38062 h 271965"/>
                <a:gd name="connsiteX1" fmla="*/ 533402 w 762002"/>
                <a:gd name="connsiteY1" fmla="*/ 3450 h 271965"/>
                <a:gd name="connsiteX2" fmla="*/ 255155 w 762002"/>
                <a:gd name="connsiteY2" fmla="*/ 71397 h 271965"/>
                <a:gd name="connsiteX3" fmla="*/ 2 w 762002"/>
                <a:gd name="connsiteY3" fmla="*/ 46993 h 271965"/>
                <a:gd name="connsiteX4" fmla="*/ 211852 w 762002"/>
                <a:gd name="connsiteY4" fmla="*/ 210559 h 271965"/>
                <a:gd name="connsiteX5" fmla="*/ 542558 w 762002"/>
                <a:gd name="connsiteY5" fmla="*/ 183962 h 271965"/>
                <a:gd name="connsiteX6" fmla="*/ 762002 w 762002"/>
                <a:gd name="connsiteY6" fmla="*/ 271965 h 271965"/>
                <a:gd name="connsiteX7" fmla="*/ 747487 w 762002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64311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199645 w 771158"/>
                <a:gd name="connsiteY4" fmla="*/ 20397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62227"/>
                <a:gd name="connsiteY0" fmla="*/ 38062 h 271965"/>
                <a:gd name="connsiteX1" fmla="*/ 542558 w 762227"/>
                <a:gd name="connsiteY1" fmla="*/ 3450 h 271965"/>
                <a:gd name="connsiteX2" fmla="*/ 294829 w 762227"/>
                <a:gd name="connsiteY2" fmla="*/ 71397 h 271965"/>
                <a:gd name="connsiteX3" fmla="*/ 2 w 762227"/>
                <a:gd name="connsiteY3" fmla="*/ 20676 h 271965"/>
                <a:gd name="connsiteX4" fmla="*/ 199645 w 762227"/>
                <a:gd name="connsiteY4" fmla="*/ 203979 h 271965"/>
                <a:gd name="connsiteX5" fmla="*/ 551714 w 762227"/>
                <a:gd name="connsiteY5" fmla="*/ 183962 h 271965"/>
                <a:gd name="connsiteX6" fmla="*/ 762227 w 762227"/>
                <a:gd name="connsiteY6" fmla="*/ 271965 h 271965"/>
                <a:gd name="connsiteX7" fmla="*/ 756643 w 762227"/>
                <a:gd name="connsiteY7" fmla="*/ 38062 h 271965"/>
                <a:gd name="connsiteX0" fmla="*/ 756643 w 756643"/>
                <a:gd name="connsiteY0" fmla="*/ 38062 h 263192"/>
                <a:gd name="connsiteX1" fmla="*/ 542558 w 756643"/>
                <a:gd name="connsiteY1" fmla="*/ 3450 h 263192"/>
                <a:gd name="connsiteX2" fmla="*/ 294829 w 756643"/>
                <a:gd name="connsiteY2" fmla="*/ 71397 h 263192"/>
                <a:gd name="connsiteX3" fmla="*/ 2 w 756643"/>
                <a:gd name="connsiteY3" fmla="*/ 20676 h 263192"/>
                <a:gd name="connsiteX4" fmla="*/ 199645 w 756643"/>
                <a:gd name="connsiteY4" fmla="*/ 203979 h 263192"/>
                <a:gd name="connsiteX5" fmla="*/ 551714 w 756643"/>
                <a:gd name="connsiteY5" fmla="*/ 183962 h 263192"/>
                <a:gd name="connsiteX6" fmla="*/ 753297 w 756643"/>
                <a:gd name="connsiteY6" fmla="*/ 263192 h 263192"/>
                <a:gd name="connsiteX7" fmla="*/ 756643 w 756643"/>
                <a:gd name="connsiteY7" fmla="*/ 38062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643" h="263192">
                  <a:moveTo>
                    <a:pt x="756643" y="38062"/>
                  </a:moveTo>
                  <a:cubicBezTo>
                    <a:pt x="718543" y="-6690"/>
                    <a:pt x="619527" y="-2106"/>
                    <a:pt x="542558" y="3450"/>
                  </a:cubicBezTo>
                  <a:cubicBezTo>
                    <a:pt x="465589" y="9006"/>
                    <a:pt x="385255" y="68526"/>
                    <a:pt x="294829" y="71397"/>
                  </a:cubicBezTo>
                  <a:cubicBezTo>
                    <a:pt x="204403" y="74268"/>
                    <a:pt x="88105" y="37583"/>
                    <a:pt x="2" y="20676"/>
                  </a:cubicBezTo>
                  <a:cubicBezTo>
                    <a:pt x="-603" y="47890"/>
                    <a:pt x="107693" y="176765"/>
                    <a:pt x="199645" y="203979"/>
                  </a:cubicBezTo>
                  <a:cubicBezTo>
                    <a:pt x="291597" y="231193"/>
                    <a:pt x="459439" y="174093"/>
                    <a:pt x="551714" y="183962"/>
                  </a:cubicBezTo>
                  <a:cubicBezTo>
                    <a:pt x="643989" y="193831"/>
                    <a:pt x="677097" y="242630"/>
                    <a:pt x="753297" y="263192"/>
                  </a:cubicBezTo>
                  <a:cubicBezTo>
                    <a:pt x="754412" y="188149"/>
                    <a:pt x="755528" y="113105"/>
                    <a:pt x="756643" y="38062"/>
                  </a:cubicBez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14226" y="1556792"/>
              <a:ext cx="40267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A</a:t>
              </a:r>
              <a:endParaRPr lang="en-US" sz="2800" b="1" dirty="0"/>
            </a:p>
          </p:txBody>
        </p:sp>
        <p:sp>
          <p:nvSpPr>
            <p:cNvPr id="7" name="Arc 6"/>
            <p:cNvSpPr/>
            <p:nvPr/>
          </p:nvSpPr>
          <p:spPr>
            <a:xfrm>
              <a:off x="3935886" y="2276873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Arc 144"/>
            <p:cNvSpPr/>
            <p:nvPr/>
          </p:nvSpPr>
          <p:spPr>
            <a:xfrm>
              <a:off x="3556789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Arc 145"/>
            <p:cNvSpPr/>
            <p:nvPr/>
          </p:nvSpPr>
          <p:spPr>
            <a:xfrm>
              <a:off x="3174240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Arc 146"/>
            <p:cNvSpPr/>
            <p:nvPr/>
          </p:nvSpPr>
          <p:spPr>
            <a:xfrm>
              <a:off x="2728893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Arc 147"/>
            <p:cNvSpPr/>
            <p:nvPr/>
          </p:nvSpPr>
          <p:spPr>
            <a:xfrm>
              <a:off x="2321163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501605" y="206830"/>
            <a:ext cx="662127" cy="1019361"/>
            <a:chOff x="7501605" y="206830"/>
            <a:chExt cx="662127" cy="1019361"/>
          </a:xfrm>
        </p:grpSpPr>
        <p:sp>
          <p:nvSpPr>
            <p:cNvPr id="105" name="Rounded Rectangle 104"/>
            <p:cNvSpPr/>
            <p:nvPr/>
          </p:nvSpPr>
          <p:spPr>
            <a:xfrm flipH="1">
              <a:off x="7647589" y="545342"/>
              <a:ext cx="176768" cy="9838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7" name="Group 106"/>
            <p:cNvGrpSpPr/>
            <p:nvPr/>
          </p:nvGrpSpPr>
          <p:grpSpPr>
            <a:xfrm rot="19873420">
              <a:off x="7554919" y="206830"/>
              <a:ext cx="332118" cy="385437"/>
              <a:chOff x="7903328" y="2610910"/>
              <a:chExt cx="505890" cy="624893"/>
            </a:xfrm>
          </p:grpSpPr>
          <p:grpSp>
            <p:nvGrpSpPr>
              <p:cNvPr id="108" name="Group 107"/>
              <p:cNvGrpSpPr/>
              <p:nvPr/>
            </p:nvGrpSpPr>
            <p:grpSpPr>
              <a:xfrm rot="1610700">
                <a:off x="7903328" y="2610910"/>
                <a:ext cx="505890" cy="624893"/>
                <a:chOff x="7939955" y="2695073"/>
                <a:chExt cx="343379" cy="388569"/>
              </a:xfrm>
            </p:grpSpPr>
            <p:sp>
              <p:nvSpPr>
                <p:cNvPr id="110" name="Teardrop 109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110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9" name="Oval 108"/>
              <p:cNvSpPr/>
              <p:nvPr/>
            </p:nvSpPr>
            <p:spPr>
              <a:xfrm rot="1786807" flipH="1" flipV="1">
                <a:off x="8137844" y="2971680"/>
                <a:ext cx="74238" cy="40467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20" name="Straight Connector 119"/>
            <p:cNvCxnSpPr/>
            <p:nvPr/>
          </p:nvCxnSpPr>
          <p:spPr>
            <a:xfrm flipH="1" flipV="1">
              <a:off x="7886024" y="684447"/>
              <a:ext cx="140200" cy="16277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Oval 120"/>
            <p:cNvSpPr/>
            <p:nvPr/>
          </p:nvSpPr>
          <p:spPr>
            <a:xfrm rot="11199476" flipH="1">
              <a:off x="7925551" y="345069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" name="Straight Connector 121"/>
            <p:cNvCxnSpPr/>
            <p:nvPr/>
          </p:nvCxnSpPr>
          <p:spPr>
            <a:xfrm flipH="1">
              <a:off x="7542697" y="692158"/>
              <a:ext cx="308301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/>
            <p:nvPr/>
          </p:nvCxnSpPr>
          <p:spPr>
            <a:xfrm>
              <a:off x="7983936" y="432719"/>
              <a:ext cx="42288" cy="41590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" name="Flowchart: Manual Operation 93"/>
            <p:cNvSpPr/>
            <p:nvPr/>
          </p:nvSpPr>
          <p:spPr>
            <a:xfrm rot="10800000" flipH="1">
              <a:off x="7501605" y="643725"/>
              <a:ext cx="524619" cy="57079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55"/>
                <a:gd name="connsiteY0" fmla="*/ 0 h 10000"/>
                <a:gd name="connsiteX1" fmla="*/ 10955 w 10955"/>
                <a:gd name="connsiteY1" fmla="*/ 0 h 10000"/>
                <a:gd name="connsiteX2" fmla="*/ 8000 w 10955"/>
                <a:gd name="connsiteY2" fmla="*/ 10000 h 10000"/>
                <a:gd name="connsiteX3" fmla="*/ 2000 w 10955"/>
                <a:gd name="connsiteY3" fmla="*/ 10000 h 10000"/>
                <a:gd name="connsiteX4" fmla="*/ 0 w 10955"/>
                <a:gd name="connsiteY4" fmla="*/ 0 h 10000"/>
                <a:gd name="connsiteX0" fmla="*/ 0 w 11501"/>
                <a:gd name="connsiteY0" fmla="*/ 0 h 10059"/>
                <a:gd name="connsiteX1" fmla="*/ 11501 w 11501"/>
                <a:gd name="connsiteY1" fmla="*/ 59 h 10059"/>
                <a:gd name="connsiteX2" fmla="*/ 8546 w 11501"/>
                <a:gd name="connsiteY2" fmla="*/ 10059 h 10059"/>
                <a:gd name="connsiteX3" fmla="*/ 2546 w 11501"/>
                <a:gd name="connsiteY3" fmla="*/ 10059 h 10059"/>
                <a:gd name="connsiteX4" fmla="*/ 0 w 11501"/>
                <a:gd name="connsiteY4" fmla="*/ 0 h 10059"/>
                <a:gd name="connsiteX0" fmla="*/ 0 w 12683"/>
                <a:gd name="connsiteY0" fmla="*/ 0 h 10059"/>
                <a:gd name="connsiteX1" fmla="*/ 12683 w 12683"/>
                <a:gd name="connsiteY1" fmla="*/ 159 h 10059"/>
                <a:gd name="connsiteX2" fmla="*/ 8546 w 12683"/>
                <a:gd name="connsiteY2" fmla="*/ 10059 h 10059"/>
                <a:gd name="connsiteX3" fmla="*/ 2546 w 12683"/>
                <a:gd name="connsiteY3" fmla="*/ 10059 h 10059"/>
                <a:gd name="connsiteX4" fmla="*/ 0 w 12683"/>
                <a:gd name="connsiteY4" fmla="*/ 0 h 10059"/>
                <a:gd name="connsiteX0" fmla="*/ 0 w 13537"/>
                <a:gd name="connsiteY0" fmla="*/ 0 h 10009"/>
                <a:gd name="connsiteX1" fmla="*/ 13537 w 13537"/>
                <a:gd name="connsiteY1" fmla="*/ 109 h 10009"/>
                <a:gd name="connsiteX2" fmla="*/ 9400 w 13537"/>
                <a:gd name="connsiteY2" fmla="*/ 10009 h 10009"/>
                <a:gd name="connsiteX3" fmla="*/ 3400 w 13537"/>
                <a:gd name="connsiteY3" fmla="*/ 10009 h 10009"/>
                <a:gd name="connsiteX4" fmla="*/ 0 w 13537"/>
                <a:gd name="connsiteY4" fmla="*/ 0 h 10009"/>
                <a:gd name="connsiteX0" fmla="*/ 0 w 12906"/>
                <a:gd name="connsiteY0" fmla="*/ 0 h 10009"/>
                <a:gd name="connsiteX1" fmla="*/ 12906 w 12906"/>
                <a:gd name="connsiteY1" fmla="*/ 178 h 10009"/>
                <a:gd name="connsiteX2" fmla="*/ 9400 w 12906"/>
                <a:gd name="connsiteY2" fmla="*/ 10009 h 10009"/>
                <a:gd name="connsiteX3" fmla="*/ 3400 w 12906"/>
                <a:gd name="connsiteY3" fmla="*/ 10009 h 10009"/>
                <a:gd name="connsiteX4" fmla="*/ 0 w 12906"/>
                <a:gd name="connsiteY4" fmla="*/ 0 h 10009"/>
                <a:gd name="connsiteX0" fmla="*/ 0 w 12095"/>
                <a:gd name="connsiteY0" fmla="*/ 0 h 10009"/>
                <a:gd name="connsiteX1" fmla="*/ 12095 w 12095"/>
                <a:gd name="connsiteY1" fmla="*/ 178 h 10009"/>
                <a:gd name="connsiteX2" fmla="*/ 8589 w 12095"/>
                <a:gd name="connsiteY2" fmla="*/ 10009 h 10009"/>
                <a:gd name="connsiteX3" fmla="*/ 2589 w 12095"/>
                <a:gd name="connsiteY3" fmla="*/ 10009 h 10009"/>
                <a:gd name="connsiteX4" fmla="*/ 0 w 12095"/>
                <a:gd name="connsiteY4" fmla="*/ 0 h 1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5" h="10009">
                  <a:moveTo>
                    <a:pt x="0" y="0"/>
                  </a:moveTo>
                  <a:lnTo>
                    <a:pt x="12095" y="178"/>
                  </a:lnTo>
                  <a:lnTo>
                    <a:pt x="8589" y="10009"/>
                  </a:lnTo>
                  <a:lnTo>
                    <a:pt x="2589" y="100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flipH="1">
              <a:off x="7502655" y="683269"/>
              <a:ext cx="135728" cy="46196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1199476" flipH="1">
              <a:off x="7589206" y="1138412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" name="Group 126"/>
            <p:cNvGrpSpPr/>
            <p:nvPr/>
          </p:nvGrpSpPr>
          <p:grpSpPr>
            <a:xfrm rot="205068">
              <a:off x="7854367" y="363486"/>
              <a:ext cx="309365" cy="122264"/>
              <a:chOff x="7791027" y="382823"/>
              <a:chExt cx="309365" cy="122264"/>
            </a:xfrm>
          </p:grpSpPr>
          <p:sp>
            <p:nvSpPr>
              <p:cNvPr id="128" name="Flowchart: Manual Operation 127"/>
              <p:cNvSpPr/>
              <p:nvPr/>
            </p:nvSpPr>
            <p:spPr>
              <a:xfrm rot="5175914" flipH="1">
                <a:off x="7878955" y="335270"/>
                <a:ext cx="115483" cy="224152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4984621" flipH="1">
                <a:off x="7991277" y="387503"/>
                <a:ext cx="113796" cy="10443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rot="4984621" flipH="1">
                <a:off x="7793791" y="416423"/>
                <a:ext cx="70101" cy="7562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1" name="TextBox 130"/>
            <p:cNvSpPr txBox="1"/>
            <p:nvPr/>
          </p:nvSpPr>
          <p:spPr>
            <a:xfrm flipH="1">
              <a:off x="7585965" y="635237"/>
              <a:ext cx="386644" cy="558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424462" y="246214"/>
            <a:ext cx="754514" cy="1013288"/>
            <a:chOff x="4424462" y="246214"/>
            <a:chExt cx="754514" cy="1013288"/>
          </a:xfrm>
        </p:grpSpPr>
        <p:sp>
          <p:nvSpPr>
            <p:cNvPr id="75" name="Rounded Rectangle 74"/>
            <p:cNvSpPr/>
            <p:nvPr/>
          </p:nvSpPr>
          <p:spPr>
            <a:xfrm>
              <a:off x="4855401" y="596932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479912">
              <a:off x="4594413" y="3494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" name="Straight Connector 82"/>
            <p:cNvCxnSpPr/>
            <p:nvPr/>
          </p:nvCxnSpPr>
          <p:spPr>
            <a:xfrm flipH="1">
              <a:off x="4647573" y="700786"/>
              <a:ext cx="414305" cy="9972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Flowchart: Manual Operation 49"/>
            <p:cNvSpPr/>
            <p:nvPr/>
          </p:nvSpPr>
          <p:spPr>
            <a:xfrm rot="10800000">
              <a:off x="4643352" y="679727"/>
              <a:ext cx="535624" cy="50511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" name="Straight Connector 84"/>
            <p:cNvCxnSpPr/>
            <p:nvPr/>
          </p:nvCxnSpPr>
          <p:spPr>
            <a:xfrm>
              <a:off x="4654064" y="464271"/>
              <a:ext cx="0" cy="34521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Group 89"/>
            <p:cNvGrpSpPr/>
            <p:nvPr/>
          </p:nvGrpSpPr>
          <p:grpSpPr>
            <a:xfrm rot="5624086">
              <a:off x="4552169" y="246791"/>
              <a:ext cx="142318" cy="397732"/>
              <a:chOff x="4571999" y="3031356"/>
              <a:chExt cx="276395" cy="990531"/>
            </a:xfrm>
          </p:grpSpPr>
          <p:sp>
            <p:nvSpPr>
              <p:cNvPr id="91" name="Flowchart: Manual Operation 90"/>
              <p:cNvSpPr/>
              <p:nvPr/>
            </p:nvSpPr>
            <p:spPr>
              <a:xfrm rot="10800000">
                <a:off x="4571999" y="3082742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 rot="10991293">
                <a:off x="4575848" y="3875864"/>
                <a:ext cx="27235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 rot="10800000">
                <a:off x="4628727" y="3031356"/>
                <a:ext cx="162937" cy="1027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>
              <a:off x="4919266" y="742765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10400524">
              <a:off x="4830891" y="11752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4654064" y="636876"/>
              <a:ext cx="40267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A</a:t>
              </a:r>
              <a:endParaRPr lang="en-US" sz="2800" b="1" dirty="0"/>
            </a:p>
          </p:txBody>
        </p:sp>
        <p:grpSp>
          <p:nvGrpSpPr>
            <p:cNvPr id="132" name="Group 131"/>
            <p:cNvGrpSpPr/>
            <p:nvPr/>
          </p:nvGrpSpPr>
          <p:grpSpPr>
            <a:xfrm rot="355364" flipH="1">
              <a:off x="4811801" y="246214"/>
              <a:ext cx="347174" cy="388569"/>
              <a:chOff x="5797041" y="2656153"/>
              <a:chExt cx="347174" cy="388569"/>
            </a:xfrm>
          </p:grpSpPr>
          <p:sp>
            <p:nvSpPr>
              <p:cNvPr id="133" name="Teardrop 132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5" name="Freeform 134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6" name="TextBox 75"/>
          <p:cNvSpPr txBox="1"/>
          <p:nvPr/>
        </p:nvSpPr>
        <p:spPr>
          <a:xfrm>
            <a:off x="6466403" y="5047017"/>
            <a:ext cx="2273829" cy="707886"/>
          </a:xfrm>
          <a:prstGeom prst="rect">
            <a:avLst/>
          </a:prstGeom>
          <a:solidFill>
            <a:srgbClr val="DFF1E2"/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      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Plant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Cell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=</a:t>
            </a:r>
            <a:b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a Medieval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Castle</a:t>
            </a:r>
            <a:endParaRPr lang="en-US" sz="2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103371" y="2413337"/>
            <a:ext cx="3550516" cy="1015663"/>
          </a:xfrm>
          <a:prstGeom prst="rect">
            <a:avLst/>
          </a:prstGeom>
          <a:solidFill>
            <a:srgbClr val="FFDD4B"/>
          </a:solidFill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Specific Features</a:t>
            </a:r>
            <a:r>
              <a:rPr lang="en-US" sz="2000" dirty="0" smtClean="0"/>
              <a:t> </a:t>
            </a:r>
            <a:r>
              <a:rPr lang="en-US" sz="2000" dirty="0"/>
              <a:t>on a Bacterial Cell = different </a:t>
            </a:r>
            <a:r>
              <a:rPr lang="en-US" sz="2000" b="1" u="sng" dirty="0"/>
              <a:t>Flags</a:t>
            </a:r>
            <a:r>
              <a:rPr lang="en-US" sz="2000" dirty="0"/>
              <a:t> on a </a:t>
            </a:r>
            <a:br>
              <a:rPr lang="en-US" sz="2000" dirty="0"/>
            </a:br>
            <a:r>
              <a:rPr lang="en-US" sz="2000" dirty="0"/>
              <a:t>     </a:t>
            </a:r>
            <a:r>
              <a:rPr lang="en-US" sz="2000" dirty="0" smtClean="0"/>
              <a:t>      potential </a:t>
            </a:r>
            <a:r>
              <a:rPr lang="en-US" sz="2000" dirty="0"/>
              <a:t>Invader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0" y="6098790"/>
            <a:ext cx="22677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(= a single bacterium)  </a:t>
            </a:r>
            <a:endParaRPr lang="en-US" dirty="0"/>
          </a:p>
        </p:txBody>
      </p:sp>
      <p:sp>
        <p:nvSpPr>
          <p:cNvPr id="80" name="TextBox 79"/>
          <p:cNvSpPr txBox="1"/>
          <p:nvPr/>
        </p:nvSpPr>
        <p:spPr>
          <a:xfrm>
            <a:off x="5842014" y="1688607"/>
            <a:ext cx="2792254" cy="707886"/>
          </a:xfrm>
          <a:prstGeom prst="rect">
            <a:avLst/>
          </a:prstGeom>
          <a:solidFill>
            <a:srgbClr val="C7FFAB"/>
          </a:solidFill>
          <a:ln>
            <a:solidFill>
              <a:srgbClr val="A9DBB3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Plant Surface  Receptors   </a:t>
            </a:r>
            <a:b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  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=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specialized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Lookouts</a:t>
            </a:r>
            <a:endParaRPr lang="en-US" sz="20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2391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Cube 72"/>
          <p:cNvSpPr/>
          <p:nvPr/>
        </p:nvSpPr>
        <p:spPr>
          <a:xfrm>
            <a:off x="8099611" y="1254085"/>
            <a:ext cx="1056264" cy="3575990"/>
          </a:xfrm>
          <a:prstGeom prst="cube">
            <a:avLst>
              <a:gd name="adj" fmla="val 12878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Cube 5"/>
          <p:cNvSpPr/>
          <p:nvPr/>
        </p:nvSpPr>
        <p:spPr>
          <a:xfrm>
            <a:off x="5118407" y="1261196"/>
            <a:ext cx="2616974" cy="357599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67" name="Straight Connector 66"/>
          <p:cNvCxnSpPr/>
          <p:nvPr/>
        </p:nvCxnSpPr>
        <p:spPr>
          <a:xfrm flipH="1">
            <a:off x="-1" y="4842104"/>
            <a:ext cx="4355977" cy="73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 67"/>
          <p:cNvSpPr/>
          <p:nvPr/>
        </p:nvSpPr>
        <p:spPr>
          <a:xfrm>
            <a:off x="-1" y="4856366"/>
            <a:ext cx="5295613" cy="2029177"/>
          </a:xfrm>
          <a:custGeom>
            <a:avLst/>
            <a:gdLst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5034708 w 9166034"/>
              <a:gd name="connsiteY2" fmla="*/ 1178805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66034 w 9166034"/>
              <a:gd name="connsiteY3" fmla="*/ 1916935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44909 w 9166034"/>
              <a:gd name="connsiteY3" fmla="*/ 1922970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4909 w 9147927"/>
              <a:gd name="connsiteY3" fmla="*/ 1922970 h 2126255"/>
              <a:gd name="connsiteX4" fmla="*/ 9147927 w 9147927"/>
              <a:gd name="connsiteY4" fmla="*/ 2126255 h 2126255"/>
              <a:gd name="connsiteX5" fmla="*/ 0 w 9147927"/>
              <a:gd name="connsiteY5" fmla="*/ 2126255 h 2126255"/>
              <a:gd name="connsiteX6" fmla="*/ 0 w 9147927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7927 w 9147927"/>
              <a:gd name="connsiteY3" fmla="*/ 2126255 h 2126255"/>
              <a:gd name="connsiteX4" fmla="*/ 0 w 9147927"/>
              <a:gd name="connsiteY4" fmla="*/ 2126255 h 2126255"/>
              <a:gd name="connsiteX5" fmla="*/ 0 w 9147927"/>
              <a:gd name="connsiteY5" fmla="*/ 0 h 2126255"/>
              <a:gd name="connsiteX0" fmla="*/ 0 w 4693185"/>
              <a:gd name="connsiteY0" fmla="*/ 0 h 2126255"/>
              <a:gd name="connsiteX1" fmla="*/ 3183875 w 4693185"/>
              <a:gd name="connsiteY1" fmla="*/ 11017 h 2126255"/>
              <a:gd name="connsiteX2" fmla="*/ 4693185 w 4693185"/>
              <a:gd name="connsiteY2" fmla="*/ 1927952 h 2126255"/>
              <a:gd name="connsiteX3" fmla="*/ 0 w 4693185"/>
              <a:gd name="connsiteY3" fmla="*/ 2126255 h 2126255"/>
              <a:gd name="connsiteX4" fmla="*/ 0 w 4693185"/>
              <a:gd name="connsiteY4" fmla="*/ 0 h 2126255"/>
              <a:gd name="connsiteX0" fmla="*/ 0 w 5295613"/>
              <a:gd name="connsiteY0" fmla="*/ 0 h 2126255"/>
              <a:gd name="connsiteX1" fmla="*/ 318387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0 h 2126255"/>
              <a:gd name="connsiteX1" fmla="*/ 208659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96559 h 2115238"/>
              <a:gd name="connsiteX1" fmla="*/ 2086595 w 5295613"/>
              <a:gd name="connsiteY1" fmla="*/ 0 h 2115238"/>
              <a:gd name="connsiteX2" fmla="*/ 5295613 w 5295613"/>
              <a:gd name="connsiteY2" fmla="*/ 2099815 h 2115238"/>
              <a:gd name="connsiteX3" fmla="*/ 0 w 5295613"/>
              <a:gd name="connsiteY3" fmla="*/ 2115238 h 2115238"/>
              <a:gd name="connsiteX4" fmla="*/ 0 w 5295613"/>
              <a:gd name="connsiteY4" fmla="*/ 96559 h 2115238"/>
              <a:gd name="connsiteX0" fmla="*/ 0 w 5295613"/>
              <a:gd name="connsiteY0" fmla="*/ 10498 h 2029177"/>
              <a:gd name="connsiteX1" fmla="*/ 2194171 w 5295613"/>
              <a:gd name="connsiteY1" fmla="*/ 0 h 2029177"/>
              <a:gd name="connsiteX2" fmla="*/ 5295613 w 5295613"/>
              <a:gd name="connsiteY2" fmla="*/ 2013754 h 2029177"/>
              <a:gd name="connsiteX3" fmla="*/ 0 w 5295613"/>
              <a:gd name="connsiteY3" fmla="*/ 2029177 h 2029177"/>
              <a:gd name="connsiteX4" fmla="*/ 0 w 5295613"/>
              <a:gd name="connsiteY4" fmla="*/ 10498 h 202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95613" h="2029177">
                <a:moveTo>
                  <a:pt x="0" y="10498"/>
                </a:moveTo>
                <a:lnTo>
                  <a:pt x="2194171" y="0"/>
                </a:lnTo>
                <a:lnTo>
                  <a:pt x="5295613" y="2013754"/>
                </a:lnTo>
                <a:lnTo>
                  <a:pt x="0" y="2029177"/>
                </a:lnTo>
                <a:cubicBezTo>
                  <a:pt x="3672" y="1324098"/>
                  <a:pt x="7345" y="726594"/>
                  <a:pt x="0" y="10498"/>
                </a:cubicBez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20000"/>
                  <a:lumOff val="80000"/>
                  <a:shade val="30000"/>
                  <a:satMod val="115000"/>
                </a:schemeClr>
              </a:gs>
              <a:gs pos="50000">
                <a:schemeClr val="tx2">
                  <a:lumMod val="20000"/>
                  <a:lumOff val="80000"/>
                  <a:shade val="67500"/>
                  <a:satMod val="115000"/>
                </a:schemeClr>
              </a:gs>
              <a:gs pos="100000">
                <a:schemeClr val="tx2">
                  <a:lumMod val="20000"/>
                  <a:lumOff val="8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an 165"/>
          <p:cNvSpPr/>
          <p:nvPr/>
        </p:nvSpPr>
        <p:spPr>
          <a:xfrm>
            <a:off x="4355976" y="898486"/>
            <a:ext cx="1152128" cy="4060148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7" name="Can 166"/>
          <p:cNvSpPr/>
          <p:nvPr/>
        </p:nvSpPr>
        <p:spPr>
          <a:xfrm>
            <a:off x="7143141" y="932287"/>
            <a:ext cx="1152128" cy="404216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88900" y="1556792"/>
            <a:ext cx="5723782" cy="5992312"/>
            <a:chOff x="188900" y="1556792"/>
            <a:chExt cx="5723782" cy="5992312"/>
          </a:xfrm>
        </p:grpSpPr>
        <p:sp>
          <p:nvSpPr>
            <p:cNvPr id="9" name="Chord 8"/>
            <p:cNvSpPr/>
            <p:nvPr/>
          </p:nvSpPr>
          <p:spPr>
            <a:xfrm rot="18189099">
              <a:off x="2241933" y="3848428"/>
              <a:ext cx="1460068" cy="3744807"/>
            </a:xfrm>
            <a:custGeom>
              <a:avLst/>
              <a:gdLst>
                <a:gd name="connsiteX0" fmla="*/ 1610016 w 3256762"/>
                <a:gd name="connsiteY0" fmla="*/ 4056545 h 4056674"/>
                <a:gd name="connsiteX1" fmla="*/ 28003 w 3256762"/>
                <a:gd name="connsiteY1" fmla="*/ 2402883 h 4056674"/>
                <a:gd name="connsiteX2" fmla="*/ 759475 w 3256762"/>
                <a:gd name="connsiteY2" fmla="*/ 312899 h 4056674"/>
                <a:gd name="connsiteX3" fmla="*/ 1610016 w 3256762"/>
                <a:gd name="connsiteY3" fmla="*/ 4056545 h 4056674"/>
                <a:gd name="connsiteX0" fmla="*/ 1460068 w 1460068"/>
                <a:gd name="connsiteY0" fmla="*/ 3743646 h 3743646"/>
                <a:gd name="connsiteX1" fmla="*/ 43410 w 1460068"/>
                <a:gd name="connsiteY1" fmla="*/ 2036587 h 3743646"/>
                <a:gd name="connsiteX2" fmla="*/ 609527 w 1460068"/>
                <a:gd name="connsiteY2" fmla="*/ 0 h 3743646"/>
                <a:gd name="connsiteX3" fmla="*/ 1460068 w 1460068"/>
                <a:gd name="connsiteY3" fmla="*/ 3743646 h 37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068" h="3743646">
                  <a:moveTo>
                    <a:pt x="1460068" y="3743646"/>
                  </a:moveTo>
                  <a:cubicBezTo>
                    <a:pt x="683657" y="3732738"/>
                    <a:pt x="186789" y="2987126"/>
                    <a:pt x="43410" y="2036587"/>
                  </a:cubicBezTo>
                  <a:cubicBezTo>
                    <a:pt x="-79914" y="1218999"/>
                    <a:pt x="44695" y="443899"/>
                    <a:pt x="609527" y="0"/>
                  </a:cubicBezTo>
                  <a:lnTo>
                    <a:pt x="1460068" y="3743646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 rot="3669649">
              <a:off x="968287" y="4422826"/>
              <a:ext cx="4433549" cy="1819008"/>
            </a:xfrm>
            <a:prstGeom prst="roundRect">
              <a:avLst>
                <a:gd name="adj" fmla="val 46404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  <a:scene3d>
              <a:camera prst="isometricRightU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 rot="3669649">
              <a:off x="1087787" y="4539637"/>
              <a:ext cx="4211749" cy="1564235"/>
            </a:xfrm>
            <a:prstGeom prst="roundRect">
              <a:avLst>
                <a:gd name="adj" fmla="val 46404"/>
              </a:avLst>
            </a:prstGeom>
            <a:gradFill flip="none" rotWithShape="1">
              <a:gsLst>
                <a:gs pos="0">
                  <a:schemeClr val="bg2">
                    <a:lumMod val="75000"/>
                    <a:shade val="30000"/>
                    <a:satMod val="115000"/>
                  </a:schemeClr>
                </a:gs>
                <a:gs pos="51000">
                  <a:srgbClr val="663300"/>
                </a:gs>
                <a:gs pos="100000">
                  <a:schemeClr val="bg2">
                    <a:lumMod val="75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28575">
              <a:solidFill>
                <a:schemeClr val="tx1"/>
              </a:solidFill>
            </a:ln>
            <a:scene3d>
              <a:camera prst="isometricRightU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Can 12"/>
            <p:cNvSpPr/>
            <p:nvPr/>
          </p:nvSpPr>
          <p:spPr>
            <a:xfrm>
              <a:off x="3244297" y="1556793"/>
              <a:ext cx="90240" cy="3932766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Can 17"/>
            <p:cNvSpPr/>
            <p:nvPr/>
          </p:nvSpPr>
          <p:spPr>
            <a:xfrm flipH="1">
              <a:off x="4847112" y="5262140"/>
              <a:ext cx="94884" cy="852006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Can 18"/>
            <p:cNvSpPr/>
            <p:nvPr/>
          </p:nvSpPr>
          <p:spPr>
            <a:xfrm rot="19431164" flipH="1">
              <a:off x="1334365" y="3333661"/>
              <a:ext cx="78100" cy="1193329"/>
            </a:xfrm>
            <a:prstGeom prst="can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188900" y="3518027"/>
              <a:ext cx="1012418" cy="515144"/>
            </a:xfrm>
            <a:custGeom>
              <a:avLst/>
              <a:gdLst>
                <a:gd name="connsiteX0" fmla="*/ 798286 w 1012372"/>
                <a:gd name="connsiteY0" fmla="*/ 0 h 410028"/>
                <a:gd name="connsiteX1" fmla="*/ 526143 w 1012372"/>
                <a:gd name="connsiteY1" fmla="*/ 25400 h 410028"/>
                <a:gd name="connsiteX2" fmla="*/ 308429 w 1012372"/>
                <a:gd name="connsiteY2" fmla="*/ 195943 h 410028"/>
                <a:gd name="connsiteX3" fmla="*/ 0 w 1012372"/>
                <a:gd name="connsiteY3" fmla="*/ 137886 h 410028"/>
                <a:gd name="connsiteX4" fmla="*/ 330200 w 1012372"/>
                <a:gd name="connsiteY4" fmla="*/ 410028 h 410028"/>
                <a:gd name="connsiteX5" fmla="*/ 627743 w 1012372"/>
                <a:gd name="connsiteY5" fmla="*/ 272143 h 410028"/>
                <a:gd name="connsiteX6" fmla="*/ 1012372 w 1012372"/>
                <a:gd name="connsiteY6" fmla="*/ 279400 h 410028"/>
                <a:gd name="connsiteX7" fmla="*/ 798286 w 1012372"/>
                <a:gd name="connsiteY7" fmla="*/ 0 h 410028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329 w 1012415"/>
                <a:gd name="connsiteY0" fmla="*/ 0 h 412465"/>
                <a:gd name="connsiteX1" fmla="*/ 526186 w 1012415"/>
                <a:gd name="connsiteY1" fmla="*/ 25400 h 412465"/>
                <a:gd name="connsiteX2" fmla="*/ 308472 w 1012415"/>
                <a:gd name="connsiteY2" fmla="*/ 195943 h 412465"/>
                <a:gd name="connsiteX3" fmla="*/ 43 w 1012415"/>
                <a:gd name="connsiteY3" fmla="*/ 137886 h 412465"/>
                <a:gd name="connsiteX4" fmla="*/ 330243 w 1012415"/>
                <a:gd name="connsiteY4" fmla="*/ 410028 h 412465"/>
                <a:gd name="connsiteX5" fmla="*/ 627786 w 1012415"/>
                <a:gd name="connsiteY5" fmla="*/ 272143 h 412465"/>
                <a:gd name="connsiteX6" fmla="*/ 1012415 w 1012415"/>
                <a:gd name="connsiteY6" fmla="*/ 279400 h 412465"/>
                <a:gd name="connsiteX7" fmla="*/ 798329 w 1012415"/>
                <a:gd name="connsiteY7" fmla="*/ 0 h 412465"/>
                <a:gd name="connsiteX0" fmla="*/ 798329 w 1012415"/>
                <a:gd name="connsiteY0" fmla="*/ 19488 h 431953"/>
                <a:gd name="connsiteX1" fmla="*/ 526186 w 1012415"/>
                <a:gd name="connsiteY1" fmla="*/ 44888 h 431953"/>
                <a:gd name="connsiteX2" fmla="*/ 308472 w 1012415"/>
                <a:gd name="connsiteY2" fmla="*/ 215431 h 431953"/>
                <a:gd name="connsiteX3" fmla="*/ 43 w 1012415"/>
                <a:gd name="connsiteY3" fmla="*/ 157374 h 431953"/>
                <a:gd name="connsiteX4" fmla="*/ 330243 w 1012415"/>
                <a:gd name="connsiteY4" fmla="*/ 429516 h 431953"/>
                <a:gd name="connsiteX5" fmla="*/ 627786 w 1012415"/>
                <a:gd name="connsiteY5" fmla="*/ 291631 h 431953"/>
                <a:gd name="connsiteX6" fmla="*/ 1012415 w 1012415"/>
                <a:gd name="connsiteY6" fmla="*/ 298888 h 431953"/>
                <a:gd name="connsiteX7" fmla="*/ 798329 w 1012415"/>
                <a:gd name="connsiteY7" fmla="*/ 19488 h 431953"/>
                <a:gd name="connsiteX0" fmla="*/ 798329 w 1012415"/>
                <a:gd name="connsiteY0" fmla="*/ 18109 h 430574"/>
                <a:gd name="connsiteX1" fmla="*/ 526186 w 1012415"/>
                <a:gd name="connsiteY1" fmla="*/ 43509 h 430574"/>
                <a:gd name="connsiteX2" fmla="*/ 308472 w 1012415"/>
                <a:gd name="connsiteY2" fmla="*/ 174138 h 430574"/>
                <a:gd name="connsiteX3" fmla="*/ 43 w 1012415"/>
                <a:gd name="connsiteY3" fmla="*/ 155995 h 430574"/>
                <a:gd name="connsiteX4" fmla="*/ 330243 w 1012415"/>
                <a:gd name="connsiteY4" fmla="*/ 428137 h 430574"/>
                <a:gd name="connsiteX5" fmla="*/ 627786 w 1012415"/>
                <a:gd name="connsiteY5" fmla="*/ 290252 h 430574"/>
                <a:gd name="connsiteX6" fmla="*/ 1012415 w 1012415"/>
                <a:gd name="connsiteY6" fmla="*/ 297509 h 430574"/>
                <a:gd name="connsiteX7" fmla="*/ 798329 w 1012415"/>
                <a:gd name="connsiteY7" fmla="*/ 18109 h 430574"/>
                <a:gd name="connsiteX0" fmla="*/ 734321 w 1012415"/>
                <a:gd name="connsiteY0" fmla="*/ 9267 h 508600"/>
                <a:gd name="connsiteX1" fmla="*/ 526186 w 1012415"/>
                <a:gd name="connsiteY1" fmla="*/ 121535 h 508600"/>
                <a:gd name="connsiteX2" fmla="*/ 308472 w 1012415"/>
                <a:gd name="connsiteY2" fmla="*/ 252164 h 508600"/>
                <a:gd name="connsiteX3" fmla="*/ 43 w 1012415"/>
                <a:gd name="connsiteY3" fmla="*/ 234021 h 508600"/>
                <a:gd name="connsiteX4" fmla="*/ 330243 w 1012415"/>
                <a:gd name="connsiteY4" fmla="*/ 506163 h 508600"/>
                <a:gd name="connsiteX5" fmla="*/ 627786 w 1012415"/>
                <a:gd name="connsiteY5" fmla="*/ 368278 h 508600"/>
                <a:gd name="connsiteX6" fmla="*/ 1012415 w 1012415"/>
                <a:gd name="connsiteY6" fmla="*/ 375535 h 508600"/>
                <a:gd name="connsiteX7" fmla="*/ 734321 w 1012415"/>
                <a:gd name="connsiteY7" fmla="*/ 9267 h 508600"/>
                <a:gd name="connsiteX0" fmla="*/ 734320 w 1012414"/>
                <a:gd name="connsiteY0" fmla="*/ 16934 h 516267"/>
                <a:gd name="connsiteX1" fmla="*/ 471321 w 1012414"/>
                <a:gd name="connsiteY1" fmla="*/ 60622 h 516267"/>
                <a:gd name="connsiteX2" fmla="*/ 308471 w 1012414"/>
                <a:gd name="connsiteY2" fmla="*/ 259831 h 516267"/>
                <a:gd name="connsiteX3" fmla="*/ 42 w 1012414"/>
                <a:gd name="connsiteY3" fmla="*/ 241688 h 516267"/>
                <a:gd name="connsiteX4" fmla="*/ 330242 w 1012414"/>
                <a:gd name="connsiteY4" fmla="*/ 513830 h 516267"/>
                <a:gd name="connsiteX5" fmla="*/ 627785 w 1012414"/>
                <a:gd name="connsiteY5" fmla="*/ 375945 h 516267"/>
                <a:gd name="connsiteX6" fmla="*/ 1012414 w 1012414"/>
                <a:gd name="connsiteY6" fmla="*/ 383202 h 516267"/>
                <a:gd name="connsiteX7" fmla="*/ 734320 w 1012414"/>
                <a:gd name="connsiteY7" fmla="*/ 16934 h 516267"/>
                <a:gd name="connsiteX0" fmla="*/ 734324 w 1012418"/>
                <a:gd name="connsiteY0" fmla="*/ 15811 h 515144"/>
                <a:gd name="connsiteX1" fmla="*/ 471325 w 1012418"/>
                <a:gd name="connsiteY1" fmla="*/ 59499 h 515144"/>
                <a:gd name="connsiteX2" fmla="*/ 285615 w 1012418"/>
                <a:gd name="connsiteY2" fmla="*/ 217560 h 515144"/>
                <a:gd name="connsiteX3" fmla="*/ 46 w 1012418"/>
                <a:gd name="connsiteY3" fmla="*/ 240565 h 515144"/>
                <a:gd name="connsiteX4" fmla="*/ 330246 w 1012418"/>
                <a:gd name="connsiteY4" fmla="*/ 512707 h 515144"/>
                <a:gd name="connsiteX5" fmla="*/ 627789 w 1012418"/>
                <a:gd name="connsiteY5" fmla="*/ 374822 h 515144"/>
                <a:gd name="connsiteX6" fmla="*/ 1012418 w 1012418"/>
                <a:gd name="connsiteY6" fmla="*/ 382079 h 515144"/>
                <a:gd name="connsiteX7" fmla="*/ 734324 w 1012418"/>
                <a:gd name="connsiteY7" fmla="*/ 15811 h 51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2418" h="515144">
                  <a:moveTo>
                    <a:pt x="734324" y="15811"/>
                  </a:moveTo>
                  <a:cubicBezTo>
                    <a:pt x="653286" y="-26522"/>
                    <a:pt x="546110" y="25874"/>
                    <a:pt x="471325" y="59499"/>
                  </a:cubicBezTo>
                  <a:cubicBezTo>
                    <a:pt x="396540" y="93124"/>
                    <a:pt x="364162" y="187382"/>
                    <a:pt x="285615" y="217560"/>
                  </a:cubicBezTo>
                  <a:cubicBezTo>
                    <a:pt x="207069" y="247738"/>
                    <a:pt x="-3582" y="204884"/>
                    <a:pt x="46" y="240565"/>
                  </a:cubicBezTo>
                  <a:cubicBezTo>
                    <a:pt x="3674" y="276246"/>
                    <a:pt x="225622" y="490331"/>
                    <a:pt x="330246" y="512707"/>
                  </a:cubicBezTo>
                  <a:cubicBezTo>
                    <a:pt x="434870" y="535083"/>
                    <a:pt x="514094" y="396593"/>
                    <a:pt x="627789" y="374822"/>
                  </a:cubicBezTo>
                  <a:cubicBezTo>
                    <a:pt x="741484" y="353051"/>
                    <a:pt x="983994" y="427436"/>
                    <a:pt x="1012418" y="382079"/>
                  </a:cubicBezTo>
                  <a:lnTo>
                    <a:pt x="734324" y="15811"/>
                  </a:ln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 flipH="1">
              <a:off x="4990383" y="5248892"/>
              <a:ext cx="922299" cy="621936"/>
            </a:xfrm>
            <a:custGeom>
              <a:avLst/>
              <a:gdLst>
                <a:gd name="connsiteX0" fmla="*/ 747485 w 762000"/>
                <a:gd name="connsiteY0" fmla="*/ 65315 h 268515"/>
                <a:gd name="connsiteX1" fmla="*/ 533400 w 762000"/>
                <a:gd name="connsiteY1" fmla="*/ 0 h 268515"/>
                <a:gd name="connsiteX2" fmla="*/ 261257 w 762000"/>
                <a:gd name="connsiteY2" fmla="*/ 105229 h 268515"/>
                <a:gd name="connsiteX3" fmla="*/ 0 w 762000"/>
                <a:gd name="connsiteY3" fmla="*/ 43543 h 268515"/>
                <a:gd name="connsiteX4" fmla="*/ 257628 w 762000"/>
                <a:gd name="connsiteY4" fmla="*/ 268515 h 268515"/>
                <a:gd name="connsiteX5" fmla="*/ 533400 w 762000"/>
                <a:gd name="connsiteY5" fmla="*/ 206829 h 268515"/>
                <a:gd name="connsiteX6" fmla="*/ 762000 w 762000"/>
                <a:gd name="connsiteY6" fmla="*/ 268515 h 268515"/>
                <a:gd name="connsiteX7" fmla="*/ 747485 w 762000"/>
                <a:gd name="connsiteY7" fmla="*/ 65315 h 268515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6 w 762001"/>
                <a:gd name="connsiteY0" fmla="*/ 66310 h 274688"/>
                <a:gd name="connsiteX1" fmla="*/ 533401 w 762001"/>
                <a:gd name="connsiteY1" fmla="*/ 995 h 274688"/>
                <a:gd name="connsiteX2" fmla="*/ 261258 w 762001"/>
                <a:gd name="connsiteY2" fmla="*/ 106224 h 274688"/>
                <a:gd name="connsiteX3" fmla="*/ 1 w 762001"/>
                <a:gd name="connsiteY3" fmla="*/ 44538 h 274688"/>
                <a:gd name="connsiteX4" fmla="*/ 257629 w 762001"/>
                <a:gd name="connsiteY4" fmla="*/ 269510 h 274688"/>
                <a:gd name="connsiteX5" fmla="*/ 533401 w 762001"/>
                <a:gd name="connsiteY5" fmla="*/ 207824 h 274688"/>
                <a:gd name="connsiteX6" fmla="*/ 762001 w 762001"/>
                <a:gd name="connsiteY6" fmla="*/ 269510 h 274688"/>
                <a:gd name="connsiteX7" fmla="*/ 747486 w 762001"/>
                <a:gd name="connsiteY7" fmla="*/ 66310 h 274688"/>
                <a:gd name="connsiteX0" fmla="*/ 747486 w 762001"/>
                <a:gd name="connsiteY0" fmla="*/ 66310 h 273885"/>
                <a:gd name="connsiteX1" fmla="*/ 533401 w 762001"/>
                <a:gd name="connsiteY1" fmla="*/ 995 h 273885"/>
                <a:gd name="connsiteX2" fmla="*/ 261258 w 762001"/>
                <a:gd name="connsiteY2" fmla="*/ 106224 h 273885"/>
                <a:gd name="connsiteX3" fmla="*/ 1 w 762001"/>
                <a:gd name="connsiteY3" fmla="*/ 44538 h 273885"/>
                <a:gd name="connsiteX4" fmla="*/ 257629 w 762001"/>
                <a:gd name="connsiteY4" fmla="*/ 269510 h 273885"/>
                <a:gd name="connsiteX5" fmla="*/ 533401 w 762001"/>
                <a:gd name="connsiteY5" fmla="*/ 207824 h 273885"/>
                <a:gd name="connsiteX6" fmla="*/ 762001 w 762001"/>
                <a:gd name="connsiteY6" fmla="*/ 269510 h 273885"/>
                <a:gd name="connsiteX7" fmla="*/ 747486 w 762001"/>
                <a:gd name="connsiteY7" fmla="*/ 66310 h 273885"/>
                <a:gd name="connsiteX0" fmla="*/ 747486 w 762001"/>
                <a:gd name="connsiteY0" fmla="*/ 65322 h 272897"/>
                <a:gd name="connsiteX1" fmla="*/ 533401 w 762001"/>
                <a:gd name="connsiteY1" fmla="*/ 7 h 272897"/>
                <a:gd name="connsiteX2" fmla="*/ 255154 w 762001"/>
                <a:gd name="connsiteY2" fmla="*/ 67954 h 272897"/>
                <a:gd name="connsiteX3" fmla="*/ 1 w 762001"/>
                <a:gd name="connsiteY3" fmla="*/ 43550 h 272897"/>
                <a:gd name="connsiteX4" fmla="*/ 257629 w 762001"/>
                <a:gd name="connsiteY4" fmla="*/ 268522 h 272897"/>
                <a:gd name="connsiteX5" fmla="*/ 533401 w 762001"/>
                <a:gd name="connsiteY5" fmla="*/ 206836 h 272897"/>
                <a:gd name="connsiteX6" fmla="*/ 762001 w 762001"/>
                <a:gd name="connsiteY6" fmla="*/ 268522 h 272897"/>
                <a:gd name="connsiteX7" fmla="*/ 747486 w 762001"/>
                <a:gd name="connsiteY7" fmla="*/ 65322 h 272897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33402 w 762002"/>
                <a:gd name="connsiteY5" fmla="*/ 206836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42558 w 762002"/>
                <a:gd name="connsiteY5" fmla="*/ 180519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38062 h 271965"/>
                <a:gd name="connsiteX1" fmla="*/ 533402 w 762002"/>
                <a:gd name="connsiteY1" fmla="*/ 3450 h 271965"/>
                <a:gd name="connsiteX2" fmla="*/ 255155 w 762002"/>
                <a:gd name="connsiteY2" fmla="*/ 71397 h 271965"/>
                <a:gd name="connsiteX3" fmla="*/ 2 w 762002"/>
                <a:gd name="connsiteY3" fmla="*/ 46993 h 271965"/>
                <a:gd name="connsiteX4" fmla="*/ 211852 w 762002"/>
                <a:gd name="connsiteY4" fmla="*/ 210559 h 271965"/>
                <a:gd name="connsiteX5" fmla="*/ 542558 w 762002"/>
                <a:gd name="connsiteY5" fmla="*/ 183962 h 271965"/>
                <a:gd name="connsiteX6" fmla="*/ 762002 w 762002"/>
                <a:gd name="connsiteY6" fmla="*/ 271965 h 271965"/>
                <a:gd name="connsiteX7" fmla="*/ 747487 w 762002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64311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199645 w 771158"/>
                <a:gd name="connsiteY4" fmla="*/ 20397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62227"/>
                <a:gd name="connsiteY0" fmla="*/ 38062 h 271965"/>
                <a:gd name="connsiteX1" fmla="*/ 542558 w 762227"/>
                <a:gd name="connsiteY1" fmla="*/ 3450 h 271965"/>
                <a:gd name="connsiteX2" fmla="*/ 294829 w 762227"/>
                <a:gd name="connsiteY2" fmla="*/ 71397 h 271965"/>
                <a:gd name="connsiteX3" fmla="*/ 2 w 762227"/>
                <a:gd name="connsiteY3" fmla="*/ 20676 h 271965"/>
                <a:gd name="connsiteX4" fmla="*/ 199645 w 762227"/>
                <a:gd name="connsiteY4" fmla="*/ 203979 h 271965"/>
                <a:gd name="connsiteX5" fmla="*/ 551714 w 762227"/>
                <a:gd name="connsiteY5" fmla="*/ 183962 h 271965"/>
                <a:gd name="connsiteX6" fmla="*/ 762227 w 762227"/>
                <a:gd name="connsiteY6" fmla="*/ 271965 h 271965"/>
                <a:gd name="connsiteX7" fmla="*/ 756643 w 762227"/>
                <a:gd name="connsiteY7" fmla="*/ 38062 h 271965"/>
                <a:gd name="connsiteX0" fmla="*/ 756643 w 756643"/>
                <a:gd name="connsiteY0" fmla="*/ 38062 h 263192"/>
                <a:gd name="connsiteX1" fmla="*/ 542558 w 756643"/>
                <a:gd name="connsiteY1" fmla="*/ 3450 h 263192"/>
                <a:gd name="connsiteX2" fmla="*/ 294829 w 756643"/>
                <a:gd name="connsiteY2" fmla="*/ 71397 h 263192"/>
                <a:gd name="connsiteX3" fmla="*/ 2 w 756643"/>
                <a:gd name="connsiteY3" fmla="*/ 20676 h 263192"/>
                <a:gd name="connsiteX4" fmla="*/ 199645 w 756643"/>
                <a:gd name="connsiteY4" fmla="*/ 203979 h 263192"/>
                <a:gd name="connsiteX5" fmla="*/ 551714 w 756643"/>
                <a:gd name="connsiteY5" fmla="*/ 183962 h 263192"/>
                <a:gd name="connsiteX6" fmla="*/ 753297 w 756643"/>
                <a:gd name="connsiteY6" fmla="*/ 263192 h 263192"/>
                <a:gd name="connsiteX7" fmla="*/ 756643 w 756643"/>
                <a:gd name="connsiteY7" fmla="*/ 38062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643" h="263192">
                  <a:moveTo>
                    <a:pt x="756643" y="38062"/>
                  </a:moveTo>
                  <a:cubicBezTo>
                    <a:pt x="718543" y="-6690"/>
                    <a:pt x="619527" y="-2106"/>
                    <a:pt x="542558" y="3450"/>
                  </a:cubicBezTo>
                  <a:cubicBezTo>
                    <a:pt x="465589" y="9006"/>
                    <a:pt x="385255" y="68526"/>
                    <a:pt x="294829" y="71397"/>
                  </a:cubicBezTo>
                  <a:cubicBezTo>
                    <a:pt x="204403" y="74268"/>
                    <a:pt x="88105" y="37583"/>
                    <a:pt x="2" y="20676"/>
                  </a:cubicBezTo>
                  <a:cubicBezTo>
                    <a:pt x="-603" y="47890"/>
                    <a:pt x="107693" y="176765"/>
                    <a:pt x="199645" y="203979"/>
                  </a:cubicBezTo>
                  <a:cubicBezTo>
                    <a:pt x="291597" y="231193"/>
                    <a:pt x="459439" y="174093"/>
                    <a:pt x="551714" y="183962"/>
                  </a:cubicBezTo>
                  <a:cubicBezTo>
                    <a:pt x="643989" y="193831"/>
                    <a:pt x="677097" y="242630"/>
                    <a:pt x="753297" y="263192"/>
                  </a:cubicBezTo>
                  <a:cubicBezTo>
                    <a:pt x="754412" y="188149"/>
                    <a:pt x="755528" y="113105"/>
                    <a:pt x="756643" y="38062"/>
                  </a:cubicBez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019953" y="5197611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  <p:sp>
          <p:nvSpPr>
            <p:cNvPr id="112" name="Freeform 111"/>
            <p:cNvSpPr/>
            <p:nvPr/>
          </p:nvSpPr>
          <p:spPr>
            <a:xfrm>
              <a:off x="827584" y="4701464"/>
              <a:ext cx="505554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 112"/>
            <p:cNvSpPr/>
            <p:nvPr/>
          </p:nvSpPr>
          <p:spPr>
            <a:xfrm rot="19996231">
              <a:off x="1033914" y="5202342"/>
              <a:ext cx="561944" cy="50795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reeform 113"/>
            <p:cNvSpPr/>
            <p:nvPr/>
          </p:nvSpPr>
          <p:spPr>
            <a:xfrm rot="19996231">
              <a:off x="1464400" y="5477627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 114"/>
            <p:cNvSpPr/>
            <p:nvPr/>
          </p:nvSpPr>
          <p:spPr>
            <a:xfrm rot="19996231">
              <a:off x="1993833" y="5819401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115"/>
            <p:cNvSpPr/>
            <p:nvPr/>
          </p:nvSpPr>
          <p:spPr>
            <a:xfrm rot="1289831">
              <a:off x="4418216" y="6413140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116"/>
            <p:cNvSpPr/>
            <p:nvPr/>
          </p:nvSpPr>
          <p:spPr>
            <a:xfrm rot="19996231">
              <a:off x="2542494" y="6157454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 rot="21038061">
              <a:off x="3230530" y="6380630"/>
              <a:ext cx="654659" cy="101769"/>
            </a:xfrm>
            <a:custGeom>
              <a:avLst/>
              <a:gdLst>
                <a:gd name="connsiteX0" fmla="*/ 0 w 965200"/>
                <a:gd name="connsiteY0" fmla="*/ 101600 h 101769"/>
                <a:gd name="connsiteX1" fmla="*/ 266700 w 965200"/>
                <a:gd name="connsiteY1" fmla="*/ 0 h 101769"/>
                <a:gd name="connsiteX2" fmla="*/ 508000 w 965200"/>
                <a:gd name="connsiteY2" fmla="*/ 101600 h 101769"/>
                <a:gd name="connsiteX3" fmla="*/ 736600 w 965200"/>
                <a:gd name="connsiteY3" fmla="*/ 25400 h 101769"/>
                <a:gd name="connsiteX4" fmla="*/ 965200 w 965200"/>
                <a:gd name="connsiteY4" fmla="*/ 76200 h 1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200" h="101769">
                  <a:moveTo>
                    <a:pt x="0" y="101600"/>
                  </a:moveTo>
                  <a:cubicBezTo>
                    <a:pt x="91016" y="50800"/>
                    <a:pt x="182033" y="0"/>
                    <a:pt x="266700" y="0"/>
                  </a:cubicBezTo>
                  <a:cubicBezTo>
                    <a:pt x="351367" y="0"/>
                    <a:pt x="429683" y="97367"/>
                    <a:pt x="508000" y="101600"/>
                  </a:cubicBezTo>
                  <a:cubicBezTo>
                    <a:pt x="586317" y="105833"/>
                    <a:pt x="660400" y="29633"/>
                    <a:pt x="736600" y="25400"/>
                  </a:cubicBezTo>
                  <a:cubicBezTo>
                    <a:pt x="812800" y="21167"/>
                    <a:pt x="889000" y="48683"/>
                    <a:pt x="965200" y="7620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603287" y="3457987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C</a:t>
              </a:r>
              <a:endParaRPr lang="en-US" sz="2800" b="1" dirty="0"/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564839" y="4005064"/>
              <a:ext cx="1012418" cy="515144"/>
            </a:xfrm>
            <a:custGeom>
              <a:avLst/>
              <a:gdLst>
                <a:gd name="connsiteX0" fmla="*/ 798286 w 1012372"/>
                <a:gd name="connsiteY0" fmla="*/ 0 h 410028"/>
                <a:gd name="connsiteX1" fmla="*/ 526143 w 1012372"/>
                <a:gd name="connsiteY1" fmla="*/ 25400 h 410028"/>
                <a:gd name="connsiteX2" fmla="*/ 308429 w 1012372"/>
                <a:gd name="connsiteY2" fmla="*/ 195943 h 410028"/>
                <a:gd name="connsiteX3" fmla="*/ 0 w 1012372"/>
                <a:gd name="connsiteY3" fmla="*/ 137886 h 410028"/>
                <a:gd name="connsiteX4" fmla="*/ 330200 w 1012372"/>
                <a:gd name="connsiteY4" fmla="*/ 410028 h 410028"/>
                <a:gd name="connsiteX5" fmla="*/ 627743 w 1012372"/>
                <a:gd name="connsiteY5" fmla="*/ 272143 h 410028"/>
                <a:gd name="connsiteX6" fmla="*/ 1012372 w 1012372"/>
                <a:gd name="connsiteY6" fmla="*/ 279400 h 410028"/>
                <a:gd name="connsiteX7" fmla="*/ 798286 w 1012372"/>
                <a:gd name="connsiteY7" fmla="*/ 0 h 410028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286 w 1012372"/>
                <a:gd name="connsiteY0" fmla="*/ 0 h 412465"/>
                <a:gd name="connsiteX1" fmla="*/ 526143 w 1012372"/>
                <a:gd name="connsiteY1" fmla="*/ 25400 h 412465"/>
                <a:gd name="connsiteX2" fmla="*/ 308429 w 1012372"/>
                <a:gd name="connsiteY2" fmla="*/ 195943 h 412465"/>
                <a:gd name="connsiteX3" fmla="*/ 0 w 1012372"/>
                <a:gd name="connsiteY3" fmla="*/ 137886 h 412465"/>
                <a:gd name="connsiteX4" fmla="*/ 330200 w 1012372"/>
                <a:gd name="connsiteY4" fmla="*/ 410028 h 412465"/>
                <a:gd name="connsiteX5" fmla="*/ 627743 w 1012372"/>
                <a:gd name="connsiteY5" fmla="*/ 272143 h 412465"/>
                <a:gd name="connsiteX6" fmla="*/ 1012372 w 1012372"/>
                <a:gd name="connsiteY6" fmla="*/ 279400 h 412465"/>
                <a:gd name="connsiteX7" fmla="*/ 798286 w 1012372"/>
                <a:gd name="connsiteY7" fmla="*/ 0 h 412465"/>
                <a:gd name="connsiteX0" fmla="*/ 798329 w 1012415"/>
                <a:gd name="connsiteY0" fmla="*/ 0 h 412465"/>
                <a:gd name="connsiteX1" fmla="*/ 526186 w 1012415"/>
                <a:gd name="connsiteY1" fmla="*/ 25400 h 412465"/>
                <a:gd name="connsiteX2" fmla="*/ 308472 w 1012415"/>
                <a:gd name="connsiteY2" fmla="*/ 195943 h 412465"/>
                <a:gd name="connsiteX3" fmla="*/ 43 w 1012415"/>
                <a:gd name="connsiteY3" fmla="*/ 137886 h 412465"/>
                <a:gd name="connsiteX4" fmla="*/ 330243 w 1012415"/>
                <a:gd name="connsiteY4" fmla="*/ 410028 h 412465"/>
                <a:gd name="connsiteX5" fmla="*/ 627786 w 1012415"/>
                <a:gd name="connsiteY5" fmla="*/ 272143 h 412465"/>
                <a:gd name="connsiteX6" fmla="*/ 1012415 w 1012415"/>
                <a:gd name="connsiteY6" fmla="*/ 279400 h 412465"/>
                <a:gd name="connsiteX7" fmla="*/ 798329 w 1012415"/>
                <a:gd name="connsiteY7" fmla="*/ 0 h 412465"/>
                <a:gd name="connsiteX0" fmla="*/ 798329 w 1012415"/>
                <a:gd name="connsiteY0" fmla="*/ 19488 h 431953"/>
                <a:gd name="connsiteX1" fmla="*/ 526186 w 1012415"/>
                <a:gd name="connsiteY1" fmla="*/ 44888 h 431953"/>
                <a:gd name="connsiteX2" fmla="*/ 308472 w 1012415"/>
                <a:gd name="connsiteY2" fmla="*/ 215431 h 431953"/>
                <a:gd name="connsiteX3" fmla="*/ 43 w 1012415"/>
                <a:gd name="connsiteY3" fmla="*/ 157374 h 431953"/>
                <a:gd name="connsiteX4" fmla="*/ 330243 w 1012415"/>
                <a:gd name="connsiteY4" fmla="*/ 429516 h 431953"/>
                <a:gd name="connsiteX5" fmla="*/ 627786 w 1012415"/>
                <a:gd name="connsiteY5" fmla="*/ 291631 h 431953"/>
                <a:gd name="connsiteX6" fmla="*/ 1012415 w 1012415"/>
                <a:gd name="connsiteY6" fmla="*/ 298888 h 431953"/>
                <a:gd name="connsiteX7" fmla="*/ 798329 w 1012415"/>
                <a:gd name="connsiteY7" fmla="*/ 19488 h 431953"/>
                <a:gd name="connsiteX0" fmla="*/ 798329 w 1012415"/>
                <a:gd name="connsiteY0" fmla="*/ 18109 h 430574"/>
                <a:gd name="connsiteX1" fmla="*/ 526186 w 1012415"/>
                <a:gd name="connsiteY1" fmla="*/ 43509 h 430574"/>
                <a:gd name="connsiteX2" fmla="*/ 308472 w 1012415"/>
                <a:gd name="connsiteY2" fmla="*/ 174138 h 430574"/>
                <a:gd name="connsiteX3" fmla="*/ 43 w 1012415"/>
                <a:gd name="connsiteY3" fmla="*/ 155995 h 430574"/>
                <a:gd name="connsiteX4" fmla="*/ 330243 w 1012415"/>
                <a:gd name="connsiteY4" fmla="*/ 428137 h 430574"/>
                <a:gd name="connsiteX5" fmla="*/ 627786 w 1012415"/>
                <a:gd name="connsiteY5" fmla="*/ 290252 h 430574"/>
                <a:gd name="connsiteX6" fmla="*/ 1012415 w 1012415"/>
                <a:gd name="connsiteY6" fmla="*/ 297509 h 430574"/>
                <a:gd name="connsiteX7" fmla="*/ 798329 w 1012415"/>
                <a:gd name="connsiteY7" fmla="*/ 18109 h 430574"/>
                <a:gd name="connsiteX0" fmla="*/ 734321 w 1012415"/>
                <a:gd name="connsiteY0" fmla="*/ 9267 h 508600"/>
                <a:gd name="connsiteX1" fmla="*/ 526186 w 1012415"/>
                <a:gd name="connsiteY1" fmla="*/ 121535 h 508600"/>
                <a:gd name="connsiteX2" fmla="*/ 308472 w 1012415"/>
                <a:gd name="connsiteY2" fmla="*/ 252164 h 508600"/>
                <a:gd name="connsiteX3" fmla="*/ 43 w 1012415"/>
                <a:gd name="connsiteY3" fmla="*/ 234021 h 508600"/>
                <a:gd name="connsiteX4" fmla="*/ 330243 w 1012415"/>
                <a:gd name="connsiteY4" fmla="*/ 506163 h 508600"/>
                <a:gd name="connsiteX5" fmla="*/ 627786 w 1012415"/>
                <a:gd name="connsiteY5" fmla="*/ 368278 h 508600"/>
                <a:gd name="connsiteX6" fmla="*/ 1012415 w 1012415"/>
                <a:gd name="connsiteY6" fmla="*/ 375535 h 508600"/>
                <a:gd name="connsiteX7" fmla="*/ 734321 w 1012415"/>
                <a:gd name="connsiteY7" fmla="*/ 9267 h 508600"/>
                <a:gd name="connsiteX0" fmla="*/ 734320 w 1012414"/>
                <a:gd name="connsiteY0" fmla="*/ 16934 h 516267"/>
                <a:gd name="connsiteX1" fmla="*/ 471321 w 1012414"/>
                <a:gd name="connsiteY1" fmla="*/ 60622 h 516267"/>
                <a:gd name="connsiteX2" fmla="*/ 308471 w 1012414"/>
                <a:gd name="connsiteY2" fmla="*/ 259831 h 516267"/>
                <a:gd name="connsiteX3" fmla="*/ 42 w 1012414"/>
                <a:gd name="connsiteY3" fmla="*/ 241688 h 516267"/>
                <a:gd name="connsiteX4" fmla="*/ 330242 w 1012414"/>
                <a:gd name="connsiteY4" fmla="*/ 513830 h 516267"/>
                <a:gd name="connsiteX5" fmla="*/ 627785 w 1012414"/>
                <a:gd name="connsiteY5" fmla="*/ 375945 h 516267"/>
                <a:gd name="connsiteX6" fmla="*/ 1012414 w 1012414"/>
                <a:gd name="connsiteY6" fmla="*/ 383202 h 516267"/>
                <a:gd name="connsiteX7" fmla="*/ 734320 w 1012414"/>
                <a:gd name="connsiteY7" fmla="*/ 16934 h 516267"/>
                <a:gd name="connsiteX0" fmla="*/ 734324 w 1012418"/>
                <a:gd name="connsiteY0" fmla="*/ 15811 h 515144"/>
                <a:gd name="connsiteX1" fmla="*/ 471325 w 1012418"/>
                <a:gd name="connsiteY1" fmla="*/ 59499 h 515144"/>
                <a:gd name="connsiteX2" fmla="*/ 285615 w 1012418"/>
                <a:gd name="connsiteY2" fmla="*/ 217560 h 515144"/>
                <a:gd name="connsiteX3" fmla="*/ 46 w 1012418"/>
                <a:gd name="connsiteY3" fmla="*/ 240565 h 515144"/>
                <a:gd name="connsiteX4" fmla="*/ 330246 w 1012418"/>
                <a:gd name="connsiteY4" fmla="*/ 512707 h 515144"/>
                <a:gd name="connsiteX5" fmla="*/ 627789 w 1012418"/>
                <a:gd name="connsiteY5" fmla="*/ 374822 h 515144"/>
                <a:gd name="connsiteX6" fmla="*/ 1012418 w 1012418"/>
                <a:gd name="connsiteY6" fmla="*/ 382079 h 515144"/>
                <a:gd name="connsiteX7" fmla="*/ 734324 w 1012418"/>
                <a:gd name="connsiteY7" fmla="*/ 15811 h 51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2418" h="515144">
                  <a:moveTo>
                    <a:pt x="734324" y="15811"/>
                  </a:moveTo>
                  <a:cubicBezTo>
                    <a:pt x="653286" y="-26522"/>
                    <a:pt x="546110" y="25874"/>
                    <a:pt x="471325" y="59499"/>
                  </a:cubicBezTo>
                  <a:cubicBezTo>
                    <a:pt x="396540" y="93124"/>
                    <a:pt x="364162" y="187382"/>
                    <a:pt x="285615" y="217560"/>
                  </a:cubicBezTo>
                  <a:cubicBezTo>
                    <a:pt x="207069" y="247738"/>
                    <a:pt x="-3582" y="204884"/>
                    <a:pt x="46" y="240565"/>
                  </a:cubicBezTo>
                  <a:cubicBezTo>
                    <a:pt x="3674" y="276246"/>
                    <a:pt x="225622" y="490331"/>
                    <a:pt x="330246" y="512707"/>
                  </a:cubicBezTo>
                  <a:cubicBezTo>
                    <a:pt x="434870" y="535083"/>
                    <a:pt x="514094" y="396593"/>
                    <a:pt x="627789" y="374822"/>
                  </a:cubicBezTo>
                  <a:cubicBezTo>
                    <a:pt x="741484" y="353051"/>
                    <a:pt x="983994" y="427436"/>
                    <a:pt x="1012418" y="382079"/>
                  </a:cubicBezTo>
                  <a:lnTo>
                    <a:pt x="734324" y="15811"/>
                  </a:ln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1011695" y="3950053"/>
              <a:ext cx="41069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D</a:t>
              </a:r>
              <a:endParaRPr lang="en-US" sz="2800" b="1" dirty="0"/>
            </a:p>
          </p:txBody>
        </p:sp>
        <p:sp>
          <p:nvSpPr>
            <p:cNvPr id="136" name="Freeform 135"/>
            <p:cNvSpPr/>
            <p:nvPr/>
          </p:nvSpPr>
          <p:spPr>
            <a:xfrm>
              <a:off x="2327396" y="4693881"/>
              <a:ext cx="2256652" cy="1493761"/>
            </a:xfrm>
            <a:custGeom>
              <a:avLst/>
              <a:gdLst>
                <a:gd name="connsiteX0" fmla="*/ 15995 w 2256652"/>
                <a:gd name="connsiteY0" fmla="*/ 21215 h 1493761"/>
                <a:gd name="connsiteX1" fmla="*/ 27871 w 2256652"/>
                <a:gd name="connsiteY1" fmla="*/ 270597 h 1493761"/>
                <a:gd name="connsiteX2" fmla="*/ 277253 w 2256652"/>
                <a:gd name="connsiteY2" fmla="*/ 436851 h 1493761"/>
                <a:gd name="connsiteX3" fmla="*/ 692889 w 2256652"/>
                <a:gd name="connsiteY3" fmla="*/ 579355 h 1493761"/>
                <a:gd name="connsiteX4" fmla="*/ 894770 w 2256652"/>
                <a:gd name="connsiteY4" fmla="*/ 668420 h 1493761"/>
                <a:gd name="connsiteX5" fmla="*/ 906645 w 2256652"/>
                <a:gd name="connsiteY5" fmla="*/ 876238 h 1493761"/>
                <a:gd name="connsiteX6" fmla="*/ 1150089 w 2256652"/>
                <a:gd name="connsiteY6" fmla="*/ 959366 h 1493761"/>
                <a:gd name="connsiteX7" fmla="*/ 1417284 w 2256652"/>
                <a:gd name="connsiteY7" fmla="*/ 959366 h 1493761"/>
                <a:gd name="connsiteX8" fmla="*/ 1458847 w 2256652"/>
                <a:gd name="connsiteY8" fmla="*/ 1149371 h 1493761"/>
                <a:gd name="connsiteX9" fmla="*/ 1494473 w 2256652"/>
                <a:gd name="connsiteY9" fmla="*/ 1363127 h 1493761"/>
                <a:gd name="connsiteX10" fmla="*/ 1726042 w 2256652"/>
                <a:gd name="connsiteY10" fmla="*/ 1190934 h 1493761"/>
                <a:gd name="connsiteX11" fmla="*/ 1927923 w 2256652"/>
                <a:gd name="connsiteY11" fmla="*/ 1339376 h 1493761"/>
                <a:gd name="connsiteX12" fmla="*/ 2052614 w 2256652"/>
                <a:gd name="connsiteY12" fmla="*/ 1493755 h 1493761"/>
                <a:gd name="connsiteX13" fmla="*/ 2254494 w 2256652"/>
                <a:gd name="connsiteY13" fmla="*/ 1345314 h 1493761"/>
                <a:gd name="connsiteX14" fmla="*/ 2141679 w 2256652"/>
                <a:gd name="connsiteY14" fmla="*/ 1262186 h 1493761"/>
                <a:gd name="connsiteX15" fmla="*/ 1874484 w 2256652"/>
                <a:gd name="connsiteY15" fmla="*/ 1345314 h 1493761"/>
                <a:gd name="connsiteX16" fmla="*/ 1672603 w 2256652"/>
                <a:gd name="connsiteY16" fmla="*/ 1327501 h 1493761"/>
                <a:gd name="connsiteX17" fmla="*/ 1577601 w 2256652"/>
                <a:gd name="connsiteY17" fmla="*/ 1125620 h 1493761"/>
                <a:gd name="connsiteX18" fmla="*/ 1120401 w 2256652"/>
                <a:gd name="connsiteY18" fmla="*/ 1184997 h 1493761"/>
                <a:gd name="connsiteX19" fmla="*/ 942271 w 2256652"/>
                <a:gd name="connsiteY19" fmla="*/ 1060306 h 1493761"/>
                <a:gd name="connsiteX20" fmla="*/ 1043211 w 2256652"/>
                <a:gd name="connsiteY20" fmla="*/ 822799 h 1493761"/>
                <a:gd name="connsiteX21" fmla="*/ 829455 w 2256652"/>
                <a:gd name="connsiteY21" fmla="*/ 751547 h 1493761"/>
                <a:gd name="connsiteX22" fmla="*/ 853206 w 2256652"/>
                <a:gd name="connsiteY22" fmla="*/ 514041 h 1493761"/>
                <a:gd name="connsiteX23" fmla="*/ 419757 w 2256652"/>
                <a:gd name="connsiteY23" fmla="*/ 419038 h 1493761"/>
                <a:gd name="connsiteX24" fmla="*/ 396006 w 2256652"/>
                <a:gd name="connsiteY24" fmla="*/ 252784 h 1493761"/>
                <a:gd name="connsiteX25" fmla="*/ 99123 w 2256652"/>
                <a:gd name="connsiteY25" fmla="*/ 193407 h 1493761"/>
                <a:gd name="connsiteX26" fmla="*/ 116936 w 2256652"/>
                <a:gd name="connsiteY26" fmla="*/ 33090 h 1493761"/>
                <a:gd name="connsiteX27" fmla="*/ 15995 w 2256652"/>
                <a:gd name="connsiteY27" fmla="*/ 21215 h 149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6652" h="1493761">
                  <a:moveTo>
                    <a:pt x="15995" y="21215"/>
                  </a:moveTo>
                  <a:cubicBezTo>
                    <a:pt x="1151" y="60799"/>
                    <a:pt x="-15672" y="201324"/>
                    <a:pt x="27871" y="270597"/>
                  </a:cubicBezTo>
                  <a:cubicBezTo>
                    <a:pt x="71414" y="339870"/>
                    <a:pt x="166417" y="385391"/>
                    <a:pt x="277253" y="436851"/>
                  </a:cubicBezTo>
                  <a:cubicBezTo>
                    <a:pt x="388089" y="488311"/>
                    <a:pt x="589970" y="540760"/>
                    <a:pt x="692889" y="579355"/>
                  </a:cubicBezTo>
                  <a:cubicBezTo>
                    <a:pt x="795808" y="617950"/>
                    <a:pt x="859144" y="618940"/>
                    <a:pt x="894770" y="668420"/>
                  </a:cubicBezTo>
                  <a:cubicBezTo>
                    <a:pt x="930396" y="717901"/>
                    <a:pt x="864092" y="827747"/>
                    <a:pt x="906645" y="876238"/>
                  </a:cubicBezTo>
                  <a:cubicBezTo>
                    <a:pt x="949198" y="924729"/>
                    <a:pt x="1064982" y="945511"/>
                    <a:pt x="1150089" y="959366"/>
                  </a:cubicBezTo>
                  <a:cubicBezTo>
                    <a:pt x="1235196" y="973221"/>
                    <a:pt x="1365824" y="927699"/>
                    <a:pt x="1417284" y="959366"/>
                  </a:cubicBezTo>
                  <a:cubicBezTo>
                    <a:pt x="1468744" y="991033"/>
                    <a:pt x="1445982" y="1082078"/>
                    <a:pt x="1458847" y="1149371"/>
                  </a:cubicBezTo>
                  <a:cubicBezTo>
                    <a:pt x="1471712" y="1216665"/>
                    <a:pt x="1449941" y="1356200"/>
                    <a:pt x="1494473" y="1363127"/>
                  </a:cubicBezTo>
                  <a:cubicBezTo>
                    <a:pt x="1539006" y="1370054"/>
                    <a:pt x="1653800" y="1194892"/>
                    <a:pt x="1726042" y="1190934"/>
                  </a:cubicBezTo>
                  <a:cubicBezTo>
                    <a:pt x="1798284" y="1186976"/>
                    <a:pt x="1873494" y="1288906"/>
                    <a:pt x="1927923" y="1339376"/>
                  </a:cubicBezTo>
                  <a:cubicBezTo>
                    <a:pt x="1982352" y="1389846"/>
                    <a:pt x="1998186" y="1492765"/>
                    <a:pt x="2052614" y="1493755"/>
                  </a:cubicBezTo>
                  <a:cubicBezTo>
                    <a:pt x="2107042" y="1494745"/>
                    <a:pt x="2239650" y="1383909"/>
                    <a:pt x="2254494" y="1345314"/>
                  </a:cubicBezTo>
                  <a:cubicBezTo>
                    <a:pt x="2269338" y="1306719"/>
                    <a:pt x="2205014" y="1262186"/>
                    <a:pt x="2141679" y="1262186"/>
                  </a:cubicBezTo>
                  <a:cubicBezTo>
                    <a:pt x="2078344" y="1262186"/>
                    <a:pt x="1952663" y="1334428"/>
                    <a:pt x="1874484" y="1345314"/>
                  </a:cubicBezTo>
                  <a:cubicBezTo>
                    <a:pt x="1796305" y="1356200"/>
                    <a:pt x="1722083" y="1364117"/>
                    <a:pt x="1672603" y="1327501"/>
                  </a:cubicBezTo>
                  <a:cubicBezTo>
                    <a:pt x="1623123" y="1290885"/>
                    <a:pt x="1669635" y="1149371"/>
                    <a:pt x="1577601" y="1125620"/>
                  </a:cubicBezTo>
                  <a:cubicBezTo>
                    <a:pt x="1485567" y="1101869"/>
                    <a:pt x="1226289" y="1195883"/>
                    <a:pt x="1120401" y="1184997"/>
                  </a:cubicBezTo>
                  <a:cubicBezTo>
                    <a:pt x="1014513" y="1174111"/>
                    <a:pt x="955136" y="1120672"/>
                    <a:pt x="942271" y="1060306"/>
                  </a:cubicBezTo>
                  <a:cubicBezTo>
                    <a:pt x="929406" y="999940"/>
                    <a:pt x="1062014" y="874259"/>
                    <a:pt x="1043211" y="822799"/>
                  </a:cubicBezTo>
                  <a:cubicBezTo>
                    <a:pt x="1024408" y="771339"/>
                    <a:pt x="861122" y="803007"/>
                    <a:pt x="829455" y="751547"/>
                  </a:cubicBezTo>
                  <a:cubicBezTo>
                    <a:pt x="797788" y="700087"/>
                    <a:pt x="921489" y="569459"/>
                    <a:pt x="853206" y="514041"/>
                  </a:cubicBezTo>
                  <a:cubicBezTo>
                    <a:pt x="784923" y="458623"/>
                    <a:pt x="495957" y="462581"/>
                    <a:pt x="419757" y="419038"/>
                  </a:cubicBezTo>
                  <a:cubicBezTo>
                    <a:pt x="343557" y="375495"/>
                    <a:pt x="449445" y="290389"/>
                    <a:pt x="396006" y="252784"/>
                  </a:cubicBezTo>
                  <a:cubicBezTo>
                    <a:pt x="342567" y="215179"/>
                    <a:pt x="145635" y="230023"/>
                    <a:pt x="99123" y="193407"/>
                  </a:cubicBezTo>
                  <a:cubicBezTo>
                    <a:pt x="52611" y="156791"/>
                    <a:pt x="130791" y="61789"/>
                    <a:pt x="116936" y="33090"/>
                  </a:cubicBezTo>
                  <a:cubicBezTo>
                    <a:pt x="103081" y="4391"/>
                    <a:pt x="30839" y="-18369"/>
                    <a:pt x="15995" y="21215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lowchart: Stored Data 14"/>
            <p:cNvSpPr/>
            <p:nvPr/>
          </p:nvSpPr>
          <p:spPr>
            <a:xfrm rot="10800000">
              <a:off x="1907704" y="2276871"/>
              <a:ext cx="2772692" cy="2304256"/>
            </a:xfrm>
            <a:custGeom>
              <a:avLst/>
              <a:gdLst>
                <a:gd name="connsiteX0" fmla="*/ 1667 w 10000"/>
                <a:gd name="connsiteY0" fmla="*/ 0 h 10000"/>
                <a:gd name="connsiteX1" fmla="*/ 10000 w 10000"/>
                <a:gd name="connsiteY1" fmla="*/ 0 h 10000"/>
                <a:gd name="connsiteX2" fmla="*/ 8333 w 10000"/>
                <a:gd name="connsiteY2" fmla="*/ 5000 h 10000"/>
                <a:gd name="connsiteX3" fmla="*/ 10000 w 10000"/>
                <a:gd name="connsiteY3" fmla="*/ 10000 h 10000"/>
                <a:gd name="connsiteX4" fmla="*/ 1667 w 10000"/>
                <a:gd name="connsiteY4" fmla="*/ 10000 h 10000"/>
                <a:gd name="connsiteX5" fmla="*/ 0 w 10000"/>
                <a:gd name="connsiteY5" fmla="*/ 5000 h 10000"/>
                <a:gd name="connsiteX6" fmla="*/ 1667 w 10000"/>
                <a:gd name="connsiteY6" fmla="*/ 0 h 10000"/>
                <a:gd name="connsiteX0" fmla="*/ 1667 w 10000"/>
                <a:gd name="connsiteY0" fmla="*/ 0 h 10000"/>
                <a:gd name="connsiteX1" fmla="*/ 10000 w 10000"/>
                <a:gd name="connsiteY1" fmla="*/ 0 h 10000"/>
                <a:gd name="connsiteX2" fmla="*/ 8941 w 10000"/>
                <a:gd name="connsiteY2" fmla="*/ 5000 h 10000"/>
                <a:gd name="connsiteX3" fmla="*/ 10000 w 10000"/>
                <a:gd name="connsiteY3" fmla="*/ 10000 h 10000"/>
                <a:gd name="connsiteX4" fmla="*/ 1667 w 10000"/>
                <a:gd name="connsiteY4" fmla="*/ 10000 h 10000"/>
                <a:gd name="connsiteX5" fmla="*/ 0 w 10000"/>
                <a:gd name="connsiteY5" fmla="*/ 5000 h 10000"/>
                <a:gd name="connsiteX6" fmla="*/ 1667 w 10000"/>
                <a:gd name="connsiteY6" fmla="*/ 0 h 10000"/>
                <a:gd name="connsiteX0" fmla="*/ 945 w 9278"/>
                <a:gd name="connsiteY0" fmla="*/ 0 h 10000"/>
                <a:gd name="connsiteX1" fmla="*/ 9278 w 9278"/>
                <a:gd name="connsiteY1" fmla="*/ 0 h 10000"/>
                <a:gd name="connsiteX2" fmla="*/ 8219 w 9278"/>
                <a:gd name="connsiteY2" fmla="*/ 5000 h 10000"/>
                <a:gd name="connsiteX3" fmla="*/ 9278 w 9278"/>
                <a:gd name="connsiteY3" fmla="*/ 10000 h 10000"/>
                <a:gd name="connsiteX4" fmla="*/ 945 w 9278"/>
                <a:gd name="connsiteY4" fmla="*/ 10000 h 10000"/>
                <a:gd name="connsiteX5" fmla="*/ 0 w 9278"/>
                <a:gd name="connsiteY5" fmla="*/ 4771 h 10000"/>
                <a:gd name="connsiteX6" fmla="*/ 945 w 9278"/>
                <a:gd name="connsiteY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78" h="10000">
                  <a:moveTo>
                    <a:pt x="945" y="0"/>
                  </a:moveTo>
                  <a:lnTo>
                    <a:pt x="9278" y="0"/>
                  </a:lnTo>
                  <a:cubicBezTo>
                    <a:pt x="8357" y="0"/>
                    <a:pt x="8219" y="2239"/>
                    <a:pt x="8219" y="5000"/>
                  </a:cubicBezTo>
                  <a:cubicBezTo>
                    <a:pt x="8219" y="7761"/>
                    <a:pt x="8357" y="10000"/>
                    <a:pt x="9278" y="10000"/>
                  </a:cubicBezTo>
                  <a:lnTo>
                    <a:pt x="945" y="10000"/>
                  </a:lnTo>
                  <a:cubicBezTo>
                    <a:pt x="24" y="10000"/>
                    <a:pt x="0" y="7532"/>
                    <a:pt x="0" y="4771"/>
                  </a:cubicBezTo>
                  <a:cubicBezTo>
                    <a:pt x="0" y="2010"/>
                    <a:pt x="24" y="0"/>
                    <a:pt x="94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2267744" y="1629232"/>
              <a:ext cx="922299" cy="528840"/>
            </a:xfrm>
            <a:custGeom>
              <a:avLst/>
              <a:gdLst>
                <a:gd name="connsiteX0" fmla="*/ 747485 w 762000"/>
                <a:gd name="connsiteY0" fmla="*/ 65315 h 268515"/>
                <a:gd name="connsiteX1" fmla="*/ 533400 w 762000"/>
                <a:gd name="connsiteY1" fmla="*/ 0 h 268515"/>
                <a:gd name="connsiteX2" fmla="*/ 261257 w 762000"/>
                <a:gd name="connsiteY2" fmla="*/ 105229 h 268515"/>
                <a:gd name="connsiteX3" fmla="*/ 0 w 762000"/>
                <a:gd name="connsiteY3" fmla="*/ 43543 h 268515"/>
                <a:gd name="connsiteX4" fmla="*/ 257628 w 762000"/>
                <a:gd name="connsiteY4" fmla="*/ 268515 h 268515"/>
                <a:gd name="connsiteX5" fmla="*/ 533400 w 762000"/>
                <a:gd name="connsiteY5" fmla="*/ 206829 h 268515"/>
                <a:gd name="connsiteX6" fmla="*/ 762000 w 762000"/>
                <a:gd name="connsiteY6" fmla="*/ 268515 h 268515"/>
                <a:gd name="connsiteX7" fmla="*/ 747485 w 762000"/>
                <a:gd name="connsiteY7" fmla="*/ 65315 h 268515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5 w 762000"/>
                <a:gd name="connsiteY0" fmla="*/ 66310 h 269510"/>
                <a:gd name="connsiteX1" fmla="*/ 533400 w 762000"/>
                <a:gd name="connsiteY1" fmla="*/ 995 h 269510"/>
                <a:gd name="connsiteX2" fmla="*/ 261257 w 762000"/>
                <a:gd name="connsiteY2" fmla="*/ 106224 h 269510"/>
                <a:gd name="connsiteX3" fmla="*/ 0 w 762000"/>
                <a:gd name="connsiteY3" fmla="*/ 44538 h 269510"/>
                <a:gd name="connsiteX4" fmla="*/ 257628 w 762000"/>
                <a:gd name="connsiteY4" fmla="*/ 269510 h 269510"/>
                <a:gd name="connsiteX5" fmla="*/ 533400 w 762000"/>
                <a:gd name="connsiteY5" fmla="*/ 207824 h 269510"/>
                <a:gd name="connsiteX6" fmla="*/ 762000 w 762000"/>
                <a:gd name="connsiteY6" fmla="*/ 269510 h 269510"/>
                <a:gd name="connsiteX7" fmla="*/ 747485 w 762000"/>
                <a:gd name="connsiteY7" fmla="*/ 66310 h 269510"/>
                <a:gd name="connsiteX0" fmla="*/ 747486 w 762001"/>
                <a:gd name="connsiteY0" fmla="*/ 66310 h 274688"/>
                <a:gd name="connsiteX1" fmla="*/ 533401 w 762001"/>
                <a:gd name="connsiteY1" fmla="*/ 995 h 274688"/>
                <a:gd name="connsiteX2" fmla="*/ 261258 w 762001"/>
                <a:gd name="connsiteY2" fmla="*/ 106224 h 274688"/>
                <a:gd name="connsiteX3" fmla="*/ 1 w 762001"/>
                <a:gd name="connsiteY3" fmla="*/ 44538 h 274688"/>
                <a:gd name="connsiteX4" fmla="*/ 257629 w 762001"/>
                <a:gd name="connsiteY4" fmla="*/ 269510 h 274688"/>
                <a:gd name="connsiteX5" fmla="*/ 533401 w 762001"/>
                <a:gd name="connsiteY5" fmla="*/ 207824 h 274688"/>
                <a:gd name="connsiteX6" fmla="*/ 762001 w 762001"/>
                <a:gd name="connsiteY6" fmla="*/ 269510 h 274688"/>
                <a:gd name="connsiteX7" fmla="*/ 747486 w 762001"/>
                <a:gd name="connsiteY7" fmla="*/ 66310 h 274688"/>
                <a:gd name="connsiteX0" fmla="*/ 747486 w 762001"/>
                <a:gd name="connsiteY0" fmla="*/ 66310 h 273885"/>
                <a:gd name="connsiteX1" fmla="*/ 533401 w 762001"/>
                <a:gd name="connsiteY1" fmla="*/ 995 h 273885"/>
                <a:gd name="connsiteX2" fmla="*/ 261258 w 762001"/>
                <a:gd name="connsiteY2" fmla="*/ 106224 h 273885"/>
                <a:gd name="connsiteX3" fmla="*/ 1 w 762001"/>
                <a:gd name="connsiteY3" fmla="*/ 44538 h 273885"/>
                <a:gd name="connsiteX4" fmla="*/ 257629 w 762001"/>
                <a:gd name="connsiteY4" fmla="*/ 269510 h 273885"/>
                <a:gd name="connsiteX5" fmla="*/ 533401 w 762001"/>
                <a:gd name="connsiteY5" fmla="*/ 207824 h 273885"/>
                <a:gd name="connsiteX6" fmla="*/ 762001 w 762001"/>
                <a:gd name="connsiteY6" fmla="*/ 269510 h 273885"/>
                <a:gd name="connsiteX7" fmla="*/ 747486 w 762001"/>
                <a:gd name="connsiteY7" fmla="*/ 66310 h 273885"/>
                <a:gd name="connsiteX0" fmla="*/ 747486 w 762001"/>
                <a:gd name="connsiteY0" fmla="*/ 65322 h 272897"/>
                <a:gd name="connsiteX1" fmla="*/ 533401 w 762001"/>
                <a:gd name="connsiteY1" fmla="*/ 7 h 272897"/>
                <a:gd name="connsiteX2" fmla="*/ 255154 w 762001"/>
                <a:gd name="connsiteY2" fmla="*/ 67954 h 272897"/>
                <a:gd name="connsiteX3" fmla="*/ 1 w 762001"/>
                <a:gd name="connsiteY3" fmla="*/ 43550 h 272897"/>
                <a:gd name="connsiteX4" fmla="*/ 257629 w 762001"/>
                <a:gd name="connsiteY4" fmla="*/ 268522 h 272897"/>
                <a:gd name="connsiteX5" fmla="*/ 533401 w 762001"/>
                <a:gd name="connsiteY5" fmla="*/ 206836 h 272897"/>
                <a:gd name="connsiteX6" fmla="*/ 762001 w 762001"/>
                <a:gd name="connsiteY6" fmla="*/ 268522 h 272897"/>
                <a:gd name="connsiteX7" fmla="*/ 747486 w 762001"/>
                <a:gd name="connsiteY7" fmla="*/ 65322 h 272897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33402 w 762002"/>
                <a:gd name="connsiteY5" fmla="*/ 206836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65322 h 268522"/>
                <a:gd name="connsiteX1" fmla="*/ 533402 w 762002"/>
                <a:gd name="connsiteY1" fmla="*/ 7 h 268522"/>
                <a:gd name="connsiteX2" fmla="*/ 255155 w 762002"/>
                <a:gd name="connsiteY2" fmla="*/ 67954 h 268522"/>
                <a:gd name="connsiteX3" fmla="*/ 2 w 762002"/>
                <a:gd name="connsiteY3" fmla="*/ 43550 h 268522"/>
                <a:gd name="connsiteX4" fmla="*/ 211852 w 762002"/>
                <a:gd name="connsiteY4" fmla="*/ 207116 h 268522"/>
                <a:gd name="connsiteX5" fmla="*/ 542558 w 762002"/>
                <a:gd name="connsiteY5" fmla="*/ 180519 h 268522"/>
                <a:gd name="connsiteX6" fmla="*/ 762002 w 762002"/>
                <a:gd name="connsiteY6" fmla="*/ 268522 h 268522"/>
                <a:gd name="connsiteX7" fmla="*/ 747487 w 762002"/>
                <a:gd name="connsiteY7" fmla="*/ 65322 h 268522"/>
                <a:gd name="connsiteX0" fmla="*/ 747487 w 762002"/>
                <a:gd name="connsiteY0" fmla="*/ 38062 h 271965"/>
                <a:gd name="connsiteX1" fmla="*/ 533402 w 762002"/>
                <a:gd name="connsiteY1" fmla="*/ 3450 h 271965"/>
                <a:gd name="connsiteX2" fmla="*/ 255155 w 762002"/>
                <a:gd name="connsiteY2" fmla="*/ 71397 h 271965"/>
                <a:gd name="connsiteX3" fmla="*/ 2 w 762002"/>
                <a:gd name="connsiteY3" fmla="*/ 46993 h 271965"/>
                <a:gd name="connsiteX4" fmla="*/ 211852 w 762002"/>
                <a:gd name="connsiteY4" fmla="*/ 210559 h 271965"/>
                <a:gd name="connsiteX5" fmla="*/ 542558 w 762002"/>
                <a:gd name="connsiteY5" fmla="*/ 183962 h 271965"/>
                <a:gd name="connsiteX6" fmla="*/ 762002 w 762002"/>
                <a:gd name="connsiteY6" fmla="*/ 271965 h 271965"/>
                <a:gd name="connsiteX7" fmla="*/ 747487 w 762002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64311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221008 w 771158"/>
                <a:gd name="connsiteY4" fmla="*/ 21055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71158"/>
                <a:gd name="connsiteY0" fmla="*/ 38062 h 271965"/>
                <a:gd name="connsiteX1" fmla="*/ 542558 w 771158"/>
                <a:gd name="connsiteY1" fmla="*/ 3450 h 271965"/>
                <a:gd name="connsiteX2" fmla="*/ 294829 w 771158"/>
                <a:gd name="connsiteY2" fmla="*/ 71397 h 271965"/>
                <a:gd name="connsiteX3" fmla="*/ 2 w 771158"/>
                <a:gd name="connsiteY3" fmla="*/ 20676 h 271965"/>
                <a:gd name="connsiteX4" fmla="*/ 199645 w 771158"/>
                <a:gd name="connsiteY4" fmla="*/ 203979 h 271965"/>
                <a:gd name="connsiteX5" fmla="*/ 551714 w 771158"/>
                <a:gd name="connsiteY5" fmla="*/ 183962 h 271965"/>
                <a:gd name="connsiteX6" fmla="*/ 771158 w 771158"/>
                <a:gd name="connsiteY6" fmla="*/ 271965 h 271965"/>
                <a:gd name="connsiteX7" fmla="*/ 756643 w 771158"/>
                <a:gd name="connsiteY7" fmla="*/ 38062 h 271965"/>
                <a:gd name="connsiteX0" fmla="*/ 756643 w 762227"/>
                <a:gd name="connsiteY0" fmla="*/ 38062 h 271965"/>
                <a:gd name="connsiteX1" fmla="*/ 542558 w 762227"/>
                <a:gd name="connsiteY1" fmla="*/ 3450 h 271965"/>
                <a:gd name="connsiteX2" fmla="*/ 294829 w 762227"/>
                <a:gd name="connsiteY2" fmla="*/ 71397 h 271965"/>
                <a:gd name="connsiteX3" fmla="*/ 2 w 762227"/>
                <a:gd name="connsiteY3" fmla="*/ 20676 h 271965"/>
                <a:gd name="connsiteX4" fmla="*/ 199645 w 762227"/>
                <a:gd name="connsiteY4" fmla="*/ 203979 h 271965"/>
                <a:gd name="connsiteX5" fmla="*/ 551714 w 762227"/>
                <a:gd name="connsiteY5" fmla="*/ 183962 h 271965"/>
                <a:gd name="connsiteX6" fmla="*/ 762227 w 762227"/>
                <a:gd name="connsiteY6" fmla="*/ 271965 h 271965"/>
                <a:gd name="connsiteX7" fmla="*/ 756643 w 762227"/>
                <a:gd name="connsiteY7" fmla="*/ 38062 h 271965"/>
                <a:gd name="connsiteX0" fmla="*/ 756643 w 756643"/>
                <a:gd name="connsiteY0" fmla="*/ 38062 h 263192"/>
                <a:gd name="connsiteX1" fmla="*/ 542558 w 756643"/>
                <a:gd name="connsiteY1" fmla="*/ 3450 h 263192"/>
                <a:gd name="connsiteX2" fmla="*/ 294829 w 756643"/>
                <a:gd name="connsiteY2" fmla="*/ 71397 h 263192"/>
                <a:gd name="connsiteX3" fmla="*/ 2 w 756643"/>
                <a:gd name="connsiteY3" fmla="*/ 20676 h 263192"/>
                <a:gd name="connsiteX4" fmla="*/ 199645 w 756643"/>
                <a:gd name="connsiteY4" fmla="*/ 203979 h 263192"/>
                <a:gd name="connsiteX5" fmla="*/ 551714 w 756643"/>
                <a:gd name="connsiteY5" fmla="*/ 183962 h 263192"/>
                <a:gd name="connsiteX6" fmla="*/ 753297 w 756643"/>
                <a:gd name="connsiteY6" fmla="*/ 263192 h 263192"/>
                <a:gd name="connsiteX7" fmla="*/ 756643 w 756643"/>
                <a:gd name="connsiteY7" fmla="*/ 38062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643" h="263192">
                  <a:moveTo>
                    <a:pt x="756643" y="38062"/>
                  </a:moveTo>
                  <a:cubicBezTo>
                    <a:pt x="718543" y="-6690"/>
                    <a:pt x="619527" y="-2106"/>
                    <a:pt x="542558" y="3450"/>
                  </a:cubicBezTo>
                  <a:cubicBezTo>
                    <a:pt x="465589" y="9006"/>
                    <a:pt x="385255" y="68526"/>
                    <a:pt x="294829" y="71397"/>
                  </a:cubicBezTo>
                  <a:cubicBezTo>
                    <a:pt x="204403" y="74268"/>
                    <a:pt x="88105" y="37583"/>
                    <a:pt x="2" y="20676"/>
                  </a:cubicBezTo>
                  <a:cubicBezTo>
                    <a:pt x="-603" y="47890"/>
                    <a:pt x="107693" y="176765"/>
                    <a:pt x="199645" y="203979"/>
                  </a:cubicBezTo>
                  <a:cubicBezTo>
                    <a:pt x="291597" y="231193"/>
                    <a:pt x="459439" y="174093"/>
                    <a:pt x="551714" y="183962"/>
                  </a:cubicBezTo>
                  <a:cubicBezTo>
                    <a:pt x="643989" y="193831"/>
                    <a:pt x="677097" y="242630"/>
                    <a:pt x="753297" y="263192"/>
                  </a:cubicBezTo>
                  <a:cubicBezTo>
                    <a:pt x="754412" y="188149"/>
                    <a:pt x="755528" y="113105"/>
                    <a:pt x="756643" y="38062"/>
                  </a:cubicBezTo>
                  <a:close/>
                </a:path>
              </a:pathLst>
            </a:cu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14226" y="1556792"/>
              <a:ext cx="40267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A</a:t>
              </a:r>
              <a:endParaRPr lang="en-US" sz="2800" b="1" dirty="0"/>
            </a:p>
          </p:txBody>
        </p:sp>
        <p:sp>
          <p:nvSpPr>
            <p:cNvPr id="7" name="Arc 6"/>
            <p:cNvSpPr/>
            <p:nvPr/>
          </p:nvSpPr>
          <p:spPr>
            <a:xfrm>
              <a:off x="3935886" y="2276873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Arc 144"/>
            <p:cNvSpPr/>
            <p:nvPr/>
          </p:nvSpPr>
          <p:spPr>
            <a:xfrm>
              <a:off x="3556789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Arc 145"/>
            <p:cNvSpPr/>
            <p:nvPr/>
          </p:nvSpPr>
          <p:spPr>
            <a:xfrm>
              <a:off x="3174240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Arc 146"/>
            <p:cNvSpPr/>
            <p:nvPr/>
          </p:nvSpPr>
          <p:spPr>
            <a:xfrm>
              <a:off x="2728893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Arc 147"/>
            <p:cNvSpPr/>
            <p:nvPr/>
          </p:nvSpPr>
          <p:spPr>
            <a:xfrm>
              <a:off x="2321163" y="2276871"/>
              <a:ext cx="365254" cy="2304254"/>
            </a:xfrm>
            <a:prstGeom prst="arc">
              <a:avLst>
                <a:gd name="adj1" fmla="val 16200000"/>
                <a:gd name="adj2" fmla="val 5391437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501605" y="206830"/>
            <a:ext cx="662127" cy="1019361"/>
            <a:chOff x="7501605" y="206830"/>
            <a:chExt cx="662127" cy="1019361"/>
          </a:xfrm>
        </p:grpSpPr>
        <p:sp>
          <p:nvSpPr>
            <p:cNvPr id="105" name="Rounded Rectangle 104"/>
            <p:cNvSpPr/>
            <p:nvPr/>
          </p:nvSpPr>
          <p:spPr>
            <a:xfrm flipH="1">
              <a:off x="7647589" y="545342"/>
              <a:ext cx="176768" cy="9838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7" name="Group 106"/>
            <p:cNvGrpSpPr/>
            <p:nvPr/>
          </p:nvGrpSpPr>
          <p:grpSpPr>
            <a:xfrm rot="19873420">
              <a:off x="7554919" y="206830"/>
              <a:ext cx="332118" cy="385437"/>
              <a:chOff x="7903328" y="2610910"/>
              <a:chExt cx="505890" cy="624893"/>
            </a:xfrm>
          </p:grpSpPr>
          <p:grpSp>
            <p:nvGrpSpPr>
              <p:cNvPr id="108" name="Group 107"/>
              <p:cNvGrpSpPr/>
              <p:nvPr/>
            </p:nvGrpSpPr>
            <p:grpSpPr>
              <a:xfrm rot="1610700">
                <a:off x="7903328" y="2610910"/>
                <a:ext cx="505890" cy="624893"/>
                <a:chOff x="7939955" y="2695073"/>
                <a:chExt cx="343379" cy="388569"/>
              </a:xfrm>
            </p:grpSpPr>
            <p:sp>
              <p:nvSpPr>
                <p:cNvPr id="110" name="Teardrop 109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110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9" name="Oval 108"/>
              <p:cNvSpPr/>
              <p:nvPr/>
            </p:nvSpPr>
            <p:spPr>
              <a:xfrm rot="1786807" flipH="1" flipV="1">
                <a:off x="8137844" y="2971680"/>
                <a:ext cx="74238" cy="40467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20" name="Straight Connector 119"/>
            <p:cNvCxnSpPr/>
            <p:nvPr/>
          </p:nvCxnSpPr>
          <p:spPr>
            <a:xfrm flipH="1" flipV="1">
              <a:off x="7886024" y="684447"/>
              <a:ext cx="140200" cy="16277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Oval 120"/>
            <p:cNvSpPr/>
            <p:nvPr/>
          </p:nvSpPr>
          <p:spPr>
            <a:xfrm rot="11199476" flipH="1">
              <a:off x="7925551" y="345069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" name="Straight Connector 121"/>
            <p:cNvCxnSpPr/>
            <p:nvPr/>
          </p:nvCxnSpPr>
          <p:spPr>
            <a:xfrm flipH="1">
              <a:off x="7542697" y="692158"/>
              <a:ext cx="308301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/>
            <p:nvPr/>
          </p:nvCxnSpPr>
          <p:spPr>
            <a:xfrm>
              <a:off x="7983936" y="432719"/>
              <a:ext cx="42288" cy="41590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" name="Flowchart: Manual Operation 93"/>
            <p:cNvSpPr/>
            <p:nvPr/>
          </p:nvSpPr>
          <p:spPr>
            <a:xfrm rot="10800000" flipH="1">
              <a:off x="7501605" y="643725"/>
              <a:ext cx="524619" cy="57079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55"/>
                <a:gd name="connsiteY0" fmla="*/ 0 h 10000"/>
                <a:gd name="connsiteX1" fmla="*/ 10955 w 10955"/>
                <a:gd name="connsiteY1" fmla="*/ 0 h 10000"/>
                <a:gd name="connsiteX2" fmla="*/ 8000 w 10955"/>
                <a:gd name="connsiteY2" fmla="*/ 10000 h 10000"/>
                <a:gd name="connsiteX3" fmla="*/ 2000 w 10955"/>
                <a:gd name="connsiteY3" fmla="*/ 10000 h 10000"/>
                <a:gd name="connsiteX4" fmla="*/ 0 w 10955"/>
                <a:gd name="connsiteY4" fmla="*/ 0 h 10000"/>
                <a:gd name="connsiteX0" fmla="*/ 0 w 11501"/>
                <a:gd name="connsiteY0" fmla="*/ 0 h 10059"/>
                <a:gd name="connsiteX1" fmla="*/ 11501 w 11501"/>
                <a:gd name="connsiteY1" fmla="*/ 59 h 10059"/>
                <a:gd name="connsiteX2" fmla="*/ 8546 w 11501"/>
                <a:gd name="connsiteY2" fmla="*/ 10059 h 10059"/>
                <a:gd name="connsiteX3" fmla="*/ 2546 w 11501"/>
                <a:gd name="connsiteY3" fmla="*/ 10059 h 10059"/>
                <a:gd name="connsiteX4" fmla="*/ 0 w 11501"/>
                <a:gd name="connsiteY4" fmla="*/ 0 h 10059"/>
                <a:gd name="connsiteX0" fmla="*/ 0 w 12683"/>
                <a:gd name="connsiteY0" fmla="*/ 0 h 10059"/>
                <a:gd name="connsiteX1" fmla="*/ 12683 w 12683"/>
                <a:gd name="connsiteY1" fmla="*/ 159 h 10059"/>
                <a:gd name="connsiteX2" fmla="*/ 8546 w 12683"/>
                <a:gd name="connsiteY2" fmla="*/ 10059 h 10059"/>
                <a:gd name="connsiteX3" fmla="*/ 2546 w 12683"/>
                <a:gd name="connsiteY3" fmla="*/ 10059 h 10059"/>
                <a:gd name="connsiteX4" fmla="*/ 0 w 12683"/>
                <a:gd name="connsiteY4" fmla="*/ 0 h 10059"/>
                <a:gd name="connsiteX0" fmla="*/ 0 w 13537"/>
                <a:gd name="connsiteY0" fmla="*/ 0 h 10009"/>
                <a:gd name="connsiteX1" fmla="*/ 13537 w 13537"/>
                <a:gd name="connsiteY1" fmla="*/ 109 h 10009"/>
                <a:gd name="connsiteX2" fmla="*/ 9400 w 13537"/>
                <a:gd name="connsiteY2" fmla="*/ 10009 h 10009"/>
                <a:gd name="connsiteX3" fmla="*/ 3400 w 13537"/>
                <a:gd name="connsiteY3" fmla="*/ 10009 h 10009"/>
                <a:gd name="connsiteX4" fmla="*/ 0 w 13537"/>
                <a:gd name="connsiteY4" fmla="*/ 0 h 10009"/>
                <a:gd name="connsiteX0" fmla="*/ 0 w 12906"/>
                <a:gd name="connsiteY0" fmla="*/ 0 h 10009"/>
                <a:gd name="connsiteX1" fmla="*/ 12906 w 12906"/>
                <a:gd name="connsiteY1" fmla="*/ 178 h 10009"/>
                <a:gd name="connsiteX2" fmla="*/ 9400 w 12906"/>
                <a:gd name="connsiteY2" fmla="*/ 10009 h 10009"/>
                <a:gd name="connsiteX3" fmla="*/ 3400 w 12906"/>
                <a:gd name="connsiteY3" fmla="*/ 10009 h 10009"/>
                <a:gd name="connsiteX4" fmla="*/ 0 w 12906"/>
                <a:gd name="connsiteY4" fmla="*/ 0 h 10009"/>
                <a:gd name="connsiteX0" fmla="*/ 0 w 12095"/>
                <a:gd name="connsiteY0" fmla="*/ 0 h 10009"/>
                <a:gd name="connsiteX1" fmla="*/ 12095 w 12095"/>
                <a:gd name="connsiteY1" fmla="*/ 178 h 10009"/>
                <a:gd name="connsiteX2" fmla="*/ 8589 w 12095"/>
                <a:gd name="connsiteY2" fmla="*/ 10009 h 10009"/>
                <a:gd name="connsiteX3" fmla="*/ 2589 w 12095"/>
                <a:gd name="connsiteY3" fmla="*/ 10009 h 10009"/>
                <a:gd name="connsiteX4" fmla="*/ 0 w 12095"/>
                <a:gd name="connsiteY4" fmla="*/ 0 h 1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5" h="10009">
                  <a:moveTo>
                    <a:pt x="0" y="0"/>
                  </a:moveTo>
                  <a:lnTo>
                    <a:pt x="12095" y="178"/>
                  </a:lnTo>
                  <a:lnTo>
                    <a:pt x="8589" y="10009"/>
                  </a:lnTo>
                  <a:lnTo>
                    <a:pt x="2589" y="100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flipH="1">
              <a:off x="7502655" y="683269"/>
              <a:ext cx="135728" cy="46196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1199476" flipH="1">
              <a:off x="7589206" y="1138412"/>
              <a:ext cx="116764" cy="8777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" name="Group 126"/>
            <p:cNvGrpSpPr/>
            <p:nvPr/>
          </p:nvGrpSpPr>
          <p:grpSpPr>
            <a:xfrm rot="205068">
              <a:off x="7854367" y="363486"/>
              <a:ext cx="309365" cy="122264"/>
              <a:chOff x="7791027" y="382823"/>
              <a:chExt cx="309365" cy="122264"/>
            </a:xfrm>
          </p:grpSpPr>
          <p:sp>
            <p:nvSpPr>
              <p:cNvPr id="128" name="Flowchart: Manual Operation 127"/>
              <p:cNvSpPr/>
              <p:nvPr/>
            </p:nvSpPr>
            <p:spPr>
              <a:xfrm rot="5175914" flipH="1">
                <a:off x="7878955" y="335270"/>
                <a:ext cx="115483" cy="224152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4984621" flipH="1">
                <a:off x="7991277" y="387503"/>
                <a:ext cx="113796" cy="10443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rot="4984621" flipH="1">
                <a:off x="7793791" y="416423"/>
                <a:ext cx="70101" cy="75629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1" name="TextBox 130"/>
            <p:cNvSpPr txBox="1"/>
            <p:nvPr/>
          </p:nvSpPr>
          <p:spPr>
            <a:xfrm flipH="1">
              <a:off x="7585965" y="635237"/>
              <a:ext cx="386644" cy="558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424462" y="246214"/>
            <a:ext cx="754514" cy="1013288"/>
            <a:chOff x="4424462" y="246214"/>
            <a:chExt cx="754514" cy="1013288"/>
          </a:xfrm>
        </p:grpSpPr>
        <p:sp>
          <p:nvSpPr>
            <p:cNvPr id="75" name="Rounded Rectangle 74"/>
            <p:cNvSpPr/>
            <p:nvPr/>
          </p:nvSpPr>
          <p:spPr>
            <a:xfrm>
              <a:off x="4855401" y="596932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479912">
              <a:off x="4594413" y="3494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" name="Straight Connector 82"/>
            <p:cNvCxnSpPr/>
            <p:nvPr/>
          </p:nvCxnSpPr>
          <p:spPr>
            <a:xfrm flipH="1">
              <a:off x="4647573" y="700786"/>
              <a:ext cx="414305" cy="9972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Flowchart: Manual Operation 49"/>
            <p:cNvSpPr/>
            <p:nvPr/>
          </p:nvSpPr>
          <p:spPr>
            <a:xfrm rot="10800000">
              <a:off x="4643352" y="679727"/>
              <a:ext cx="535624" cy="505119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" name="Straight Connector 84"/>
            <p:cNvCxnSpPr/>
            <p:nvPr/>
          </p:nvCxnSpPr>
          <p:spPr>
            <a:xfrm>
              <a:off x="4654064" y="464271"/>
              <a:ext cx="0" cy="34521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Group 89"/>
            <p:cNvGrpSpPr/>
            <p:nvPr/>
          </p:nvGrpSpPr>
          <p:grpSpPr>
            <a:xfrm rot="5624086">
              <a:off x="4552169" y="246791"/>
              <a:ext cx="142318" cy="397732"/>
              <a:chOff x="4571999" y="3031356"/>
              <a:chExt cx="276395" cy="990531"/>
            </a:xfrm>
          </p:grpSpPr>
          <p:sp>
            <p:nvSpPr>
              <p:cNvPr id="91" name="Flowchart: Manual Operation 90"/>
              <p:cNvSpPr/>
              <p:nvPr/>
            </p:nvSpPr>
            <p:spPr>
              <a:xfrm rot="10800000">
                <a:off x="4571999" y="3082742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 rot="10991293">
                <a:off x="4575848" y="3875864"/>
                <a:ext cx="27235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 rot="10800000">
                <a:off x="4628727" y="3031356"/>
                <a:ext cx="162937" cy="1027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>
              <a:off x="4919266" y="742765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10400524">
              <a:off x="4830891" y="1175247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4654064" y="636876"/>
              <a:ext cx="40267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A</a:t>
              </a:r>
              <a:endParaRPr lang="en-US" sz="2800" b="1" dirty="0"/>
            </a:p>
          </p:txBody>
        </p:sp>
        <p:grpSp>
          <p:nvGrpSpPr>
            <p:cNvPr id="132" name="Group 131"/>
            <p:cNvGrpSpPr/>
            <p:nvPr/>
          </p:nvGrpSpPr>
          <p:grpSpPr>
            <a:xfrm rot="355364" flipH="1">
              <a:off x="4811801" y="246214"/>
              <a:ext cx="347174" cy="388569"/>
              <a:chOff x="5797041" y="2656153"/>
              <a:chExt cx="347174" cy="388569"/>
            </a:xfrm>
          </p:grpSpPr>
          <p:sp>
            <p:nvSpPr>
              <p:cNvPr id="133" name="Teardrop 132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 133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5" name="Freeform 134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6" name="TextBox 75"/>
          <p:cNvSpPr txBox="1"/>
          <p:nvPr/>
        </p:nvSpPr>
        <p:spPr>
          <a:xfrm>
            <a:off x="6466403" y="5047017"/>
            <a:ext cx="2273829" cy="707886"/>
          </a:xfrm>
          <a:prstGeom prst="rect">
            <a:avLst/>
          </a:prstGeom>
          <a:solidFill>
            <a:srgbClr val="DFF1E2"/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     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Plant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Cell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=</a:t>
            </a:r>
            <a:b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a Medieval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Castle</a:t>
            </a:r>
            <a:endParaRPr lang="en-US" sz="2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842014" y="1688607"/>
            <a:ext cx="2792254" cy="707886"/>
          </a:xfrm>
          <a:prstGeom prst="rect">
            <a:avLst/>
          </a:prstGeom>
          <a:solidFill>
            <a:srgbClr val="C7FFAB"/>
          </a:solidFill>
          <a:ln>
            <a:solidFill>
              <a:srgbClr val="A9DBB3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Plant Surface  Receptors   </a:t>
            </a:r>
            <a:b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  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=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specialized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Lookouts</a:t>
            </a:r>
            <a:endParaRPr lang="en-US" sz="2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27585" y="2632263"/>
            <a:ext cx="3815768" cy="400110"/>
          </a:xfrm>
          <a:prstGeom prst="rect">
            <a:avLst/>
          </a:prstGeom>
          <a:solidFill>
            <a:srgbClr val="FFDD4B"/>
          </a:solidFill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Bacterial Features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= different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Flags</a:t>
            </a:r>
            <a:endParaRPr lang="en-US" sz="2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0" y="6098790"/>
            <a:ext cx="22677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(= a single bacterium)  </a:t>
            </a:r>
            <a:endParaRPr lang="en-US" dirty="0"/>
          </a:p>
        </p:txBody>
      </p:sp>
      <p:sp>
        <p:nvSpPr>
          <p:cNvPr id="79" name="TextBox 78"/>
          <p:cNvSpPr txBox="1"/>
          <p:nvPr/>
        </p:nvSpPr>
        <p:spPr>
          <a:xfrm>
            <a:off x="161791" y="104112"/>
            <a:ext cx="3727316" cy="1015663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… and Lookouts can </a:t>
            </a:r>
            <a:r>
              <a:rPr lang="en-US" sz="2000" b="1" u="sng" dirty="0" smtClean="0"/>
              <a:t>only</a:t>
            </a:r>
            <a:r>
              <a:rPr lang="en-US" sz="2000" b="1" dirty="0" smtClean="0"/>
              <a:t> see </a:t>
            </a:r>
            <a:r>
              <a:rPr lang="en-US" sz="2000" b="1" u="sng" dirty="0" smtClean="0"/>
              <a:t>matching</a:t>
            </a:r>
            <a:r>
              <a:rPr lang="en-US" sz="2000" b="1" dirty="0" smtClean="0"/>
              <a:t> Flags - Here, </a:t>
            </a:r>
            <a:r>
              <a:rPr lang="en-US" sz="2000" b="1" u="sng" dirty="0" smtClean="0"/>
              <a:t>Lookouts</a:t>
            </a:r>
            <a:r>
              <a:rPr lang="en-US" sz="2000" b="1" dirty="0" smtClean="0"/>
              <a:t> </a:t>
            </a:r>
            <a:r>
              <a:rPr lang="en-US" sz="2000" b="1" u="sng" dirty="0" smtClean="0"/>
              <a:t>A</a:t>
            </a:r>
            <a:r>
              <a:rPr lang="en-US" sz="2000" b="1" dirty="0" smtClean="0"/>
              <a:t> or </a:t>
            </a:r>
            <a:r>
              <a:rPr lang="en-US" sz="2000" b="1" u="sng" dirty="0" smtClean="0"/>
              <a:t>B</a:t>
            </a:r>
            <a:r>
              <a:rPr lang="en-US" sz="2000" b="1" dirty="0" smtClean="0"/>
              <a:t> detect </a:t>
            </a:r>
            <a:r>
              <a:rPr lang="en-US" b="1" u="sng" dirty="0" smtClean="0"/>
              <a:t>Features </a:t>
            </a:r>
            <a:r>
              <a:rPr lang="en-US" sz="2000" b="1" dirty="0" smtClean="0"/>
              <a:t> </a:t>
            </a:r>
            <a:r>
              <a:rPr lang="en-US" sz="2000" b="1" u="sng" dirty="0" smtClean="0"/>
              <a:t>A</a:t>
            </a:r>
            <a:r>
              <a:rPr lang="en-US" sz="2000" b="1" dirty="0" smtClean="0"/>
              <a:t> or </a:t>
            </a:r>
            <a:r>
              <a:rPr lang="en-US" sz="2000" b="1" u="sng" dirty="0" smtClean="0"/>
              <a:t>B</a:t>
            </a:r>
            <a:endParaRPr lang="en-US" sz="2000" b="1" dirty="0"/>
          </a:p>
        </p:txBody>
      </p:sp>
      <p:cxnSp>
        <p:nvCxnSpPr>
          <p:cNvPr id="80" name="Straight Connector 79"/>
          <p:cNvCxnSpPr/>
          <p:nvPr/>
        </p:nvCxnSpPr>
        <p:spPr>
          <a:xfrm flipH="1">
            <a:off x="3174240" y="523942"/>
            <a:ext cx="1181736" cy="1105290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 flipH="1">
            <a:off x="5553304" y="545341"/>
            <a:ext cx="2498992" cy="4872266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3194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Cube 162"/>
          <p:cNvSpPr/>
          <p:nvPr/>
        </p:nvSpPr>
        <p:spPr>
          <a:xfrm>
            <a:off x="-26477" y="1478400"/>
            <a:ext cx="1831675" cy="348021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4" name="Cube 163"/>
          <p:cNvSpPr/>
          <p:nvPr/>
        </p:nvSpPr>
        <p:spPr>
          <a:xfrm>
            <a:off x="1965992" y="1478400"/>
            <a:ext cx="3641940" cy="3528860"/>
          </a:xfrm>
          <a:prstGeom prst="cube">
            <a:avLst>
              <a:gd name="adj" fmla="val 2432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ube 165"/>
          <p:cNvSpPr/>
          <p:nvPr/>
        </p:nvSpPr>
        <p:spPr>
          <a:xfrm>
            <a:off x="6372200" y="1467966"/>
            <a:ext cx="2757081" cy="3575990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-11774" y="4908501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8" name="Cube 187"/>
          <p:cNvSpPr/>
          <p:nvPr/>
        </p:nvSpPr>
        <p:spPr>
          <a:xfrm>
            <a:off x="4971783" y="98072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9" name="Cube 158"/>
          <p:cNvSpPr/>
          <p:nvPr/>
        </p:nvSpPr>
        <p:spPr>
          <a:xfrm>
            <a:off x="5795198" y="639781"/>
            <a:ext cx="552867" cy="949173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7" name="Cube 156"/>
          <p:cNvSpPr/>
          <p:nvPr/>
        </p:nvSpPr>
        <p:spPr>
          <a:xfrm>
            <a:off x="6247718" y="788644"/>
            <a:ext cx="552867" cy="78248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6" name="Cube 155"/>
          <p:cNvSpPr/>
          <p:nvPr/>
        </p:nvSpPr>
        <p:spPr>
          <a:xfrm>
            <a:off x="6685623" y="1007140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Cube 157"/>
          <p:cNvSpPr/>
          <p:nvPr/>
        </p:nvSpPr>
        <p:spPr>
          <a:xfrm>
            <a:off x="7079182" y="1151449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1" name="Cube 160"/>
          <p:cNvSpPr/>
          <p:nvPr/>
        </p:nvSpPr>
        <p:spPr>
          <a:xfrm>
            <a:off x="7079182" y="856295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7593954" y="100176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 rot="626416">
            <a:off x="1512674" y="757898"/>
            <a:ext cx="1506640" cy="1139462"/>
            <a:chOff x="2120141" y="607821"/>
            <a:chExt cx="1506640" cy="1139462"/>
          </a:xfrm>
        </p:grpSpPr>
        <p:sp>
          <p:nvSpPr>
            <p:cNvPr id="7" name="Freeform 6"/>
            <p:cNvSpPr/>
            <p:nvPr/>
          </p:nvSpPr>
          <p:spPr>
            <a:xfrm>
              <a:off x="2875486" y="761333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16" name="Flowchart: Manual Operation 15"/>
            <p:cNvSpPr/>
            <p:nvPr/>
          </p:nvSpPr>
          <p:spPr>
            <a:xfrm rot="12371309">
              <a:off x="2470112" y="688209"/>
              <a:ext cx="500785" cy="71840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9616"/>
                <a:gd name="connsiteY0" fmla="*/ 3073 h 10857"/>
                <a:gd name="connsiteX1" fmla="*/ 9616 w 9616"/>
                <a:gd name="connsiteY1" fmla="*/ 0 h 10857"/>
                <a:gd name="connsiteX2" fmla="*/ 8873 w 9616"/>
                <a:gd name="connsiteY2" fmla="*/ 10791 h 10857"/>
                <a:gd name="connsiteX3" fmla="*/ 3311 w 9616"/>
                <a:gd name="connsiteY3" fmla="*/ 10857 h 10857"/>
                <a:gd name="connsiteX4" fmla="*/ 0 w 9616"/>
                <a:gd name="connsiteY4" fmla="*/ 3073 h 1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6" h="10857">
                  <a:moveTo>
                    <a:pt x="0" y="3073"/>
                  </a:moveTo>
                  <a:lnTo>
                    <a:pt x="9616" y="0"/>
                  </a:lnTo>
                  <a:cubicBezTo>
                    <a:pt x="9368" y="3597"/>
                    <a:pt x="9121" y="7194"/>
                    <a:pt x="8873" y="10791"/>
                  </a:cubicBezTo>
                  <a:lnTo>
                    <a:pt x="3311" y="10857"/>
                  </a:lnTo>
                  <a:lnTo>
                    <a:pt x="0" y="3073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6" name="Flowchart: Manual Operation 25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Oval 17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Wave 5"/>
            <p:cNvSpPr/>
            <p:nvPr/>
          </p:nvSpPr>
          <p:spPr>
            <a:xfrm rot="14850003">
              <a:off x="3264348" y="1384851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91" name="Freeform 90"/>
          <p:cNvSpPr/>
          <p:nvPr/>
        </p:nvSpPr>
        <p:spPr>
          <a:xfrm>
            <a:off x="2238798" y="2229853"/>
            <a:ext cx="2276290" cy="271335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3098948" y="2020427"/>
            <a:ext cx="1513112" cy="2035099"/>
            <a:chOff x="3322905" y="1820559"/>
            <a:chExt cx="2098007" cy="2642714"/>
          </a:xfrm>
        </p:grpSpPr>
        <p:sp>
          <p:nvSpPr>
            <p:cNvPr id="71" name="Freeform 70"/>
            <p:cNvSpPr/>
            <p:nvPr/>
          </p:nvSpPr>
          <p:spPr>
            <a:xfrm rot="756931" flipH="1">
              <a:off x="4531715" y="1968675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6210 w 671715"/>
                <a:gd name="connsiteY1" fmla="*/ 800218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6210" y="800218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69"/>
            <p:cNvSpPr/>
            <p:nvPr/>
          </p:nvSpPr>
          <p:spPr>
            <a:xfrm>
              <a:off x="3427917" y="1885137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1706" y="819060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" name="Straight Connector 49"/>
            <p:cNvCxnSpPr/>
            <p:nvPr/>
          </p:nvCxnSpPr>
          <p:spPr>
            <a:xfrm flipH="1">
              <a:off x="4116423" y="3450728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flipH="1">
              <a:off x="4437395" y="3464510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lowchart: Manual Operation 55"/>
            <p:cNvSpPr/>
            <p:nvPr/>
          </p:nvSpPr>
          <p:spPr>
            <a:xfrm rot="10800000">
              <a:off x="3893250" y="2658639"/>
              <a:ext cx="780451" cy="95255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389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lnTo>
                    <a:pt x="8000" y="10000"/>
                  </a:lnTo>
                  <a:lnTo>
                    <a:pt x="2389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12109060">
              <a:off x="3322905" y="182055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ounded Rectangle 62"/>
            <p:cNvSpPr/>
            <p:nvPr/>
          </p:nvSpPr>
          <p:spPr>
            <a:xfrm>
              <a:off x="4136031" y="2548820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ardrop 63"/>
            <p:cNvSpPr/>
            <p:nvPr/>
          </p:nvSpPr>
          <p:spPr>
            <a:xfrm rot="18846001">
              <a:off x="4049841" y="2106790"/>
              <a:ext cx="457200" cy="457200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Chord 64"/>
            <p:cNvSpPr/>
            <p:nvPr/>
          </p:nvSpPr>
          <p:spPr>
            <a:xfrm rot="17511817">
              <a:off x="4042210" y="2111087"/>
              <a:ext cx="475252" cy="452959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 rot="14526232">
              <a:off x="4332305" y="4246167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2302900">
              <a:off x="3907442" y="4150762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4064086" y="2222130"/>
              <a:ext cx="440122" cy="14070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9490940" flipH="1">
              <a:off x="5246876" y="1951847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 flipH="1">
            <a:off x="3826113" y="4128277"/>
            <a:ext cx="1335936" cy="1294440"/>
            <a:chOff x="6002726" y="4378677"/>
            <a:chExt cx="1783201" cy="1746904"/>
          </a:xfrm>
        </p:grpSpPr>
        <p:sp>
          <p:nvSpPr>
            <p:cNvPr id="100" name="Oval 99"/>
            <p:cNvSpPr/>
            <p:nvPr/>
          </p:nvSpPr>
          <p:spPr>
            <a:xfrm rot="19684794">
              <a:off x="6719502" y="5979558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4932157">
              <a:off x="7248037" y="4950012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 rot="9644878">
              <a:off x="6726323" y="5344255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4095754">
              <a:off x="6319314" y="4547888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4318155">
              <a:off x="7568821" y="5231580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lowchart: Manual Operation 181"/>
            <p:cNvSpPr/>
            <p:nvPr/>
          </p:nvSpPr>
          <p:spPr>
            <a:xfrm rot="9712431">
              <a:off x="6440582" y="4441086"/>
              <a:ext cx="842990" cy="100836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26"/>
                  </a:moveTo>
                  <a:lnTo>
                    <a:pt x="10000" y="0"/>
                  </a:lnTo>
                  <a:lnTo>
                    <a:pt x="7646" y="9914"/>
                  </a:lnTo>
                  <a:lnTo>
                    <a:pt x="3359" y="10000"/>
                  </a:lnTo>
                  <a:lnTo>
                    <a:pt x="0" y="102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13664870">
              <a:off x="5980286" y="48261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20455351">
              <a:off x="6513739" y="4378677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15978401">
              <a:off x="7028437" y="4320244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5654805">
              <a:off x="7403338" y="46938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476497" y="4081788"/>
            <a:ext cx="895703" cy="1269822"/>
            <a:chOff x="5481169" y="4170403"/>
            <a:chExt cx="841491" cy="1181204"/>
          </a:xfrm>
        </p:grpSpPr>
        <p:sp>
          <p:nvSpPr>
            <p:cNvPr id="133" name="Freeform 132"/>
            <p:cNvSpPr/>
            <p:nvPr/>
          </p:nvSpPr>
          <p:spPr>
            <a:xfrm rot="14458859" flipH="1" flipV="1">
              <a:off x="5724705" y="4185641"/>
              <a:ext cx="149903" cy="509239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 rot="20976951">
              <a:off x="5917148" y="5233326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 rot="20792678">
              <a:off x="6010167" y="5256349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" name="Straight Connector 117"/>
            <p:cNvCxnSpPr/>
            <p:nvPr/>
          </p:nvCxnSpPr>
          <p:spPr>
            <a:xfrm flipH="1">
              <a:off x="6058670" y="4815175"/>
              <a:ext cx="1" cy="44451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 flipH="1">
              <a:off x="6162603" y="4871517"/>
              <a:ext cx="2305" cy="4134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Flowchart: Manual Operation 119"/>
            <p:cNvSpPr/>
            <p:nvPr/>
          </p:nvSpPr>
          <p:spPr>
            <a:xfrm rot="10800000">
              <a:off x="5880799" y="4253199"/>
              <a:ext cx="441861" cy="665660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0400524">
              <a:off x="5481169" y="4443439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ounded Rectangle 124"/>
            <p:cNvSpPr/>
            <p:nvPr/>
          </p:nvSpPr>
          <p:spPr>
            <a:xfrm>
              <a:off x="6018614" y="4170403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46294" y="4314126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10400524">
              <a:off x="5956611" y="4751364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5" name="Wave 134"/>
          <p:cNvSpPr/>
          <p:nvPr/>
        </p:nvSpPr>
        <p:spPr>
          <a:xfrm rot="5194207" flipH="1">
            <a:off x="5050451" y="4341218"/>
            <a:ext cx="346089" cy="269530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735242" y="4407084"/>
            <a:ext cx="962417" cy="959894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2" name="Cube 151"/>
          <p:cNvSpPr/>
          <p:nvPr/>
        </p:nvSpPr>
        <p:spPr>
          <a:xfrm>
            <a:off x="7596705" y="5043956"/>
            <a:ext cx="303378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3" name="Cube 152"/>
          <p:cNvSpPr/>
          <p:nvPr/>
        </p:nvSpPr>
        <p:spPr>
          <a:xfrm>
            <a:off x="7953719" y="4590693"/>
            <a:ext cx="327202" cy="290524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4" name="Cube 153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552728" y="2262642"/>
            <a:ext cx="2276290" cy="268056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Oval 167"/>
          <p:cNvSpPr/>
          <p:nvPr/>
        </p:nvSpPr>
        <p:spPr>
          <a:xfrm rot="18889277">
            <a:off x="7883485" y="3825068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68"/>
          <p:cNvSpPr/>
          <p:nvPr/>
        </p:nvSpPr>
        <p:spPr>
          <a:xfrm rot="18496670">
            <a:off x="7999165" y="3832061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0" name="Straight Connector 169"/>
          <p:cNvCxnSpPr/>
          <p:nvPr/>
        </p:nvCxnSpPr>
        <p:spPr>
          <a:xfrm flipH="1">
            <a:off x="8018733" y="3399354"/>
            <a:ext cx="1" cy="42499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/>
          <p:cNvCxnSpPr/>
          <p:nvPr/>
        </p:nvCxnSpPr>
        <p:spPr>
          <a:xfrm flipH="1">
            <a:off x="8118058" y="3453221"/>
            <a:ext cx="2202" cy="39524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Rounded Rectangle 172"/>
          <p:cNvSpPr/>
          <p:nvPr/>
        </p:nvSpPr>
        <p:spPr>
          <a:xfrm>
            <a:off x="7981677" y="2771770"/>
            <a:ext cx="172091" cy="90288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5" name="Freeform 184"/>
          <p:cNvSpPr/>
          <p:nvPr/>
        </p:nvSpPr>
        <p:spPr>
          <a:xfrm>
            <a:off x="7622088" y="2298526"/>
            <a:ext cx="396646" cy="698426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94913 w 353860"/>
              <a:gd name="connsiteY2" fmla="*/ 348143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94913 w 259915"/>
              <a:gd name="connsiteY1" fmla="*/ 348143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79618 w 379618"/>
              <a:gd name="connsiteY0" fmla="*/ 650318 h 650318"/>
              <a:gd name="connsiteX1" fmla="*/ 94913 w 379618"/>
              <a:gd name="connsiteY1" fmla="*/ 348143 h 650318"/>
              <a:gd name="connsiteX2" fmla="*/ 0 w 379618"/>
              <a:gd name="connsiteY2" fmla="*/ 0 h 650318"/>
              <a:gd name="connsiteX3" fmla="*/ 0 w 379618"/>
              <a:gd name="connsiteY3" fmla="*/ 0 h 65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618" h="650318">
                <a:moveTo>
                  <a:pt x="379618" y="650318"/>
                </a:moveTo>
                <a:lnTo>
                  <a:pt x="94913" y="34814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lowchart: Manual Operation 171"/>
          <p:cNvSpPr/>
          <p:nvPr/>
        </p:nvSpPr>
        <p:spPr>
          <a:xfrm rot="10800000">
            <a:off x="7807407" y="2862059"/>
            <a:ext cx="510103" cy="646736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101"/>
              <a:gd name="connsiteY0" fmla="*/ 0 h 10081"/>
              <a:gd name="connsiteX1" fmla="*/ 11101 w 11101"/>
              <a:gd name="connsiteY1" fmla="*/ 81 h 10081"/>
              <a:gd name="connsiteX2" fmla="*/ 9101 w 11101"/>
              <a:gd name="connsiteY2" fmla="*/ 10081 h 10081"/>
              <a:gd name="connsiteX3" fmla="*/ 3101 w 11101"/>
              <a:gd name="connsiteY3" fmla="*/ 10081 h 10081"/>
              <a:gd name="connsiteX4" fmla="*/ 0 w 11101"/>
              <a:gd name="connsiteY4" fmla="*/ 0 h 10081"/>
              <a:gd name="connsiteX0" fmla="*/ 0 w 12080"/>
              <a:gd name="connsiteY0" fmla="*/ 81 h 10162"/>
              <a:gd name="connsiteX1" fmla="*/ 12080 w 12080"/>
              <a:gd name="connsiteY1" fmla="*/ 0 h 10162"/>
              <a:gd name="connsiteX2" fmla="*/ 9101 w 12080"/>
              <a:gd name="connsiteY2" fmla="*/ 10162 h 10162"/>
              <a:gd name="connsiteX3" fmla="*/ 3101 w 12080"/>
              <a:gd name="connsiteY3" fmla="*/ 10162 h 10162"/>
              <a:gd name="connsiteX4" fmla="*/ 0 w 12080"/>
              <a:gd name="connsiteY4" fmla="*/ 81 h 1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0" h="10162">
                <a:moveTo>
                  <a:pt x="0" y="81"/>
                </a:moveTo>
                <a:lnTo>
                  <a:pt x="12080" y="0"/>
                </a:lnTo>
                <a:lnTo>
                  <a:pt x="9101" y="10162"/>
                </a:lnTo>
                <a:lnTo>
                  <a:pt x="3101" y="10162"/>
                </a:lnTo>
                <a:lnTo>
                  <a:pt x="0" y="81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 rot="1653168">
            <a:off x="1973470" y="852757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sp>
        <p:nvSpPr>
          <p:cNvPr id="129" name="Wave 128"/>
          <p:cNvSpPr/>
          <p:nvPr/>
        </p:nvSpPr>
        <p:spPr>
          <a:xfrm rot="5127446" flipH="1">
            <a:off x="5108649" y="4394839"/>
            <a:ext cx="346089" cy="235958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5" name="Oval 164"/>
          <p:cNvSpPr/>
          <p:nvPr/>
        </p:nvSpPr>
        <p:spPr>
          <a:xfrm rot="14857787">
            <a:off x="7550511" y="2258249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Cube 183"/>
          <p:cNvSpPr/>
          <p:nvPr/>
        </p:nvSpPr>
        <p:spPr>
          <a:xfrm>
            <a:off x="7452320" y="1735735"/>
            <a:ext cx="511018" cy="562792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96" name="Group 195"/>
          <p:cNvGrpSpPr/>
          <p:nvPr/>
        </p:nvGrpSpPr>
        <p:grpSpPr>
          <a:xfrm rot="20856173" flipH="1">
            <a:off x="4611916" y="743423"/>
            <a:ext cx="1500303" cy="1106673"/>
            <a:chOff x="2120141" y="607821"/>
            <a:chExt cx="1500303" cy="1106673"/>
          </a:xfrm>
        </p:grpSpPr>
        <p:sp>
          <p:nvSpPr>
            <p:cNvPr id="198" name="Freeform 197"/>
            <p:cNvSpPr/>
            <p:nvPr/>
          </p:nvSpPr>
          <p:spPr>
            <a:xfrm>
              <a:off x="2881151" y="769629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Freeform 198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200" name="Flowchart: Manual Operation 15"/>
            <p:cNvSpPr/>
            <p:nvPr/>
          </p:nvSpPr>
          <p:spPr>
            <a:xfrm rot="12371309">
              <a:off x="2455752" y="684868"/>
              <a:ext cx="520453" cy="69893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8873"/>
                <a:gd name="connsiteY0" fmla="*/ 3002 h 10786"/>
                <a:gd name="connsiteX1" fmla="*/ 8814 w 8873"/>
                <a:gd name="connsiteY1" fmla="*/ 0 h 10786"/>
                <a:gd name="connsiteX2" fmla="*/ 8873 w 8873"/>
                <a:gd name="connsiteY2" fmla="*/ 10720 h 10786"/>
                <a:gd name="connsiteX3" fmla="*/ 3311 w 8873"/>
                <a:gd name="connsiteY3" fmla="*/ 10786 h 10786"/>
                <a:gd name="connsiteX4" fmla="*/ 0 w 8873"/>
                <a:gd name="connsiteY4" fmla="*/ 3002 h 10786"/>
                <a:gd name="connsiteX0" fmla="*/ 0 w 11263"/>
                <a:gd name="connsiteY0" fmla="*/ 2576 h 9793"/>
                <a:gd name="connsiteX1" fmla="*/ 11263 w 11263"/>
                <a:gd name="connsiteY1" fmla="*/ 0 h 9793"/>
                <a:gd name="connsiteX2" fmla="*/ 10000 w 11263"/>
                <a:gd name="connsiteY2" fmla="*/ 9732 h 9793"/>
                <a:gd name="connsiteX3" fmla="*/ 3732 w 11263"/>
                <a:gd name="connsiteY3" fmla="*/ 9793 h 9793"/>
                <a:gd name="connsiteX4" fmla="*/ 0 w 11263"/>
                <a:gd name="connsiteY4" fmla="*/ 2576 h 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3" h="9793">
                  <a:moveTo>
                    <a:pt x="0" y="2576"/>
                  </a:moveTo>
                  <a:lnTo>
                    <a:pt x="11263" y="0"/>
                  </a:lnTo>
                  <a:cubicBezTo>
                    <a:pt x="11285" y="3313"/>
                    <a:pt x="9977" y="6419"/>
                    <a:pt x="10000" y="9732"/>
                  </a:cubicBezTo>
                  <a:lnTo>
                    <a:pt x="3732" y="9793"/>
                  </a:lnTo>
                  <a:lnTo>
                    <a:pt x="0" y="2576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1" name="Group 200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09" name="Flowchart: Manual Operation 208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2" name="Oval 201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ounded Rectangle 202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Wave 196"/>
            <p:cNvSpPr/>
            <p:nvPr/>
          </p:nvSpPr>
          <p:spPr>
            <a:xfrm rot="14221805">
              <a:off x="3258011" y="1352062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91" name="TextBox 190"/>
          <p:cNvSpPr txBox="1"/>
          <p:nvPr/>
        </p:nvSpPr>
        <p:spPr>
          <a:xfrm rot="20260218" flipH="1">
            <a:off x="5299164" y="853810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5" name="Group 4"/>
          <p:cNvGrpSpPr/>
          <p:nvPr/>
        </p:nvGrpSpPr>
        <p:grpSpPr>
          <a:xfrm rot="308986">
            <a:off x="2253836" y="374004"/>
            <a:ext cx="402705" cy="450090"/>
            <a:chOff x="2230365" y="301000"/>
            <a:chExt cx="438855" cy="513722"/>
          </a:xfrm>
        </p:grpSpPr>
        <p:grpSp>
          <p:nvGrpSpPr>
            <p:cNvPr id="3" name="Group 2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34" name="Freeform 133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7" name="Group 166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174" name="Teardrop 173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reeform 174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1" name="Oval 180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/>
          <p:cNvGrpSpPr/>
          <p:nvPr/>
        </p:nvGrpSpPr>
        <p:grpSpPr>
          <a:xfrm rot="21291014" flipH="1">
            <a:off x="4944383" y="372336"/>
            <a:ext cx="402705" cy="450090"/>
            <a:chOff x="2230365" y="301000"/>
            <a:chExt cx="438855" cy="513722"/>
          </a:xfrm>
        </p:grpSpPr>
        <p:grpSp>
          <p:nvGrpSpPr>
            <p:cNvPr id="192" name="Group 191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95" name="Freeform 194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2" name="Group 211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213" name="Teardrop 212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reeform 213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Freeform 214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3" name="Oval 192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6" name="Freeform 215"/>
          <p:cNvSpPr/>
          <p:nvPr/>
        </p:nvSpPr>
        <p:spPr>
          <a:xfrm rot="370005">
            <a:off x="3542606" y="2363455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 rot="21229995" flipH="1">
            <a:off x="3926704" y="2374900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7" name="Group 226"/>
          <p:cNvGrpSpPr/>
          <p:nvPr/>
        </p:nvGrpSpPr>
        <p:grpSpPr>
          <a:xfrm rot="630838">
            <a:off x="4529634" y="3741825"/>
            <a:ext cx="390719" cy="427274"/>
            <a:chOff x="5797041" y="2656153"/>
            <a:chExt cx="347174" cy="388569"/>
          </a:xfrm>
        </p:grpSpPr>
        <p:sp>
          <p:nvSpPr>
            <p:cNvPr id="228" name="Teardrop 22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reeform 22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0" name="Freeform 22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" name="Group 231"/>
          <p:cNvGrpSpPr/>
          <p:nvPr/>
        </p:nvGrpSpPr>
        <p:grpSpPr>
          <a:xfrm rot="375310" flipH="1">
            <a:off x="5974805" y="3691272"/>
            <a:ext cx="390719" cy="427274"/>
            <a:chOff x="5797041" y="2656153"/>
            <a:chExt cx="347174" cy="388569"/>
          </a:xfrm>
        </p:grpSpPr>
        <p:sp>
          <p:nvSpPr>
            <p:cNvPr id="233" name="Teardrop 232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Freeform 233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5" name="Freeform 234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7" name="Group 236"/>
          <p:cNvGrpSpPr/>
          <p:nvPr/>
        </p:nvGrpSpPr>
        <p:grpSpPr>
          <a:xfrm rot="1590644">
            <a:off x="7214914" y="4043540"/>
            <a:ext cx="390719" cy="427274"/>
            <a:chOff x="5797041" y="2656153"/>
            <a:chExt cx="347174" cy="388569"/>
          </a:xfrm>
        </p:grpSpPr>
        <p:sp>
          <p:nvSpPr>
            <p:cNvPr id="238" name="Teardrop 23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0" name="Freeform 23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" name="Group 175"/>
          <p:cNvGrpSpPr/>
          <p:nvPr/>
        </p:nvGrpSpPr>
        <p:grpSpPr>
          <a:xfrm rot="2911632" flipH="1">
            <a:off x="7965824" y="2459694"/>
            <a:ext cx="361144" cy="394646"/>
            <a:chOff x="5797041" y="2656153"/>
            <a:chExt cx="347174" cy="388569"/>
          </a:xfrm>
        </p:grpSpPr>
        <p:sp>
          <p:nvSpPr>
            <p:cNvPr id="177" name="Teardrop 176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Freeform 177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9" name="Freeform 178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" name="Freeform 185"/>
          <p:cNvSpPr/>
          <p:nvPr/>
        </p:nvSpPr>
        <p:spPr>
          <a:xfrm>
            <a:off x="7752334" y="2329668"/>
            <a:ext cx="297784" cy="620427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78287 w 259915"/>
              <a:gd name="connsiteY1" fmla="*/ 284967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13116 w 313116"/>
              <a:gd name="connsiteY0" fmla="*/ 617067 h 617067"/>
              <a:gd name="connsiteX1" fmla="*/ 78287 w 313116"/>
              <a:gd name="connsiteY1" fmla="*/ 284967 h 617067"/>
              <a:gd name="connsiteX2" fmla="*/ 0 w 313116"/>
              <a:gd name="connsiteY2" fmla="*/ 0 h 617067"/>
              <a:gd name="connsiteX3" fmla="*/ 0 w 313116"/>
              <a:gd name="connsiteY3" fmla="*/ 0 h 617067"/>
              <a:gd name="connsiteX0" fmla="*/ 313116 w 313116"/>
              <a:gd name="connsiteY0" fmla="*/ 617067 h 617067"/>
              <a:gd name="connsiteX1" fmla="*/ 94912 w 313116"/>
              <a:gd name="connsiteY1" fmla="*/ 334844 h 617067"/>
              <a:gd name="connsiteX2" fmla="*/ 0 w 313116"/>
              <a:gd name="connsiteY2" fmla="*/ 0 h 617067"/>
              <a:gd name="connsiteX3" fmla="*/ 0 w 313116"/>
              <a:gd name="connsiteY3" fmla="*/ 0 h 61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116" h="617067">
                <a:moveTo>
                  <a:pt x="313116" y="617067"/>
                </a:moveTo>
                <a:lnTo>
                  <a:pt x="94912" y="33484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Oval 186"/>
          <p:cNvSpPr/>
          <p:nvPr/>
        </p:nvSpPr>
        <p:spPr>
          <a:xfrm rot="14857787">
            <a:off x="7689524" y="2271958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Oval 146"/>
          <p:cNvSpPr/>
          <p:nvPr/>
        </p:nvSpPr>
        <p:spPr>
          <a:xfrm>
            <a:off x="2766102" y="366814"/>
            <a:ext cx="506079" cy="488805"/>
          </a:xfrm>
          <a:prstGeom prst="ellipse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/>
          <p:cNvSpPr/>
          <p:nvPr/>
        </p:nvSpPr>
        <p:spPr>
          <a:xfrm>
            <a:off x="4359301" y="330920"/>
            <a:ext cx="506079" cy="488805"/>
          </a:xfrm>
          <a:prstGeom prst="ellipse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TextBox 204"/>
          <p:cNvSpPr txBox="1"/>
          <p:nvPr/>
        </p:nvSpPr>
        <p:spPr>
          <a:xfrm>
            <a:off x="2865299" y="402260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sp>
        <p:nvSpPr>
          <p:cNvPr id="206" name="TextBox 205"/>
          <p:cNvSpPr txBox="1"/>
          <p:nvPr/>
        </p:nvSpPr>
        <p:spPr>
          <a:xfrm>
            <a:off x="4457855" y="364775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grpSp>
        <p:nvGrpSpPr>
          <p:cNvPr id="207" name="Group 206"/>
          <p:cNvGrpSpPr/>
          <p:nvPr/>
        </p:nvGrpSpPr>
        <p:grpSpPr>
          <a:xfrm>
            <a:off x="4831139" y="3333050"/>
            <a:ext cx="506079" cy="488805"/>
            <a:chOff x="4795514" y="3333050"/>
            <a:chExt cx="506079" cy="488805"/>
          </a:xfrm>
        </p:grpSpPr>
        <p:sp>
          <p:nvSpPr>
            <p:cNvPr id="218" name="Oval 217"/>
            <p:cNvSpPr/>
            <p:nvPr/>
          </p:nvSpPr>
          <p:spPr>
            <a:xfrm>
              <a:off x="4795514" y="3333050"/>
              <a:ext cx="506079" cy="48880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4893442" y="3359788"/>
              <a:ext cx="28165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2</a:t>
              </a:r>
              <a:endParaRPr lang="en-US" sz="2000" b="1" dirty="0"/>
            </a:p>
          </p:txBody>
        </p:sp>
      </p:grpSp>
      <p:sp>
        <p:nvSpPr>
          <p:cNvPr id="220" name="TextBox 219"/>
          <p:cNvSpPr txBox="1"/>
          <p:nvPr/>
        </p:nvSpPr>
        <p:spPr>
          <a:xfrm>
            <a:off x="218361" y="283689"/>
            <a:ext cx="1087923" cy="461665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Then</a:t>
            </a:r>
            <a:r>
              <a:rPr lang="en-US" sz="2000" b="1" dirty="0" smtClean="0"/>
              <a:t>….</a:t>
            </a:r>
            <a:endParaRPr lang="en-US" sz="2000" b="1" dirty="0"/>
          </a:p>
        </p:txBody>
      </p:sp>
      <p:grpSp>
        <p:nvGrpSpPr>
          <p:cNvPr id="221" name="Group 220"/>
          <p:cNvGrpSpPr/>
          <p:nvPr/>
        </p:nvGrpSpPr>
        <p:grpSpPr>
          <a:xfrm>
            <a:off x="8153768" y="1727821"/>
            <a:ext cx="506079" cy="488805"/>
            <a:chOff x="8153768" y="1644696"/>
            <a:chExt cx="506079" cy="488805"/>
          </a:xfrm>
        </p:grpSpPr>
        <p:sp>
          <p:nvSpPr>
            <p:cNvPr id="222" name="Oval 221"/>
            <p:cNvSpPr/>
            <p:nvPr/>
          </p:nvSpPr>
          <p:spPr>
            <a:xfrm>
              <a:off x="8153768" y="1644696"/>
              <a:ext cx="506079" cy="48880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8253580" y="1684241"/>
              <a:ext cx="28165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3</a:t>
              </a:r>
              <a:endParaRPr lang="en-US" sz="2000" b="1" dirty="0"/>
            </a:p>
          </p:txBody>
        </p:sp>
      </p:grpSp>
      <p:sp>
        <p:nvSpPr>
          <p:cNvPr id="224" name="TextBox 223"/>
          <p:cNvSpPr txBox="1"/>
          <p:nvPr/>
        </p:nvSpPr>
        <p:spPr>
          <a:xfrm>
            <a:off x="218361" y="3032585"/>
            <a:ext cx="2294715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(</a:t>
            </a:r>
            <a:r>
              <a:rPr lang="en-US" u="sng" dirty="0"/>
              <a:t>inside</a:t>
            </a:r>
            <a:r>
              <a:rPr lang="en-US" dirty="0"/>
              <a:t> the plant cell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3041751" y="885897"/>
            <a:ext cx="1672329" cy="646331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r>
              <a:rPr lang="en-US" b="1" dirty="0" smtClean="0"/>
              <a:t>1) Detection by Lookouts A &amp; B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62317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Cube 162"/>
          <p:cNvSpPr/>
          <p:nvPr/>
        </p:nvSpPr>
        <p:spPr>
          <a:xfrm>
            <a:off x="-26477" y="1478400"/>
            <a:ext cx="1831675" cy="348021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4" name="Cube 163"/>
          <p:cNvSpPr/>
          <p:nvPr/>
        </p:nvSpPr>
        <p:spPr>
          <a:xfrm>
            <a:off x="1965992" y="1478400"/>
            <a:ext cx="3641940" cy="3528860"/>
          </a:xfrm>
          <a:prstGeom prst="cube">
            <a:avLst>
              <a:gd name="adj" fmla="val 2432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ube 165"/>
          <p:cNvSpPr/>
          <p:nvPr/>
        </p:nvSpPr>
        <p:spPr>
          <a:xfrm>
            <a:off x="6372200" y="1467966"/>
            <a:ext cx="2757081" cy="3575990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-11774" y="4908501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8" name="Cube 187"/>
          <p:cNvSpPr/>
          <p:nvPr/>
        </p:nvSpPr>
        <p:spPr>
          <a:xfrm>
            <a:off x="4971783" y="98072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9" name="Cube 158"/>
          <p:cNvSpPr/>
          <p:nvPr/>
        </p:nvSpPr>
        <p:spPr>
          <a:xfrm>
            <a:off x="5795198" y="639781"/>
            <a:ext cx="552867" cy="949173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7" name="Cube 156"/>
          <p:cNvSpPr/>
          <p:nvPr/>
        </p:nvSpPr>
        <p:spPr>
          <a:xfrm>
            <a:off x="6247718" y="788644"/>
            <a:ext cx="552867" cy="78248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6" name="Cube 155"/>
          <p:cNvSpPr/>
          <p:nvPr/>
        </p:nvSpPr>
        <p:spPr>
          <a:xfrm>
            <a:off x="6685623" y="1007140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Cube 157"/>
          <p:cNvSpPr/>
          <p:nvPr/>
        </p:nvSpPr>
        <p:spPr>
          <a:xfrm>
            <a:off x="7079182" y="1151449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1" name="Cube 160"/>
          <p:cNvSpPr/>
          <p:nvPr/>
        </p:nvSpPr>
        <p:spPr>
          <a:xfrm>
            <a:off x="7079182" y="856295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7593954" y="100176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 rot="626416">
            <a:off x="1512674" y="757898"/>
            <a:ext cx="1506640" cy="1139462"/>
            <a:chOff x="2120141" y="607821"/>
            <a:chExt cx="1506640" cy="1139462"/>
          </a:xfrm>
        </p:grpSpPr>
        <p:sp>
          <p:nvSpPr>
            <p:cNvPr id="7" name="Freeform 6"/>
            <p:cNvSpPr/>
            <p:nvPr/>
          </p:nvSpPr>
          <p:spPr>
            <a:xfrm>
              <a:off x="2875486" y="761333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16" name="Flowchart: Manual Operation 15"/>
            <p:cNvSpPr/>
            <p:nvPr/>
          </p:nvSpPr>
          <p:spPr>
            <a:xfrm rot="12371309">
              <a:off x="2470112" y="688209"/>
              <a:ext cx="500785" cy="71840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9616"/>
                <a:gd name="connsiteY0" fmla="*/ 3073 h 10857"/>
                <a:gd name="connsiteX1" fmla="*/ 9616 w 9616"/>
                <a:gd name="connsiteY1" fmla="*/ 0 h 10857"/>
                <a:gd name="connsiteX2" fmla="*/ 8873 w 9616"/>
                <a:gd name="connsiteY2" fmla="*/ 10791 h 10857"/>
                <a:gd name="connsiteX3" fmla="*/ 3311 w 9616"/>
                <a:gd name="connsiteY3" fmla="*/ 10857 h 10857"/>
                <a:gd name="connsiteX4" fmla="*/ 0 w 9616"/>
                <a:gd name="connsiteY4" fmla="*/ 3073 h 1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6" h="10857">
                  <a:moveTo>
                    <a:pt x="0" y="3073"/>
                  </a:moveTo>
                  <a:lnTo>
                    <a:pt x="9616" y="0"/>
                  </a:lnTo>
                  <a:cubicBezTo>
                    <a:pt x="9368" y="3597"/>
                    <a:pt x="9121" y="7194"/>
                    <a:pt x="8873" y="10791"/>
                  </a:cubicBezTo>
                  <a:lnTo>
                    <a:pt x="3311" y="10857"/>
                  </a:lnTo>
                  <a:lnTo>
                    <a:pt x="0" y="3073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6" name="Flowchart: Manual Operation 25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Oval 17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Wave 5"/>
            <p:cNvSpPr/>
            <p:nvPr/>
          </p:nvSpPr>
          <p:spPr>
            <a:xfrm rot="14850003">
              <a:off x="3264348" y="1384851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91" name="Freeform 90"/>
          <p:cNvSpPr/>
          <p:nvPr/>
        </p:nvSpPr>
        <p:spPr>
          <a:xfrm>
            <a:off x="2238798" y="2229853"/>
            <a:ext cx="2276290" cy="271335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3098948" y="2020427"/>
            <a:ext cx="1513112" cy="2035099"/>
            <a:chOff x="3322905" y="1820559"/>
            <a:chExt cx="2098007" cy="2642714"/>
          </a:xfrm>
        </p:grpSpPr>
        <p:sp>
          <p:nvSpPr>
            <p:cNvPr id="71" name="Freeform 70"/>
            <p:cNvSpPr/>
            <p:nvPr/>
          </p:nvSpPr>
          <p:spPr>
            <a:xfrm rot="756931" flipH="1">
              <a:off x="4531715" y="1968675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6210 w 671715"/>
                <a:gd name="connsiteY1" fmla="*/ 800218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6210" y="800218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69"/>
            <p:cNvSpPr/>
            <p:nvPr/>
          </p:nvSpPr>
          <p:spPr>
            <a:xfrm>
              <a:off x="3427917" y="1885137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1706" y="819060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" name="Straight Connector 49"/>
            <p:cNvCxnSpPr/>
            <p:nvPr/>
          </p:nvCxnSpPr>
          <p:spPr>
            <a:xfrm flipH="1">
              <a:off x="4116423" y="3450728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flipH="1">
              <a:off x="4437395" y="3464510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lowchart: Manual Operation 55"/>
            <p:cNvSpPr/>
            <p:nvPr/>
          </p:nvSpPr>
          <p:spPr>
            <a:xfrm rot="10800000">
              <a:off x="3893250" y="2658639"/>
              <a:ext cx="780451" cy="95255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389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lnTo>
                    <a:pt x="8000" y="10000"/>
                  </a:lnTo>
                  <a:lnTo>
                    <a:pt x="2389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12109060">
              <a:off x="3322905" y="182055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ounded Rectangle 62"/>
            <p:cNvSpPr/>
            <p:nvPr/>
          </p:nvSpPr>
          <p:spPr>
            <a:xfrm>
              <a:off x="4136031" y="2548820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ardrop 63"/>
            <p:cNvSpPr/>
            <p:nvPr/>
          </p:nvSpPr>
          <p:spPr>
            <a:xfrm rot="18846001">
              <a:off x="4049841" y="2106790"/>
              <a:ext cx="457200" cy="457200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Chord 64"/>
            <p:cNvSpPr/>
            <p:nvPr/>
          </p:nvSpPr>
          <p:spPr>
            <a:xfrm rot="17511817">
              <a:off x="4042210" y="2111087"/>
              <a:ext cx="475252" cy="452959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 rot="14526232">
              <a:off x="4332305" y="4246167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2302900">
              <a:off x="3907442" y="4150762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4064086" y="2222130"/>
              <a:ext cx="440122" cy="14070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9490940" flipH="1">
              <a:off x="5246876" y="1951847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 flipH="1">
            <a:off x="3826113" y="4128277"/>
            <a:ext cx="1335936" cy="1294440"/>
            <a:chOff x="6002726" y="4378677"/>
            <a:chExt cx="1783201" cy="1746904"/>
          </a:xfrm>
        </p:grpSpPr>
        <p:sp>
          <p:nvSpPr>
            <p:cNvPr id="100" name="Oval 99"/>
            <p:cNvSpPr/>
            <p:nvPr/>
          </p:nvSpPr>
          <p:spPr>
            <a:xfrm rot="19684794">
              <a:off x="6719502" y="5979558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4932157">
              <a:off x="7248037" y="4950012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 rot="9644878">
              <a:off x="6726323" y="5344255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4095754">
              <a:off x="6319314" y="4547888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4318155">
              <a:off x="7568821" y="5231580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lowchart: Manual Operation 181"/>
            <p:cNvSpPr/>
            <p:nvPr/>
          </p:nvSpPr>
          <p:spPr>
            <a:xfrm rot="9712431">
              <a:off x="6440582" y="4441086"/>
              <a:ext cx="842990" cy="100836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26"/>
                  </a:moveTo>
                  <a:lnTo>
                    <a:pt x="10000" y="0"/>
                  </a:lnTo>
                  <a:lnTo>
                    <a:pt x="7646" y="9914"/>
                  </a:lnTo>
                  <a:lnTo>
                    <a:pt x="3359" y="10000"/>
                  </a:lnTo>
                  <a:lnTo>
                    <a:pt x="0" y="102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13664870">
              <a:off x="5980286" y="48261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20455351">
              <a:off x="6513739" y="4378677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15978401">
              <a:off x="7028437" y="4320244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5654805">
              <a:off x="7403338" y="46938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476497" y="4081788"/>
            <a:ext cx="895703" cy="1269822"/>
            <a:chOff x="5481169" y="4170403"/>
            <a:chExt cx="841491" cy="1181204"/>
          </a:xfrm>
        </p:grpSpPr>
        <p:sp>
          <p:nvSpPr>
            <p:cNvPr id="133" name="Freeform 132"/>
            <p:cNvSpPr/>
            <p:nvPr/>
          </p:nvSpPr>
          <p:spPr>
            <a:xfrm rot="14458859" flipH="1" flipV="1">
              <a:off x="5724705" y="4185641"/>
              <a:ext cx="149903" cy="509239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 rot="20976951">
              <a:off x="5917148" y="5233326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 rot="20792678">
              <a:off x="6010167" y="5256349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" name="Straight Connector 117"/>
            <p:cNvCxnSpPr/>
            <p:nvPr/>
          </p:nvCxnSpPr>
          <p:spPr>
            <a:xfrm flipH="1">
              <a:off x="6058670" y="4815175"/>
              <a:ext cx="1" cy="44451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 flipH="1">
              <a:off x="6162603" y="4871517"/>
              <a:ext cx="2305" cy="4134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Flowchart: Manual Operation 119"/>
            <p:cNvSpPr/>
            <p:nvPr/>
          </p:nvSpPr>
          <p:spPr>
            <a:xfrm rot="10800000">
              <a:off x="5880799" y="4253199"/>
              <a:ext cx="441861" cy="665660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0400524">
              <a:off x="5481169" y="4443439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ounded Rectangle 124"/>
            <p:cNvSpPr/>
            <p:nvPr/>
          </p:nvSpPr>
          <p:spPr>
            <a:xfrm>
              <a:off x="6018614" y="4170403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46294" y="4314126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10400524">
              <a:off x="5956611" y="4751364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5" name="Wave 134"/>
          <p:cNvSpPr/>
          <p:nvPr/>
        </p:nvSpPr>
        <p:spPr>
          <a:xfrm rot="5194207" flipH="1">
            <a:off x="5050451" y="4341218"/>
            <a:ext cx="346089" cy="269530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735242" y="4407084"/>
            <a:ext cx="962417" cy="959894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2" name="Cube 151"/>
          <p:cNvSpPr/>
          <p:nvPr/>
        </p:nvSpPr>
        <p:spPr>
          <a:xfrm>
            <a:off x="7596705" y="5043956"/>
            <a:ext cx="303378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3" name="Cube 152"/>
          <p:cNvSpPr/>
          <p:nvPr/>
        </p:nvSpPr>
        <p:spPr>
          <a:xfrm>
            <a:off x="7953719" y="4590693"/>
            <a:ext cx="327202" cy="290524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4" name="Cube 153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552728" y="2262642"/>
            <a:ext cx="2276290" cy="268056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Oval 167"/>
          <p:cNvSpPr/>
          <p:nvPr/>
        </p:nvSpPr>
        <p:spPr>
          <a:xfrm rot="18889277">
            <a:off x="7883485" y="3825068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68"/>
          <p:cNvSpPr/>
          <p:nvPr/>
        </p:nvSpPr>
        <p:spPr>
          <a:xfrm rot="18496670">
            <a:off x="7999165" y="3832061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0" name="Straight Connector 169"/>
          <p:cNvCxnSpPr/>
          <p:nvPr/>
        </p:nvCxnSpPr>
        <p:spPr>
          <a:xfrm flipH="1">
            <a:off x="8018733" y="3399354"/>
            <a:ext cx="1" cy="42499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/>
          <p:cNvCxnSpPr/>
          <p:nvPr/>
        </p:nvCxnSpPr>
        <p:spPr>
          <a:xfrm flipH="1">
            <a:off x="8118058" y="3453221"/>
            <a:ext cx="2202" cy="39524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Rounded Rectangle 172"/>
          <p:cNvSpPr/>
          <p:nvPr/>
        </p:nvSpPr>
        <p:spPr>
          <a:xfrm>
            <a:off x="7981677" y="2771770"/>
            <a:ext cx="172091" cy="90288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5" name="Freeform 184"/>
          <p:cNvSpPr/>
          <p:nvPr/>
        </p:nvSpPr>
        <p:spPr>
          <a:xfrm>
            <a:off x="7622088" y="2298526"/>
            <a:ext cx="396646" cy="698426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94913 w 353860"/>
              <a:gd name="connsiteY2" fmla="*/ 348143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94913 w 259915"/>
              <a:gd name="connsiteY1" fmla="*/ 348143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79618 w 379618"/>
              <a:gd name="connsiteY0" fmla="*/ 650318 h 650318"/>
              <a:gd name="connsiteX1" fmla="*/ 94913 w 379618"/>
              <a:gd name="connsiteY1" fmla="*/ 348143 h 650318"/>
              <a:gd name="connsiteX2" fmla="*/ 0 w 379618"/>
              <a:gd name="connsiteY2" fmla="*/ 0 h 650318"/>
              <a:gd name="connsiteX3" fmla="*/ 0 w 379618"/>
              <a:gd name="connsiteY3" fmla="*/ 0 h 65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618" h="650318">
                <a:moveTo>
                  <a:pt x="379618" y="650318"/>
                </a:moveTo>
                <a:lnTo>
                  <a:pt x="94913" y="34814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lowchart: Manual Operation 171"/>
          <p:cNvSpPr/>
          <p:nvPr/>
        </p:nvSpPr>
        <p:spPr>
          <a:xfrm rot="10800000">
            <a:off x="7807407" y="2862059"/>
            <a:ext cx="510103" cy="646736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101"/>
              <a:gd name="connsiteY0" fmla="*/ 0 h 10081"/>
              <a:gd name="connsiteX1" fmla="*/ 11101 w 11101"/>
              <a:gd name="connsiteY1" fmla="*/ 81 h 10081"/>
              <a:gd name="connsiteX2" fmla="*/ 9101 w 11101"/>
              <a:gd name="connsiteY2" fmla="*/ 10081 h 10081"/>
              <a:gd name="connsiteX3" fmla="*/ 3101 w 11101"/>
              <a:gd name="connsiteY3" fmla="*/ 10081 h 10081"/>
              <a:gd name="connsiteX4" fmla="*/ 0 w 11101"/>
              <a:gd name="connsiteY4" fmla="*/ 0 h 10081"/>
              <a:gd name="connsiteX0" fmla="*/ 0 w 12080"/>
              <a:gd name="connsiteY0" fmla="*/ 81 h 10162"/>
              <a:gd name="connsiteX1" fmla="*/ 12080 w 12080"/>
              <a:gd name="connsiteY1" fmla="*/ 0 h 10162"/>
              <a:gd name="connsiteX2" fmla="*/ 9101 w 12080"/>
              <a:gd name="connsiteY2" fmla="*/ 10162 h 10162"/>
              <a:gd name="connsiteX3" fmla="*/ 3101 w 12080"/>
              <a:gd name="connsiteY3" fmla="*/ 10162 h 10162"/>
              <a:gd name="connsiteX4" fmla="*/ 0 w 12080"/>
              <a:gd name="connsiteY4" fmla="*/ 81 h 1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0" h="10162">
                <a:moveTo>
                  <a:pt x="0" y="81"/>
                </a:moveTo>
                <a:lnTo>
                  <a:pt x="12080" y="0"/>
                </a:lnTo>
                <a:lnTo>
                  <a:pt x="9101" y="10162"/>
                </a:lnTo>
                <a:lnTo>
                  <a:pt x="3101" y="10162"/>
                </a:lnTo>
                <a:lnTo>
                  <a:pt x="0" y="81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 rot="1653168">
            <a:off x="1973470" y="852757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sp>
        <p:nvSpPr>
          <p:cNvPr id="129" name="Wave 128"/>
          <p:cNvSpPr/>
          <p:nvPr/>
        </p:nvSpPr>
        <p:spPr>
          <a:xfrm rot="5127446" flipH="1">
            <a:off x="5108649" y="4394839"/>
            <a:ext cx="346089" cy="235958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5" name="Oval 164"/>
          <p:cNvSpPr/>
          <p:nvPr/>
        </p:nvSpPr>
        <p:spPr>
          <a:xfrm rot="14857787">
            <a:off x="7550511" y="2258249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Cube 183"/>
          <p:cNvSpPr/>
          <p:nvPr/>
        </p:nvSpPr>
        <p:spPr>
          <a:xfrm>
            <a:off x="7452320" y="1735735"/>
            <a:ext cx="511018" cy="562792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96" name="Group 195"/>
          <p:cNvGrpSpPr/>
          <p:nvPr/>
        </p:nvGrpSpPr>
        <p:grpSpPr>
          <a:xfrm rot="20856173" flipH="1">
            <a:off x="4611916" y="743423"/>
            <a:ext cx="1500303" cy="1106673"/>
            <a:chOff x="2120141" y="607821"/>
            <a:chExt cx="1500303" cy="1106673"/>
          </a:xfrm>
        </p:grpSpPr>
        <p:sp>
          <p:nvSpPr>
            <p:cNvPr id="198" name="Freeform 197"/>
            <p:cNvSpPr/>
            <p:nvPr/>
          </p:nvSpPr>
          <p:spPr>
            <a:xfrm>
              <a:off x="2881151" y="769629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Freeform 198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200" name="Flowchart: Manual Operation 15"/>
            <p:cNvSpPr/>
            <p:nvPr/>
          </p:nvSpPr>
          <p:spPr>
            <a:xfrm rot="12371309">
              <a:off x="2455752" y="684868"/>
              <a:ext cx="520453" cy="69893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8873"/>
                <a:gd name="connsiteY0" fmla="*/ 3002 h 10786"/>
                <a:gd name="connsiteX1" fmla="*/ 8814 w 8873"/>
                <a:gd name="connsiteY1" fmla="*/ 0 h 10786"/>
                <a:gd name="connsiteX2" fmla="*/ 8873 w 8873"/>
                <a:gd name="connsiteY2" fmla="*/ 10720 h 10786"/>
                <a:gd name="connsiteX3" fmla="*/ 3311 w 8873"/>
                <a:gd name="connsiteY3" fmla="*/ 10786 h 10786"/>
                <a:gd name="connsiteX4" fmla="*/ 0 w 8873"/>
                <a:gd name="connsiteY4" fmla="*/ 3002 h 10786"/>
                <a:gd name="connsiteX0" fmla="*/ 0 w 11263"/>
                <a:gd name="connsiteY0" fmla="*/ 2576 h 9793"/>
                <a:gd name="connsiteX1" fmla="*/ 11263 w 11263"/>
                <a:gd name="connsiteY1" fmla="*/ 0 h 9793"/>
                <a:gd name="connsiteX2" fmla="*/ 10000 w 11263"/>
                <a:gd name="connsiteY2" fmla="*/ 9732 h 9793"/>
                <a:gd name="connsiteX3" fmla="*/ 3732 w 11263"/>
                <a:gd name="connsiteY3" fmla="*/ 9793 h 9793"/>
                <a:gd name="connsiteX4" fmla="*/ 0 w 11263"/>
                <a:gd name="connsiteY4" fmla="*/ 2576 h 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3" h="9793">
                  <a:moveTo>
                    <a:pt x="0" y="2576"/>
                  </a:moveTo>
                  <a:lnTo>
                    <a:pt x="11263" y="0"/>
                  </a:lnTo>
                  <a:cubicBezTo>
                    <a:pt x="11285" y="3313"/>
                    <a:pt x="9977" y="6419"/>
                    <a:pt x="10000" y="9732"/>
                  </a:cubicBezTo>
                  <a:lnTo>
                    <a:pt x="3732" y="9793"/>
                  </a:lnTo>
                  <a:lnTo>
                    <a:pt x="0" y="2576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1" name="Group 200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09" name="Flowchart: Manual Operation 208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2" name="Oval 201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ounded Rectangle 202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Wave 196"/>
            <p:cNvSpPr/>
            <p:nvPr/>
          </p:nvSpPr>
          <p:spPr>
            <a:xfrm rot="14221805">
              <a:off x="3258011" y="1352062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91" name="TextBox 190"/>
          <p:cNvSpPr txBox="1"/>
          <p:nvPr/>
        </p:nvSpPr>
        <p:spPr>
          <a:xfrm rot="20260218" flipH="1">
            <a:off x="5299164" y="853810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5" name="Group 4"/>
          <p:cNvGrpSpPr/>
          <p:nvPr/>
        </p:nvGrpSpPr>
        <p:grpSpPr>
          <a:xfrm rot="308986">
            <a:off x="2253836" y="374004"/>
            <a:ext cx="402705" cy="450090"/>
            <a:chOff x="2230365" y="301000"/>
            <a:chExt cx="438855" cy="513722"/>
          </a:xfrm>
        </p:grpSpPr>
        <p:grpSp>
          <p:nvGrpSpPr>
            <p:cNvPr id="3" name="Group 2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34" name="Freeform 133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7" name="Group 166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174" name="Teardrop 173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reeform 174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1" name="Oval 180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/>
          <p:cNvGrpSpPr/>
          <p:nvPr/>
        </p:nvGrpSpPr>
        <p:grpSpPr>
          <a:xfrm rot="21291014" flipH="1">
            <a:off x="4944383" y="372336"/>
            <a:ext cx="402705" cy="450090"/>
            <a:chOff x="2230365" y="301000"/>
            <a:chExt cx="438855" cy="513722"/>
          </a:xfrm>
        </p:grpSpPr>
        <p:grpSp>
          <p:nvGrpSpPr>
            <p:cNvPr id="192" name="Group 191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95" name="Freeform 194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2" name="Group 211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213" name="Teardrop 212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reeform 213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Freeform 214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3" name="Oval 192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6" name="Freeform 215"/>
          <p:cNvSpPr/>
          <p:nvPr/>
        </p:nvSpPr>
        <p:spPr>
          <a:xfrm rot="370005">
            <a:off x="3542606" y="2363455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 rot="21229995" flipH="1">
            <a:off x="3926704" y="2374900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7" name="Group 226"/>
          <p:cNvGrpSpPr/>
          <p:nvPr/>
        </p:nvGrpSpPr>
        <p:grpSpPr>
          <a:xfrm rot="630838">
            <a:off x="4529634" y="3741825"/>
            <a:ext cx="390719" cy="427274"/>
            <a:chOff x="5797041" y="2656153"/>
            <a:chExt cx="347174" cy="388569"/>
          </a:xfrm>
        </p:grpSpPr>
        <p:sp>
          <p:nvSpPr>
            <p:cNvPr id="228" name="Teardrop 22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reeform 22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0" name="Freeform 22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" name="Group 231"/>
          <p:cNvGrpSpPr/>
          <p:nvPr/>
        </p:nvGrpSpPr>
        <p:grpSpPr>
          <a:xfrm rot="375310" flipH="1">
            <a:off x="5974805" y="3691272"/>
            <a:ext cx="390719" cy="427274"/>
            <a:chOff x="5797041" y="2656153"/>
            <a:chExt cx="347174" cy="388569"/>
          </a:xfrm>
        </p:grpSpPr>
        <p:sp>
          <p:nvSpPr>
            <p:cNvPr id="233" name="Teardrop 232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Freeform 233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5" name="Freeform 234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7" name="Group 236"/>
          <p:cNvGrpSpPr/>
          <p:nvPr/>
        </p:nvGrpSpPr>
        <p:grpSpPr>
          <a:xfrm rot="1590644">
            <a:off x="7214914" y="4043540"/>
            <a:ext cx="390719" cy="427274"/>
            <a:chOff x="5797041" y="2656153"/>
            <a:chExt cx="347174" cy="388569"/>
          </a:xfrm>
        </p:grpSpPr>
        <p:sp>
          <p:nvSpPr>
            <p:cNvPr id="238" name="Teardrop 23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0" name="Freeform 23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" name="Group 175"/>
          <p:cNvGrpSpPr/>
          <p:nvPr/>
        </p:nvGrpSpPr>
        <p:grpSpPr>
          <a:xfrm rot="2911632" flipH="1">
            <a:off x="7965824" y="2459694"/>
            <a:ext cx="361144" cy="394646"/>
            <a:chOff x="5797041" y="2656153"/>
            <a:chExt cx="347174" cy="388569"/>
          </a:xfrm>
        </p:grpSpPr>
        <p:sp>
          <p:nvSpPr>
            <p:cNvPr id="177" name="Teardrop 176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Freeform 177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9" name="Freeform 178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" name="Freeform 185"/>
          <p:cNvSpPr/>
          <p:nvPr/>
        </p:nvSpPr>
        <p:spPr>
          <a:xfrm>
            <a:off x="7752334" y="2329668"/>
            <a:ext cx="297784" cy="620427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78287 w 259915"/>
              <a:gd name="connsiteY1" fmla="*/ 284967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13116 w 313116"/>
              <a:gd name="connsiteY0" fmla="*/ 617067 h 617067"/>
              <a:gd name="connsiteX1" fmla="*/ 78287 w 313116"/>
              <a:gd name="connsiteY1" fmla="*/ 284967 h 617067"/>
              <a:gd name="connsiteX2" fmla="*/ 0 w 313116"/>
              <a:gd name="connsiteY2" fmla="*/ 0 h 617067"/>
              <a:gd name="connsiteX3" fmla="*/ 0 w 313116"/>
              <a:gd name="connsiteY3" fmla="*/ 0 h 617067"/>
              <a:gd name="connsiteX0" fmla="*/ 313116 w 313116"/>
              <a:gd name="connsiteY0" fmla="*/ 617067 h 617067"/>
              <a:gd name="connsiteX1" fmla="*/ 94912 w 313116"/>
              <a:gd name="connsiteY1" fmla="*/ 334844 h 617067"/>
              <a:gd name="connsiteX2" fmla="*/ 0 w 313116"/>
              <a:gd name="connsiteY2" fmla="*/ 0 h 617067"/>
              <a:gd name="connsiteX3" fmla="*/ 0 w 313116"/>
              <a:gd name="connsiteY3" fmla="*/ 0 h 61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116" h="617067">
                <a:moveTo>
                  <a:pt x="313116" y="617067"/>
                </a:moveTo>
                <a:lnTo>
                  <a:pt x="94912" y="33484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Oval 186"/>
          <p:cNvSpPr/>
          <p:nvPr/>
        </p:nvSpPr>
        <p:spPr>
          <a:xfrm rot="14857787">
            <a:off x="7689524" y="2271958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Oval 146"/>
          <p:cNvSpPr/>
          <p:nvPr/>
        </p:nvSpPr>
        <p:spPr>
          <a:xfrm>
            <a:off x="2766102" y="366814"/>
            <a:ext cx="506079" cy="48880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/>
          <p:cNvSpPr/>
          <p:nvPr/>
        </p:nvSpPr>
        <p:spPr>
          <a:xfrm>
            <a:off x="4359301" y="330920"/>
            <a:ext cx="506079" cy="48880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TextBox 204"/>
          <p:cNvSpPr txBox="1"/>
          <p:nvPr/>
        </p:nvSpPr>
        <p:spPr>
          <a:xfrm>
            <a:off x="2865299" y="402260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sp>
        <p:nvSpPr>
          <p:cNvPr id="206" name="TextBox 205"/>
          <p:cNvSpPr txBox="1"/>
          <p:nvPr/>
        </p:nvSpPr>
        <p:spPr>
          <a:xfrm>
            <a:off x="4457855" y="364775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grpSp>
        <p:nvGrpSpPr>
          <p:cNvPr id="207" name="Group 206"/>
          <p:cNvGrpSpPr/>
          <p:nvPr/>
        </p:nvGrpSpPr>
        <p:grpSpPr>
          <a:xfrm>
            <a:off x="4831139" y="3333050"/>
            <a:ext cx="506079" cy="488805"/>
            <a:chOff x="4795514" y="3333050"/>
            <a:chExt cx="506079" cy="488805"/>
          </a:xfrm>
        </p:grpSpPr>
        <p:sp>
          <p:nvSpPr>
            <p:cNvPr id="218" name="Oval 217"/>
            <p:cNvSpPr/>
            <p:nvPr/>
          </p:nvSpPr>
          <p:spPr>
            <a:xfrm>
              <a:off x="4795514" y="3333050"/>
              <a:ext cx="506079" cy="488805"/>
            </a:xfrm>
            <a:prstGeom prst="ellipse">
              <a:avLst/>
            </a:prstGeom>
            <a:solidFill>
              <a:srgbClr val="FFCC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4893442" y="3359788"/>
              <a:ext cx="28165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2</a:t>
              </a:r>
              <a:endParaRPr lang="en-US" sz="2000" b="1" dirty="0"/>
            </a:p>
          </p:txBody>
        </p:sp>
      </p:grpSp>
      <p:sp>
        <p:nvSpPr>
          <p:cNvPr id="220" name="TextBox 219"/>
          <p:cNvSpPr txBox="1"/>
          <p:nvPr/>
        </p:nvSpPr>
        <p:spPr>
          <a:xfrm>
            <a:off x="218361" y="283689"/>
            <a:ext cx="1087923" cy="461665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Then</a:t>
            </a:r>
            <a:r>
              <a:rPr lang="en-US" sz="2000" b="1" dirty="0" smtClean="0"/>
              <a:t>….</a:t>
            </a:r>
            <a:endParaRPr lang="en-US" sz="2000" b="1" dirty="0"/>
          </a:p>
        </p:txBody>
      </p:sp>
      <p:grpSp>
        <p:nvGrpSpPr>
          <p:cNvPr id="221" name="Group 220"/>
          <p:cNvGrpSpPr/>
          <p:nvPr/>
        </p:nvGrpSpPr>
        <p:grpSpPr>
          <a:xfrm>
            <a:off x="8153768" y="1727821"/>
            <a:ext cx="506079" cy="488805"/>
            <a:chOff x="8153768" y="1644696"/>
            <a:chExt cx="506079" cy="488805"/>
          </a:xfrm>
        </p:grpSpPr>
        <p:sp>
          <p:nvSpPr>
            <p:cNvPr id="222" name="Oval 221"/>
            <p:cNvSpPr/>
            <p:nvPr/>
          </p:nvSpPr>
          <p:spPr>
            <a:xfrm>
              <a:off x="8153768" y="1644696"/>
              <a:ext cx="506079" cy="48880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8253580" y="1684241"/>
              <a:ext cx="28165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3</a:t>
              </a:r>
              <a:endParaRPr lang="en-US" sz="2000" b="1" dirty="0"/>
            </a:p>
          </p:txBody>
        </p:sp>
      </p:grpSp>
      <p:sp>
        <p:nvSpPr>
          <p:cNvPr id="224" name="TextBox 223"/>
          <p:cNvSpPr txBox="1"/>
          <p:nvPr/>
        </p:nvSpPr>
        <p:spPr>
          <a:xfrm>
            <a:off x="218361" y="3032585"/>
            <a:ext cx="2294715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(</a:t>
            </a:r>
            <a:r>
              <a:rPr lang="en-US" u="sng" dirty="0"/>
              <a:t>inside</a:t>
            </a:r>
            <a:r>
              <a:rPr lang="en-US" dirty="0"/>
              <a:t> the plant cell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3041751" y="885897"/>
            <a:ext cx="1672329" cy="64633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1) Detection by Lookouts A &amp; B</a:t>
            </a:r>
            <a:endParaRPr lang="en-US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4317829" y="2570955"/>
            <a:ext cx="2343968" cy="646331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→ </a:t>
            </a:r>
            <a:r>
              <a:rPr lang="en-US" b="1" dirty="0" smtClean="0"/>
              <a:t> 2</a:t>
            </a:r>
            <a:r>
              <a:rPr lang="en-US" b="1" dirty="0"/>
              <a:t>) </a:t>
            </a:r>
            <a:r>
              <a:rPr lang="en-US" b="1" dirty="0" smtClean="0"/>
              <a:t> a </a:t>
            </a:r>
            <a:r>
              <a:rPr lang="en-US" b="1" u="sng" dirty="0"/>
              <a:t>Signal</a:t>
            </a:r>
            <a:r>
              <a:rPr lang="en-US" b="1" dirty="0"/>
              <a:t> sent inside the Castle (cell)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3616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Cube 162"/>
          <p:cNvSpPr/>
          <p:nvPr/>
        </p:nvSpPr>
        <p:spPr>
          <a:xfrm>
            <a:off x="-26477" y="1478400"/>
            <a:ext cx="1831675" cy="348021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4" name="Cube 163"/>
          <p:cNvSpPr/>
          <p:nvPr/>
        </p:nvSpPr>
        <p:spPr>
          <a:xfrm>
            <a:off x="1965992" y="1478400"/>
            <a:ext cx="3641940" cy="3528860"/>
          </a:xfrm>
          <a:prstGeom prst="cube">
            <a:avLst>
              <a:gd name="adj" fmla="val 2432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6" name="Cube 165"/>
          <p:cNvSpPr/>
          <p:nvPr/>
        </p:nvSpPr>
        <p:spPr>
          <a:xfrm>
            <a:off x="6372200" y="1467966"/>
            <a:ext cx="2757081" cy="3575990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-11774" y="4908501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8" name="Cube 187"/>
          <p:cNvSpPr/>
          <p:nvPr/>
        </p:nvSpPr>
        <p:spPr>
          <a:xfrm>
            <a:off x="4971783" y="98072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9" name="Cube 158"/>
          <p:cNvSpPr/>
          <p:nvPr/>
        </p:nvSpPr>
        <p:spPr>
          <a:xfrm>
            <a:off x="5795198" y="639781"/>
            <a:ext cx="552867" cy="949173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7" name="Cube 156"/>
          <p:cNvSpPr/>
          <p:nvPr/>
        </p:nvSpPr>
        <p:spPr>
          <a:xfrm>
            <a:off x="6247718" y="788644"/>
            <a:ext cx="552867" cy="78248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6" name="Cube 155"/>
          <p:cNvSpPr/>
          <p:nvPr/>
        </p:nvSpPr>
        <p:spPr>
          <a:xfrm>
            <a:off x="6685623" y="1007140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Cube 157"/>
          <p:cNvSpPr/>
          <p:nvPr/>
        </p:nvSpPr>
        <p:spPr>
          <a:xfrm>
            <a:off x="7079182" y="1151449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1" name="Cube 160"/>
          <p:cNvSpPr/>
          <p:nvPr/>
        </p:nvSpPr>
        <p:spPr>
          <a:xfrm>
            <a:off x="7079182" y="856295"/>
            <a:ext cx="601269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7593954" y="100176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 rot="626416">
            <a:off x="1512674" y="757898"/>
            <a:ext cx="1506640" cy="1139462"/>
            <a:chOff x="2120141" y="607821"/>
            <a:chExt cx="1506640" cy="1139462"/>
          </a:xfrm>
        </p:grpSpPr>
        <p:sp>
          <p:nvSpPr>
            <p:cNvPr id="7" name="Freeform 6"/>
            <p:cNvSpPr/>
            <p:nvPr/>
          </p:nvSpPr>
          <p:spPr>
            <a:xfrm>
              <a:off x="2875486" y="761333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16" name="Flowchart: Manual Operation 15"/>
            <p:cNvSpPr/>
            <p:nvPr/>
          </p:nvSpPr>
          <p:spPr>
            <a:xfrm rot="12371309">
              <a:off x="2470112" y="688209"/>
              <a:ext cx="500785" cy="71840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9616"/>
                <a:gd name="connsiteY0" fmla="*/ 3073 h 10857"/>
                <a:gd name="connsiteX1" fmla="*/ 9616 w 9616"/>
                <a:gd name="connsiteY1" fmla="*/ 0 h 10857"/>
                <a:gd name="connsiteX2" fmla="*/ 8873 w 9616"/>
                <a:gd name="connsiteY2" fmla="*/ 10791 h 10857"/>
                <a:gd name="connsiteX3" fmla="*/ 3311 w 9616"/>
                <a:gd name="connsiteY3" fmla="*/ 10857 h 10857"/>
                <a:gd name="connsiteX4" fmla="*/ 0 w 9616"/>
                <a:gd name="connsiteY4" fmla="*/ 3073 h 1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6" h="10857">
                  <a:moveTo>
                    <a:pt x="0" y="3073"/>
                  </a:moveTo>
                  <a:lnTo>
                    <a:pt x="9616" y="0"/>
                  </a:lnTo>
                  <a:cubicBezTo>
                    <a:pt x="9368" y="3597"/>
                    <a:pt x="9121" y="7194"/>
                    <a:pt x="8873" y="10791"/>
                  </a:cubicBezTo>
                  <a:lnTo>
                    <a:pt x="3311" y="10857"/>
                  </a:lnTo>
                  <a:lnTo>
                    <a:pt x="0" y="3073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6" name="Flowchart: Manual Operation 25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Oval 17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Wave 5"/>
            <p:cNvSpPr/>
            <p:nvPr/>
          </p:nvSpPr>
          <p:spPr>
            <a:xfrm rot="14850003">
              <a:off x="3264348" y="1384851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91" name="Freeform 90"/>
          <p:cNvSpPr/>
          <p:nvPr/>
        </p:nvSpPr>
        <p:spPr>
          <a:xfrm>
            <a:off x="2238798" y="2229853"/>
            <a:ext cx="2276290" cy="271335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3098948" y="2020427"/>
            <a:ext cx="1513112" cy="2035099"/>
            <a:chOff x="3322905" y="1820559"/>
            <a:chExt cx="2098007" cy="2642714"/>
          </a:xfrm>
        </p:grpSpPr>
        <p:sp>
          <p:nvSpPr>
            <p:cNvPr id="71" name="Freeform 70"/>
            <p:cNvSpPr/>
            <p:nvPr/>
          </p:nvSpPr>
          <p:spPr>
            <a:xfrm rot="756931" flipH="1">
              <a:off x="4531715" y="1968675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6210 w 671715"/>
                <a:gd name="connsiteY1" fmla="*/ 800218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6210" y="800218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69"/>
            <p:cNvSpPr/>
            <p:nvPr/>
          </p:nvSpPr>
          <p:spPr>
            <a:xfrm>
              <a:off x="3427917" y="1885137"/>
              <a:ext cx="671715" cy="819060"/>
            </a:xfrm>
            <a:custGeom>
              <a:avLst/>
              <a:gdLst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47344 w 671715"/>
                <a:gd name="connsiteY2" fmla="*/ 437699 h 819060"/>
                <a:gd name="connsiteX3" fmla="*/ 0 w 671715"/>
                <a:gd name="connsiteY3" fmla="*/ 0 h 819060"/>
                <a:gd name="connsiteX4" fmla="*/ 0 w 671715"/>
                <a:gd name="connsiteY4" fmla="*/ 0 h 819060"/>
                <a:gd name="connsiteX0" fmla="*/ 671715 w 671715"/>
                <a:gd name="connsiteY0" fmla="*/ 819060 h 819060"/>
                <a:gd name="connsiteX1" fmla="*/ 541706 w 671715"/>
                <a:gd name="connsiteY1" fmla="*/ 819060 h 819060"/>
                <a:gd name="connsiteX2" fmla="*/ 186347 w 671715"/>
                <a:gd name="connsiteY2" fmla="*/ 502704 h 819060"/>
                <a:gd name="connsiteX3" fmla="*/ 0 w 671715"/>
                <a:gd name="connsiteY3" fmla="*/ 0 h 819060"/>
                <a:gd name="connsiteX4" fmla="*/ 0 w 671715"/>
                <a:gd name="connsiteY4" fmla="*/ 0 h 8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1715" h="819060">
                  <a:moveTo>
                    <a:pt x="671715" y="819060"/>
                  </a:moveTo>
                  <a:lnTo>
                    <a:pt x="541706" y="819060"/>
                  </a:lnTo>
                  <a:lnTo>
                    <a:pt x="186347" y="5027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" name="Straight Connector 49"/>
            <p:cNvCxnSpPr/>
            <p:nvPr/>
          </p:nvCxnSpPr>
          <p:spPr>
            <a:xfrm flipH="1">
              <a:off x="4116423" y="3450728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flipH="1">
              <a:off x="4437395" y="3464510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lowchart: Manual Operation 55"/>
            <p:cNvSpPr/>
            <p:nvPr/>
          </p:nvSpPr>
          <p:spPr>
            <a:xfrm rot="10800000">
              <a:off x="3893250" y="2658639"/>
              <a:ext cx="780451" cy="95255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389 w 10000"/>
                <a:gd name="connsiteY3" fmla="*/ 10000 h 10000"/>
                <a:gd name="connsiteX4" fmla="*/ 0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lnTo>
                    <a:pt x="10000" y="0"/>
                  </a:lnTo>
                  <a:lnTo>
                    <a:pt x="8000" y="10000"/>
                  </a:lnTo>
                  <a:lnTo>
                    <a:pt x="2389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12109060">
              <a:off x="3322905" y="182055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ounded Rectangle 62"/>
            <p:cNvSpPr/>
            <p:nvPr/>
          </p:nvSpPr>
          <p:spPr>
            <a:xfrm>
              <a:off x="4136031" y="2548820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ardrop 63"/>
            <p:cNvSpPr/>
            <p:nvPr/>
          </p:nvSpPr>
          <p:spPr>
            <a:xfrm rot="18846001">
              <a:off x="4049841" y="2106790"/>
              <a:ext cx="457200" cy="457200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Chord 64"/>
            <p:cNvSpPr/>
            <p:nvPr/>
          </p:nvSpPr>
          <p:spPr>
            <a:xfrm rot="17511817">
              <a:off x="4042210" y="2111087"/>
              <a:ext cx="475252" cy="452959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 rot="14526232">
              <a:off x="4332305" y="4246167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2302900">
              <a:off x="3907442" y="4150762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4064086" y="2222130"/>
              <a:ext cx="440122" cy="14070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9490940" flipH="1">
              <a:off x="5246876" y="1951847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 flipH="1">
            <a:off x="3826113" y="4128277"/>
            <a:ext cx="1335936" cy="1294440"/>
            <a:chOff x="6002726" y="4378677"/>
            <a:chExt cx="1783201" cy="1746904"/>
          </a:xfrm>
        </p:grpSpPr>
        <p:sp>
          <p:nvSpPr>
            <p:cNvPr id="100" name="Oval 99"/>
            <p:cNvSpPr/>
            <p:nvPr/>
          </p:nvSpPr>
          <p:spPr>
            <a:xfrm rot="19684794">
              <a:off x="6719502" y="5979558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4932157">
              <a:off x="7248037" y="4950012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 rot="9644878">
              <a:off x="6726323" y="5344255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4095754">
              <a:off x="6319314" y="4547888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4318155">
              <a:off x="7568821" y="5231580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lowchart: Manual Operation 181"/>
            <p:cNvSpPr/>
            <p:nvPr/>
          </p:nvSpPr>
          <p:spPr>
            <a:xfrm rot="9712431">
              <a:off x="6440582" y="4441086"/>
              <a:ext cx="842990" cy="100836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26"/>
                  </a:moveTo>
                  <a:lnTo>
                    <a:pt x="10000" y="0"/>
                  </a:lnTo>
                  <a:lnTo>
                    <a:pt x="7646" y="9914"/>
                  </a:lnTo>
                  <a:lnTo>
                    <a:pt x="3359" y="10000"/>
                  </a:lnTo>
                  <a:lnTo>
                    <a:pt x="0" y="102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13664870">
              <a:off x="5980286" y="48261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20455351">
              <a:off x="6513739" y="4378677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15978401">
              <a:off x="7028437" y="4320244"/>
              <a:ext cx="202301" cy="67973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5654805">
              <a:off x="7403338" y="4693896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476497" y="4081788"/>
            <a:ext cx="895703" cy="1269822"/>
            <a:chOff x="5481169" y="4170403"/>
            <a:chExt cx="841491" cy="1181204"/>
          </a:xfrm>
        </p:grpSpPr>
        <p:sp>
          <p:nvSpPr>
            <p:cNvPr id="133" name="Freeform 132"/>
            <p:cNvSpPr/>
            <p:nvPr/>
          </p:nvSpPr>
          <p:spPr>
            <a:xfrm rot="14458859" flipH="1" flipV="1">
              <a:off x="5724705" y="4185641"/>
              <a:ext cx="149903" cy="509239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 rot="20976951">
              <a:off x="5917148" y="5233326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 rot="20792678">
              <a:off x="6010167" y="5256349"/>
              <a:ext cx="196967" cy="952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" name="Straight Connector 117"/>
            <p:cNvCxnSpPr/>
            <p:nvPr/>
          </p:nvCxnSpPr>
          <p:spPr>
            <a:xfrm flipH="1">
              <a:off x="6058670" y="4815175"/>
              <a:ext cx="1" cy="444512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 flipH="1">
              <a:off x="6162603" y="4871517"/>
              <a:ext cx="2305" cy="4134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Flowchart: Manual Operation 119"/>
            <p:cNvSpPr/>
            <p:nvPr/>
          </p:nvSpPr>
          <p:spPr>
            <a:xfrm rot="10800000">
              <a:off x="5880799" y="4253199"/>
              <a:ext cx="441861" cy="665660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0400524">
              <a:off x="5481169" y="4443439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ounded Rectangle 124"/>
            <p:cNvSpPr/>
            <p:nvPr/>
          </p:nvSpPr>
          <p:spPr>
            <a:xfrm>
              <a:off x="6018614" y="4170403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46294" y="4314126"/>
              <a:ext cx="138266" cy="44342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10400524">
              <a:off x="5956611" y="4751364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5" name="Wave 134"/>
          <p:cNvSpPr/>
          <p:nvPr/>
        </p:nvSpPr>
        <p:spPr>
          <a:xfrm rot="5194207" flipH="1">
            <a:off x="5050451" y="4341218"/>
            <a:ext cx="346089" cy="269530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735242" y="4407084"/>
            <a:ext cx="962417" cy="959894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2" name="Cube 151"/>
          <p:cNvSpPr/>
          <p:nvPr/>
        </p:nvSpPr>
        <p:spPr>
          <a:xfrm>
            <a:off x="7596705" y="5043956"/>
            <a:ext cx="303378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3" name="Cube 152"/>
          <p:cNvSpPr/>
          <p:nvPr/>
        </p:nvSpPr>
        <p:spPr>
          <a:xfrm>
            <a:off x="7953719" y="4590693"/>
            <a:ext cx="327202" cy="290524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4" name="Cube 153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552728" y="2262642"/>
            <a:ext cx="2276290" cy="268056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Oval 167"/>
          <p:cNvSpPr/>
          <p:nvPr/>
        </p:nvSpPr>
        <p:spPr>
          <a:xfrm rot="18889277">
            <a:off x="7883485" y="3825068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68"/>
          <p:cNvSpPr/>
          <p:nvPr/>
        </p:nvSpPr>
        <p:spPr>
          <a:xfrm rot="18496670">
            <a:off x="7999165" y="3832061"/>
            <a:ext cx="188235" cy="9107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0" name="Straight Connector 169"/>
          <p:cNvCxnSpPr/>
          <p:nvPr/>
        </p:nvCxnSpPr>
        <p:spPr>
          <a:xfrm flipH="1">
            <a:off x="8018733" y="3399354"/>
            <a:ext cx="1" cy="42499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/>
          <p:cNvCxnSpPr/>
          <p:nvPr/>
        </p:nvCxnSpPr>
        <p:spPr>
          <a:xfrm flipH="1">
            <a:off x="8118058" y="3453221"/>
            <a:ext cx="2202" cy="39524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Rounded Rectangle 172"/>
          <p:cNvSpPr/>
          <p:nvPr/>
        </p:nvSpPr>
        <p:spPr>
          <a:xfrm>
            <a:off x="7981677" y="2771770"/>
            <a:ext cx="172091" cy="90288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5" name="Freeform 184"/>
          <p:cNvSpPr/>
          <p:nvPr/>
        </p:nvSpPr>
        <p:spPr>
          <a:xfrm>
            <a:off x="7622088" y="2298526"/>
            <a:ext cx="396646" cy="698426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94913 w 353860"/>
              <a:gd name="connsiteY2" fmla="*/ 348143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94913 w 259915"/>
              <a:gd name="connsiteY1" fmla="*/ 348143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79618 w 379618"/>
              <a:gd name="connsiteY0" fmla="*/ 650318 h 650318"/>
              <a:gd name="connsiteX1" fmla="*/ 94913 w 379618"/>
              <a:gd name="connsiteY1" fmla="*/ 348143 h 650318"/>
              <a:gd name="connsiteX2" fmla="*/ 0 w 379618"/>
              <a:gd name="connsiteY2" fmla="*/ 0 h 650318"/>
              <a:gd name="connsiteX3" fmla="*/ 0 w 379618"/>
              <a:gd name="connsiteY3" fmla="*/ 0 h 65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618" h="650318">
                <a:moveTo>
                  <a:pt x="379618" y="650318"/>
                </a:moveTo>
                <a:lnTo>
                  <a:pt x="94913" y="34814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lowchart: Manual Operation 171"/>
          <p:cNvSpPr/>
          <p:nvPr/>
        </p:nvSpPr>
        <p:spPr>
          <a:xfrm rot="10800000">
            <a:off x="7807407" y="2862059"/>
            <a:ext cx="510103" cy="646736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101"/>
              <a:gd name="connsiteY0" fmla="*/ 0 h 10081"/>
              <a:gd name="connsiteX1" fmla="*/ 11101 w 11101"/>
              <a:gd name="connsiteY1" fmla="*/ 81 h 10081"/>
              <a:gd name="connsiteX2" fmla="*/ 9101 w 11101"/>
              <a:gd name="connsiteY2" fmla="*/ 10081 h 10081"/>
              <a:gd name="connsiteX3" fmla="*/ 3101 w 11101"/>
              <a:gd name="connsiteY3" fmla="*/ 10081 h 10081"/>
              <a:gd name="connsiteX4" fmla="*/ 0 w 11101"/>
              <a:gd name="connsiteY4" fmla="*/ 0 h 10081"/>
              <a:gd name="connsiteX0" fmla="*/ 0 w 12080"/>
              <a:gd name="connsiteY0" fmla="*/ 81 h 10162"/>
              <a:gd name="connsiteX1" fmla="*/ 12080 w 12080"/>
              <a:gd name="connsiteY1" fmla="*/ 0 h 10162"/>
              <a:gd name="connsiteX2" fmla="*/ 9101 w 12080"/>
              <a:gd name="connsiteY2" fmla="*/ 10162 h 10162"/>
              <a:gd name="connsiteX3" fmla="*/ 3101 w 12080"/>
              <a:gd name="connsiteY3" fmla="*/ 10162 h 10162"/>
              <a:gd name="connsiteX4" fmla="*/ 0 w 12080"/>
              <a:gd name="connsiteY4" fmla="*/ 81 h 1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0" h="10162">
                <a:moveTo>
                  <a:pt x="0" y="81"/>
                </a:moveTo>
                <a:lnTo>
                  <a:pt x="12080" y="0"/>
                </a:lnTo>
                <a:lnTo>
                  <a:pt x="9101" y="10162"/>
                </a:lnTo>
                <a:lnTo>
                  <a:pt x="3101" y="10162"/>
                </a:lnTo>
                <a:lnTo>
                  <a:pt x="0" y="81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 rot="1653168">
            <a:off x="1973470" y="852757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sp>
        <p:nvSpPr>
          <p:cNvPr id="129" name="Wave 128"/>
          <p:cNvSpPr/>
          <p:nvPr/>
        </p:nvSpPr>
        <p:spPr>
          <a:xfrm rot="5127446" flipH="1">
            <a:off x="5108649" y="4394839"/>
            <a:ext cx="346089" cy="235958"/>
          </a:xfrm>
          <a:prstGeom prst="wave">
            <a:avLst>
              <a:gd name="adj1" fmla="val 9894"/>
              <a:gd name="adj2" fmla="val 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5" name="Oval 164"/>
          <p:cNvSpPr/>
          <p:nvPr/>
        </p:nvSpPr>
        <p:spPr>
          <a:xfrm rot="14857787">
            <a:off x="7550511" y="2258249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Cube 183"/>
          <p:cNvSpPr/>
          <p:nvPr/>
        </p:nvSpPr>
        <p:spPr>
          <a:xfrm>
            <a:off x="7452320" y="1735735"/>
            <a:ext cx="511018" cy="562792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96" name="Group 195"/>
          <p:cNvGrpSpPr/>
          <p:nvPr/>
        </p:nvGrpSpPr>
        <p:grpSpPr>
          <a:xfrm rot="20856173" flipH="1">
            <a:off x="4611916" y="743423"/>
            <a:ext cx="1500303" cy="1106673"/>
            <a:chOff x="2120141" y="607821"/>
            <a:chExt cx="1500303" cy="1106673"/>
          </a:xfrm>
        </p:grpSpPr>
        <p:sp>
          <p:nvSpPr>
            <p:cNvPr id="198" name="Freeform 197"/>
            <p:cNvSpPr/>
            <p:nvPr/>
          </p:nvSpPr>
          <p:spPr>
            <a:xfrm>
              <a:off x="2881151" y="769629"/>
              <a:ext cx="454969" cy="634741"/>
            </a:xfrm>
            <a:custGeom>
              <a:avLst/>
              <a:gdLst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197708 w 488092"/>
                <a:gd name="connsiteY4" fmla="*/ 556054 h 877330"/>
                <a:gd name="connsiteX5" fmla="*/ 488092 w 488092"/>
                <a:gd name="connsiteY5" fmla="*/ 877330 h 877330"/>
                <a:gd name="connsiteX0" fmla="*/ 0 w 488092"/>
                <a:gd name="connsiteY0" fmla="*/ 0 h 877330"/>
                <a:gd name="connsiteX1" fmla="*/ 0 w 488092"/>
                <a:gd name="connsiteY1" fmla="*/ 0 h 877330"/>
                <a:gd name="connsiteX2" fmla="*/ 86497 w 488092"/>
                <a:gd name="connsiteY2" fmla="*/ 43249 h 877330"/>
                <a:gd name="connsiteX3" fmla="*/ 111210 w 488092"/>
                <a:gd name="connsiteY3" fmla="*/ 49427 h 877330"/>
                <a:gd name="connsiteX4" fmla="*/ 488092 w 488092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624608 w 624608"/>
                <a:gd name="connsiteY4" fmla="*/ 877330 h 877330"/>
                <a:gd name="connsiteX0" fmla="*/ 0 w 624608"/>
                <a:gd name="connsiteY0" fmla="*/ 0 h 877330"/>
                <a:gd name="connsiteX1" fmla="*/ 0 w 624608"/>
                <a:gd name="connsiteY1" fmla="*/ 0 h 877330"/>
                <a:gd name="connsiteX2" fmla="*/ 86497 w 624608"/>
                <a:gd name="connsiteY2" fmla="*/ 43249 h 877330"/>
                <a:gd name="connsiteX3" fmla="*/ 111210 w 624608"/>
                <a:gd name="connsiteY3" fmla="*/ 49427 h 877330"/>
                <a:gd name="connsiteX4" fmla="*/ 320629 w 624608"/>
                <a:gd name="connsiteY4" fmla="*/ 464827 h 877330"/>
                <a:gd name="connsiteX5" fmla="*/ 624608 w 624608"/>
                <a:gd name="connsiteY5" fmla="*/ 877330 h 87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608" h="877330">
                  <a:moveTo>
                    <a:pt x="0" y="0"/>
                  </a:moveTo>
                  <a:lnTo>
                    <a:pt x="0" y="0"/>
                  </a:lnTo>
                  <a:cubicBezTo>
                    <a:pt x="60470" y="37794"/>
                    <a:pt x="30997" y="24749"/>
                    <a:pt x="86497" y="43249"/>
                  </a:cubicBezTo>
                  <a:cubicBezTo>
                    <a:pt x="106985" y="50078"/>
                    <a:pt x="98520" y="49427"/>
                    <a:pt x="111210" y="49427"/>
                  </a:cubicBezTo>
                  <a:cubicBezTo>
                    <a:pt x="188167" y="182463"/>
                    <a:pt x="243672" y="331791"/>
                    <a:pt x="320629" y="464827"/>
                  </a:cubicBezTo>
                  <a:lnTo>
                    <a:pt x="624608" y="8773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Freeform 198"/>
            <p:cNvSpPr/>
            <p:nvPr/>
          </p:nvSpPr>
          <p:spPr>
            <a:xfrm rot="20432311">
              <a:off x="2120141" y="735390"/>
              <a:ext cx="649020" cy="373924"/>
            </a:xfrm>
            <a:custGeom>
              <a:avLst/>
              <a:gdLst>
                <a:gd name="connsiteX0" fmla="*/ 741405 w 741405"/>
                <a:gd name="connsiteY0" fmla="*/ 67962 h 797011"/>
                <a:gd name="connsiteX1" fmla="*/ 741405 w 741405"/>
                <a:gd name="connsiteY1" fmla="*/ 67962 h 797011"/>
                <a:gd name="connsiteX2" fmla="*/ 654908 w 741405"/>
                <a:gd name="connsiteY2" fmla="*/ 18535 h 797011"/>
                <a:gd name="connsiteX3" fmla="*/ 636373 w 741405"/>
                <a:gd name="connsiteY3" fmla="*/ 6178 h 797011"/>
                <a:gd name="connsiteX4" fmla="*/ 617837 w 741405"/>
                <a:gd name="connsiteY4" fmla="*/ 0 h 797011"/>
                <a:gd name="connsiteX5" fmla="*/ 166816 w 741405"/>
                <a:gd name="connsiteY5" fmla="*/ 370702 h 797011"/>
                <a:gd name="connsiteX6" fmla="*/ 0 w 741405"/>
                <a:gd name="connsiteY6" fmla="*/ 797011 h 797011"/>
                <a:gd name="connsiteX7" fmla="*/ 0 w 741405"/>
                <a:gd name="connsiteY7" fmla="*/ 797011 h 797011"/>
                <a:gd name="connsiteX0" fmla="*/ 741405 w 741405"/>
                <a:gd name="connsiteY0" fmla="*/ 83477 h 812526"/>
                <a:gd name="connsiteX1" fmla="*/ 741405 w 741405"/>
                <a:gd name="connsiteY1" fmla="*/ 83477 h 812526"/>
                <a:gd name="connsiteX2" fmla="*/ 654908 w 741405"/>
                <a:gd name="connsiteY2" fmla="*/ 34050 h 812526"/>
                <a:gd name="connsiteX3" fmla="*/ 636373 w 741405"/>
                <a:gd name="connsiteY3" fmla="*/ 21693 h 812526"/>
                <a:gd name="connsiteX4" fmla="*/ 617837 w 741405"/>
                <a:gd name="connsiteY4" fmla="*/ 15515 h 812526"/>
                <a:gd name="connsiteX5" fmla="*/ 276555 w 741405"/>
                <a:gd name="connsiteY5" fmla="*/ 243241 h 812526"/>
                <a:gd name="connsiteX6" fmla="*/ 0 w 741405"/>
                <a:gd name="connsiteY6" fmla="*/ 812526 h 812526"/>
                <a:gd name="connsiteX7" fmla="*/ 0 w 741405"/>
                <a:gd name="connsiteY7" fmla="*/ 812526 h 812526"/>
                <a:gd name="connsiteX0" fmla="*/ 741405 w 741405"/>
                <a:gd name="connsiteY0" fmla="*/ 85309 h 814358"/>
                <a:gd name="connsiteX1" fmla="*/ 741405 w 741405"/>
                <a:gd name="connsiteY1" fmla="*/ 85309 h 814358"/>
                <a:gd name="connsiteX2" fmla="*/ 636373 w 741405"/>
                <a:gd name="connsiteY2" fmla="*/ 23525 h 814358"/>
                <a:gd name="connsiteX3" fmla="*/ 617837 w 741405"/>
                <a:gd name="connsiteY3" fmla="*/ 17347 h 814358"/>
                <a:gd name="connsiteX4" fmla="*/ 276555 w 741405"/>
                <a:gd name="connsiteY4" fmla="*/ 245073 h 814358"/>
                <a:gd name="connsiteX5" fmla="*/ 0 w 741405"/>
                <a:gd name="connsiteY5" fmla="*/ 814358 h 814358"/>
                <a:gd name="connsiteX6" fmla="*/ 0 w 741405"/>
                <a:gd name="connsiteY6" fmla="*/ 814358 h 814358"/>
                <a:gd name="connsiteX0" fmla="*/ 741405 w 741405"/>
                <a:gd name="connsiteY0" fmla="*/ 67892 h 796941"/>
                <a:gd name="connsiteX1" fmla="*/ 741405 w 741405"/>
                <a:gd name="connsiteY1" fmla="*/ 67892 h 796941"/>
                <a:gd name="connsiteX2" fmla="*/ 636373 w 741405"/>
                <a:gd name="connsiteY2" fmla="*/ 6108 h 796941"/>
                <a:gd name="connsiteX3" fmla="*/ 276555 w 741405"/>
                <a:gd name="connsiteY3" fmla="*/ 227656 h 796941"/>
                <a:gd name="connsiteX4" fmla="*/ 0 w 741405"/>
                <a:gd name="connsiteY4" fmla="*/ 796941 h 796941"/>
                <a:gd name="connsiteX5" fmla="*/ 0 w 741405"/>
                <a:gd name="connsiteY5" fmla="*/ 796941 h 796941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  <a:gd name="connsiteX0" fmla="*/ 741405 w 741405"/>
                <a:gd name="connsiteY0" fmla="*/ 61784 h 790833"/>
                <a:gd name="connsiteX1" fmla="*/ 741405 w 741405"/>
                <a:gd name="connsiteY1" fmla="*/ 61784 h 790833"/>
                <a:gd name="connsiteX2" fmla="*/ 636373 w 741405"/>
                <a:gd name="connsiteY2" fmla="*/ 0 h 790833"/>
                <a:gd name="connsiteX3" fmla="*/ 276555 w 741405"/>
                <a:gd name="connsiteY3" fmla="*/ 221548 h 790833"/>
                <a:gd name="connsiteX4" fmla="*/ 0 w 741405"/>
                <a:gd name="connsiteY4" fmla="*/ 790833 h 790833"/>
                <a:gd name="connsiteX5" fmla="*/ 0 w 741405"/>
                <a:gd name="connsiteY5" fmla="*/ 790833 h 7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405" h="790833">
                  <a:moveTo>
                    <a:pt x="741405" y="61784"/>
                  </a:moveTo>
                  <a:lnTo>
                    <a:pt x="741405" y="61784"/>
                  </a:lnTo>
                  <a:lnTo>
                    <a:pt x="636373" y="0"/>
                  </a:lnTo>
                  <a:cubicBezTo>
                    <a:pt x="558898" y="26627"/>
                    <a:pt x="456464" y="110774"/>
                    <a:pt x="276555" y="221548"/>
                  </a:cubicBezTo>
                  <a:lnTo>
                    <a:pt x="0" y="790833"/>
                  </a:lnTo>
                  <a:lnTo>
                    <a:pt x="0" y="790833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200" name="Flowchart: Manual Operation 15"/>
            <p:cNvSpPr/>
            <p:nvPr/>
          </p:nvSpPr>
          <p:spPr>
            <a:xfrm rot="12371309">
              <a:off x="2455752" y="684868"/>
              <a:ext cx="520453" cy="698936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9093"/>
                <a:gd name="connsiteY0" fmla="*/ 1791 h 11791"/>
                <a:gd name="connsiteX1" fmla="*/ 9093 w 9093"/>
                <a:gd name="connsiteY1" fmla="*/ 0 h 11791"/>
                <a:gd name="connsiteX2" fmla="*/ 8000 w 9093"/>
                <a:gd name="connsiteY2" fmla="*/ 11791 h 11791"/>
                <a:gd name="connsiteX3" fmla="*/ 2000 w 9093"/>
                <a:gd name="connsiteY3" fmla="*/ 11791 h 11791"/>
                <a:gd name="connsiteX4" fmla="*/ 0 w 9093"/>
                <a:gd name="connsiteY4" fmla="*/ 1791 h 11791"/>
                <a:gd name="connsiteX0" fmla="*/ 0 w 9317"/>
                <a:gd name="connsiteY0" fmla="*/ 2128 h 10000"/>
                <a:gd name="connsiteX1" fmla="*/ 9317 w 9317"/>
                <a:gd name="connsiteY1" fmla="*/ 0 h 10000"/>
                <a:gd name="connsiteX2" fmla="*/ 8115 w 9317"/>
                <a:gd name="connsiteY2" fmla="*/ 10000 h 10000"/>
                <a:gd name="connsiteX3" fmla="*/ 1516 w 9317"/>
                <a:gd name="connsiteY3" fmla="*/ 10000 h 10000"/>
                <a:gd name="connsiteX4" fmla="*/ 0 w 9317"/>
                <a:gd name="connsiteY4" fmla="*/ 2128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237 w 10610"/>
                <a:gd name="connsiteY3" fmla="*/ 10000 h 10000"/>
                <a:gd name="connsiteX4" fmla="*/ 0 w 10610"/>
                <a:gd name="connsiteY4" fmla="*/ 2176 h 10000"/>
                <a:gd name="connsiteX0" fmla="*/ 0 w 10610"/>
                <a:gd name="connsiteY0" fmla="*/ 2176 h 10000"/>
                <a:gd name="connsiteX1" fmla="*/ 10610 w 10610"/>
                <a:gd name="connsiteY1" fmla="*/ 0 h 10000"/>
                <a:gd name="connsiteX2" fmla="*/ 9320 w 10610"/>
                <a:gd name="connsiteY2" fmla="*/ 10000 h 10000"/>
                <a:gd name="connsiteX3" fmla="*/ 2760 w 10610"/>
                <a:gd name="connsiteY3" fmla="*/ 9977 h 10000"/>
                <a:gd name="connsiteX4" fmla="*/ 0 w 10610"/>
                <a:gd name="connsiteY4" fmla="*/ 2176 h 10000"/>
                <a:gd name="connsiteX0" fmla="*/ 0 w 10610"/>
                <a:gd name="connsiteY0" fmla="*/ 2176 h 9977"/>
                <a:gd name="connsiteX1" fmla="*/ 10610 w 10610"/>
                <a:gd name="connsiteY1" fmla="*/ 0 h 9977"/>
                <a:gd name="connsiteX2" fmla="*/ 8929 w 10610"/>
                <a:gd name="connsiteY2" fmla="*/ 9923 h 9977"/>
                <a:gd name="connsiteX3" fmla="*/ 2760 w 10610"/>
                <a:gd name="connsiteY3" fmla="*/ 9977 h 9977"/>
                <a:gd name="connsiteX4" fmla="*/ 0 w 10610"/>
                <a:gd name="connsiteY4" fmla="*/ 2176 h 9977"/>
                <a:gd name="connsiteX0" fmla="*/ 0 w 10907"/>
                <a:gd name="connsiteY0" fmla="*/ 2582 h 10401"/>
                <a:gd name="connsiteX1" fmla="*/ 10907 w 10907"/>
                <a:gd name="connsiteY1" fmla="*/ 0 h 10401"/>
                <a:gd name="connsiteX2" fmla="*/ 8416 w 10907"/>
                <a:gd name="connsiteY2" fmla="*/ 10347 h 10401"/>
                <a:gd name="connsiteX3" fmla="*/ 2601 w 10907"/>
                <a:gd name="connsiteY3" fmla="*/ 10401 h 10401"/>
                <a:gd name="connsiteX4" fmla="*/ 0 w 10907"/>
                <a:gd name="connsiteY4" fmla="*/ 2582 h 10401"/>
                <a:gd name="connsiteX0" fmla="*/ 0 w 11474"/>
                <a:gd name="connsiteY0" fmla="*/ 1871 h 10401"/>
                <a:gd name="connsiteX1" fmla="*/ 11474 w 11474"/>
                <a:gd name="connsiteY1" fmla="*/ 0 h 10401"/>
                <a:gd name="connsiteX2" fmla="*/ 8983 w 11474"/>
                <a:gd name="connsiteY2" fmla="*/ 10347 h 10401"/>
                <a:gd name="connsiteX3" fmla="*/ 3168 w 11474"/>
                <a:gd name="connsiteY3" fmla="*/ 10401 h 10401"/>
                <a:gd name="connsiteX4" fmla="*/ 0 w 11474"/>
                <a:gd name="connsiteY4" fmla="*/ 1871 h 10401"/>
                <a:gd name="connsiteX0" fmla="*/ 0 w 11251"/>
                <a:gd name="connsiteY0" fmla="*/ 647 h 9177"/>
                <a:gd name="connsiteX1" fmla="*/ 11251 w 11251"/>
                <a:gd name="connsiteY1" fmla="*/ 0 h 9177"/>
                <a:gd name="connsiteX2" fmla="*/ 8983 w 11251"/>
                <a:gd name="connsiteY2" fmla="*/ 9123 h 9177"/>
                <a:gd name="connsiteX3" fmla="*/ 3168 w 11251"/>
                <a:gd name="connsiteY3" fmla="*/ 9177 h 9177"/>
                <a:gd name="connsiteX4" fmla="*/ 0 w 11251"/>
                <a:gd name="connsiteY4" fmla="*/ 647 h 9177"/>
                <a:gd name="connsiteX0" fmla="*/ 0 w 9987"/>
                <a:gd name="connsiteY0" fmla="*/ 1721 h 10000"/>
                <a:gd name="connsiteX1" fmla="*/ 9987 w 9987"/>
                <a:gd name="connsiteY1" fmla="*/ 0 h 10000"/>
                <a:gd name="connsiteX2" fmla="*/ 7971 w 9987"/>
                <a:gd name="connsiteY2" fmla="*/ 9941 h 10000"/>
                <a:gd name="connsiteX3" fmla="*/ 2803 w 9987"/>
                <a:gd name="connsiteY3" fmla="*/ 10000 h 10000"/>
                <a:gd name="connsiteX4" fmla="*/ 0 w 9987"/>
                <a:gd name="connsiteY4" fmla="*/ 1721 h 10000"/>
                <a:gd name="connsiteX0" fmla="*/ 0 w 9510"/>
                <a:gd name="connsiteY0" fmla="*/ 1169 h 9448"/>
                <a:gd name="connsiteX1" fmla="*/ 9510 w 9510"/>
                <a:gd name="connsiteY1" fmla="*/ 0 h 9448"/>
                <a:gd name="connsiteX2" fmla="*/ 7981 w 9510"/>
                <a:gd name="connsiteY2" fmla="*/ 9389 h 9448"/>
                <a:gd name="connsiteX3" fmla="*/ 2807 w 9510"/>
                <a:gd name="connsiteY3" fmla="*/ 9448 h 9448"/>
                <a:gd name="connsiteX4" fmla="*/ 0 w 9510"/>
                <a:gd name="connsiteY4" fmla="*/ 1169 h 9448"/>
                <a:gd name="connsiteX0" fmla="*/ 0 w 9744"/>
                <a:gd name="connsiteY0" fmla="*/ 1579 h 10342"/>
                <a:gd name="connsiteX1" fmla="*/ 9744 w 9744"/>
                <a:gd name="connsiteY1" fmla="*/ 0 h 10342"/>
                <a:gd name="connsiteX2" fmla="*/ 8392 w 9744"/>
                <a:gd name="connsiteY2" fmla="*/ 10280 h 10342"/>
                <a:gd name="connsiteX3" fmla="*/ 2952 w 9744"/>
                <a:gd name="connsiteY3" fmla="*/ 10342 h 10342"/>
                <a:gd name="connsiteX4" fmla="*/ 0 w 9744"/>
                <a:gd name="connsiteY4" fmla="*/ 1579 h 10342"/>
                <a:gd name="connsiteX0" fmla="*/ 0 w 10036"/>
                <a:gd name="connsiteY0" fmla="*/ 660 h 9133"/>
                <a:gd name="connsiteX1" fmla="*/ 10036 w 10036"/>
                <a:gd name="connsiteY1" fmla="*/ 0 h 9133"/>
                <a:gd name="connsiteX2" fmla="*/ 8612 w 10036"/>
                <a:gd name="connsiteY2" fmla="*/ 9073 h 9133"/>
                <a:gd name="connsiteX3" fmla="*/ 3030 w 10036"/>
                <a:gd name="connsiteY3" fmla="*/ 9133 h 9133"/>
                <a:gd name="connsiteX4" fmla="*/ 0 w 10036"/>
                <a:gd name="connsiteY4" fmla="*/ 660 h 9133"/>
                <a:gd name="connsiteX0" fmla="*/ 0 w 10292"/>
                <a:gd name="connsiteY0" fmla="*/ 2216 h 10000"/>
                <a:gd name="connsiteX1" fmla="*/ 10292 w 10292"/>
                <a:gd name="connsiteY1" fmla="*/ 0 h 10000"/>
                <a:gd name="connsiteX2" fmla="*/ 8873 w 10292"/>
                <a:gd name="connsiteY2" fmla="*/ 9934 h 10000"/>
                <a:gd name="connsiteX3" fmla="*/ 3311 w 10292"/>
                <a:gd name="connsiteY3" fmla="*/ 10000 h 10000"/>
                <a:gd name="connsiteX4" fmla="*/ 0 w 10292"/>
                <a:gd name="connsiteY4" fmla="*/ 2216 h 10000"/>
                <a:gd name="connsiteX0" fmla="*/ 0 w 8873"/>
                <a:gd name="connsiteY0" fmla="*/ 3002 h 10786"/>
                <a:gd name="connsiteX1" fmla="*/ 8814 w 8873"/>
                <a:gd name="connsiteY1" fmla="*/ 0 h 10786"/>
                <a:gd name="connsiteX2" fmla="*/ 8873 w 8873"/>
                <a:gd name="connsiteY2" fmla="*/ 10720 h 10786"/>
                <a:gd name="connsiteX3" fmla="*/ 3311 w 8873"/>
                <a:gd name="connsiteY3" fmla="*/ 10786 h 10786"/>
                <a:gd name="connsiteX4" fmla="*/ 0 w 8873"/>
                <a:gd name="connsiteY4" fmla="*/ 3002 h 10786"/>
                <a:gd name="connsiteX0" fmla="*/ 0 w 11263"/>
                <a:gd name="connsiteY0" fmla="*/ 2576 h 9793"/>
                <a:gd name="connsiteX1" fmla="*/ 11263 w 11263"/>
                <a:gd name="connsiteY1" fmla="*/ 0 h 9793"/>
                <a:gd name="connsiteX2" fmla="*/ 10000 w 11263"/>
                <a:gd name="connsiteY2" fmla="*/ 9732 h 9793"/>
                <a:gd name="connsiteX3" fmla="*/ 3732 w 11263"/>
                <a:gd name="connsiteY3" fmla="*/ 9793 h 9793"/>
                <a:gd name="connsiteX4" fmla="*/ 0 w 11263"/>
                <a:gd name="connsiteY4" fmla="*/ 2576 h 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63" h="9793">
                  <a:moveTo>
                    <a:pt x="0" y="2576"/>
                  </a:moveTo>
                  <a:lnTo>
                    <a:pt x="11263" y="0"/>
                  </a:lnTo>
                  <a:cubicBezTo>
                    <a:pt x="11285" y="3313"/>
                    <a:pt x="9977" y="6419"/>
                    <a:pt x="10000" y="9732"/>
                  </a:cubicBezTo>
                  <a:lnTo>
                    <a:pt x="3732" y="9793"/>
                  </a:lnTo>
                  <a:lnTo>
                    <a:pt x="0" y="2576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1" name="Group 200"/>
            <p:cNvGrpSpPr/>
            <p:nvPr/>
          </p:nvGrpSpPr>
          <p:grpSpPr>
            <a:xfrm rot="19473557">
              <a:off x="2189375" y="1074907"/>
              <a:ext cx="101978" cy="419176"/>
              <a:chOff x="4688124" y="3470016"/>
              <a:chExt cx="287103" cy="1020185"/>
            </a:xfrm>
          </p:grpSpPr>
          <p:sp>
            <p:nvSpPr>
              <p:cNvPr id="209" name="Flowchart: Manual Operation 208"/>
              <p:cNvSpPr/>
              <p:nvPr/>
            </p:nvSpPr>
            <p:spPr>
              <a:xfrm rot="10800000">
                <a:off x="4688124" y="3545301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 rot="10991293">
                <a:off x="4702869" y="4344178"/>
                <a:ext cx="272358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 rot="10800000">
                <a:off x="4750950" y="3470016"/>
                <a:ext cx="162937" cy="10277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2" name="Oval 201"/>
            <p:cNvSpPr/>
            <p:nvPr/>
          </p:nvSpPr>
          <p:spPr>
            <a:xfrm rot="12109060">
              <a:off x="2148351" y="1143919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ounded Rectangle 202"/>
            <p:cNvSpPr/>
            <p:nvPr/>
          </p:nvSpPr>
          <p:spPr>
            <a:xfrm rot="1448140">
              <a:off x="2750520" y="607821"/>
              <a:ext cx="187172" cy="1010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/>
            <p:nvPr/>
          </p:nvSpPr>
          <p:spPr>
            <a:xfrm rot="10800000">
              <a:off x="3261604" y="1362984"/>
              <a:ext cx="123636" cy="906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Wave 196"/>
            <p:cNvSpPr/>
            <p:nvPr/>
          </p:nvSpPr>
          <p:spPr>
            <a:xfrm rot="14221805">
              <a:off x="3258011" y="1352062"/>
              <a:ext cx="346089" cy="378776"/>
            </a:xfrm>
            <a:prstGeom prst="wave">
              <a:avLst>
                <a:gd name="adj1" fmla="val 9894"/>
                <a:gd name="adj2" fmla="val 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91" name="TextBox 190"/>
          <p:cNvSpPr txBox="1"/>
          <p:nvPr/>
        </p:nvSpPr>
        <p:spPr>
          <a:xfrm rot="20260218" flipH="1">
            <a:off x="5299164" y="853810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5" name="Group 4"/>
          <p:cNvGrpSpPr/>
          <p:nvPr/>
        </p:nvGrpSpPr>
        <p:grpSpPr>
          <a:xfrm rot="308986">
            <a:off x="2253836" y="374004"/>
            <a:ext cx="402705" cy="450090"/>
            <a:chOff x="2230365" y="301000"/>
            <a:chExt cx="438855" cy="513722"/>
          </a:xfrm>
        </p:grpSpPr>
        <p:grpSp>
          <p:nvGrpSpPr>
            <p:cNvPr id="3" name="Group 2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34" name="Freeform 133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7" name="Group 166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174" name="Teardrop 173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reeform 174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1" name="Oval 180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/>
          <p:cNvGrpSpPr/>
          <p:nvPr/>
        </p:nvGrpSpPr>
        <p:grpSpPr>
          <a:xfrm rot="21291014" flipH="1">
            <a:off x="4944383" y="372336"/>
            <a:ext cx="402705" cy="450090"/>
            <a:chOff x="2230365" y="301000"/>
            <a:chExt cx="438855" cy="513722"/>
          </a:xfrm>
        </p:grpSpPr>
        <p:grpSp>
          <p:nvGrpSpPr>
            <p:cNvPr id="192" name="Group 191"/>
            <p:cNvGrpSpPr/>
            <p:nvPr/>
          </p:nvGrpSpPr>
          <p:grpSpPr>
            <a:xfrm>
              <a:off x="2230365" y="301000"/>
              <a:ext cx="438855" cy="513722"/>
              <a:chOff x="2223270" y="206038"/>
              <a:chExt cx="544104" cy="624893"/>
            </a:xfrm>
          </p:grpSpPr>
          <p:sp>
            <p:nvSpPr>
              <p:cNvPr id="195" name="Freeform 194"/>
              <p:cNvSpPr/>
              <p:nvPr/>
            </p:nvSpPr>
            <p:spPr>
              <a:xfrm rot="1207319" flipH="1">
                <a:off x="2629676" y="489336"/>
                <a:ext cx="137698" cy="210388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2" name="Group 211"/>
              <p:cNvGrpSpPr/>
              <p:nvPr/>
            </p:nvGrpSpPr>
            <p:grpSpPr>
              <a:xfrm rot="1610700">
                <a:off x="2223270" y="206038"/>
                <a:ext cx="505890" cy="624893"/>
                <a:chOff x="7939955" y="2695073"/>
                <a:chExt cx="343379" cy="388569"/>
              </a:xfrm>
            </p:grpSpPr>
            <p:sp>
              <p:nvSpPr>
                <p:cNvPr id="213" name="Teardrop 212"/>
                <p:cNvSpPr/>
                <p:nvPr/>
              </p:nvSpPr>
              <p:spPr>
                <a:xfrm rot="8894503" flipH="1">
                  <a:off x="7989890" y="279256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reeform 213"/>
                <p:cNvSpPr/>
                <p:nvPr/>
              </p:nvSpPr>
              <p:spPr>
                <a:xfrm>
                  <a:off x="7986960" y="269507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Freeform 214"/>
                <p:cNvSpPr/>
                <p:nvPr/>
              </p:nvSpPr>
              <p:spPr>
                <a:xfrm rot="1293447">
                  <a:off x="7939955" y="2826849"/>
                  <a:ext cx="93464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3" name="Oval 192"/>
            <p:cNvSpPr/>
            <p:nvPr/>
          </p:nvSpPr>
          <p:spPr>
            <a:xfrm rot="1786807" flipH="1" flipV="1">
              <a:off x="2396344" y="58020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786807" flipH="1" flipV="1">
              <a:off x="2511849" y="650537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6" name="Freeform 215"/>
          <p:cNvSpPr/>
          <p:nvPr/>
        </p:nvSpPr>
        <p:spPr>
          <a:xfrm rot="370005">
            <a:off x="3542606" y="2363455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 rot="21229995" flipH="1">
            <a:off x="3926704" y="2374900"/>
            <a:ext cx="101914" cy="129135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7" name="Group 226"/>
          <p:cNvGrpSpPr/>
          <p:nvPr/>
        </p:nvGrpSpPr>
        <p:grpSpPr>
          <a:xfrm rot="630838">
            <a:off x="4529634" y="3741825"/>
            <a:ext cx="390719" cy="427274"/>
            <a:chOff x="5797041" y="2656153"/>
            <a:chExt cx="347174" cy="388569"/>
          </a:xfrm>
        </p:grpSpPr>
        <p:sp>
          <p:nvSpPr>
            <p:cNvPr id="228" name="Teardrop 22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reeform 22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0" name="Freeform 22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2" name="Group 231"/>
          <p:cNvGrpSpPr/>
          <p:nvPr/>
        </p:nvGrpSpPr>
        <p:grpSpPr>
          <a:xfrm rot="375310" flipH="1">
            <a:off x="5974805" y="3691272"/>
            <a:ext cx="390719" cy="427274"/>
            <a:chOff x="5797041" y="2656153"/>
            <a:chExt cx="347174" cy="388569"/>
          </a:xfrm>
        </p:grpSpPr>
        <p:sp>
          <p:nvSpPr>
            <p:cNvPr id="233" name="Teardrop 232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Freeform 233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5" name="Freeform 234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7" name="Group 236"/>
          <p:cNvGrpSpPr/>
          <p:nvPr/>
        </p:nvGrpSpPr>
        <p:grpSpPr>
          <a:xfrm rot="1590644">
            <a:off x="7214914" y="4043540"/>
            <a:ext cx="390719" cy="427274"/>
            <a:chOff x="5797041" y="2656153"/>
            <a:chExt cx="347174" cy="388569"/>
          </a:xfrm>
        </p:grpSpPr>
        <p:sp>
          <p:nvSpPr>
            <p:cNvPr id="238" name="Teardrop 237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0" name="Freeform 239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" name="Group 175"/>
          <p:cNvGrpSpPr/>
          <p:nvPr/>
        </p:nvGrpSpPr>
        <p:grpSpPr>
          <a:xfrm rot="2911632" flipH="1">
            <a:off x="7965824" y="2459694"/>
            <a:ext cx="361144" cy="394646"/>
            <a:chOff x="5797041" y="2656153"/>
            <a:chExt cx="347174" cy="388569"/>
          </a:xfrm>
        </p:grpSpPr>
        <p:sp>
          <p:nvSpPr>
            <p:cNvPr id="177" name="Teardrop 176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Freeform 177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9" name="Freeform 178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" name="Freeform 185"/>
          <p:cNvSpPr/>
          <p:nvPr/>
        </p:nvSpPr>
        <p:spPr>
          <a:xfrm>
            <a:off x="7752334" y="2329668"/>
            <a:ext cx="297784" cy="620427"/>
          </a:xfrm>
          <a:custGeom>
            <a:avLst/>
            <a:gdLst>
              <a:gd name="connsiteX0" fmla="*/ 353860 w 353860"/>
              <a:gd name="connsiteY0" fmla="*/ 598118 h 598118"/>
              <a:gd name="connsiteX1" fmla="*/ 259915 w 353860"/>
              <a:gd name="connsiteY1" fmla="*/ 560540 h 598118"/>
              <a:gd name="connsiteX2" fmla="*/ 78287 w 353860"/>
              <a:gd name="connsiteY2" fmla="*/ 284967 h 598118"/>
              <a:gd name="connsiteX3" fmla="*/ 0 w 353860"/>
              <a:gd name="connsiteY3" fmla="*/ 0 h 598118"/>
              <a:gd name="connsiteX4" fmla="*/ 0 w 353860"/>
              <a:gd name="connsiteY4" fmla="*/ 0 h 598118"/>
              <a:gd name="connsiteX0" fmla="*/ 259915 w 259915"/>
              <a:gd name="connsiteY0" fmla="*/ 560540 h 560540"/>
              <a:gd name="connsiteX1" fmla="*/ 78287 w 259915"/>
              <a:gd name="connsiteY1" fmla="*/ 284967 h 560540"/>
              <a:gd name="connsiteX2" fmla="*/ 0 w 259915"/>
              <a:gd name="connsiteY2" fmla="*/ 0 h 560540"/>
              <a:gd name="connsiteX3" fmla="*/ 0 w 259915"/>
              <a:gd name="connsiteY3" fmla="*/ 0 h 560540"/>
              <a:gd name="connsiteX0" fmla="*/ 313116 w 313116"/>
              <a:gd name="connsiteY0" fmla="*/ 617067 h 617067"/>
              <a:gd name="connsiteX1" fmla="*/ 78287 w 313116"/>
              <a:gd name="connsiteY1" fmla="*/ 284967 h 617067"/>
              <a:gd name="connsiteX2" fmla="*/ 0 w 313116"/>
              <a:gd name="connsiteY2" fmla="*/ 0 h 617067"/>
              <a:gd name="connsiteX3" fmla="*/ 0 w 313116"/>
              <a:gd name="connsiteY3" fmla="*/ 0 h 617067"/>
              <a:gd name="connsiteX0" fmla="*/ 313116 w 313116"/>
              <a:gd name="connsiteY0" fmla="*/ 617067 h 617067"/>
              <a:gd name="connsiteX1" fmla="*/ 94912 w 313116"/>
              <a:gd name="connsiteY1" fmla="*/ 334844 h 617067"/>
              <a:gd name="connsiteX2" fmla="*/ 0 w 313116"/>
              <a:gd name="connsiteY2" fmla="*/ 0 h 617067"/>
              <a:gd name="connsiteX3" fmla="*/ 0 w 313116"/>
              <a:gd name="connsiteY3" fmla="*/ 0 h 61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116" h="617067">
                <a:moveTo>
                  <a:pt x="313116" y="617067"/>
                </a:moveTo>
                <a:lnTo>
                  <a:pt x="94912" y="334844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Oval 186"/>
          <p:cNvSpPr/>
          <p:nvPr/>
        </p:nvSpPr>
        <p:spPr>
          <a:xfrm rot="14857787">
            <a:off x="7689524" y="2271958"/>
            <a:ext cx="113674" cy="805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Oval 146"/>
          <p:cNvSpPr/>
          <p:nvPr/>
        </p:nvSpPr>
        <p:spPr>
          <a:xfrm>
            <a:off x="2766102" y="366814"/>
            <a:ext cx="506079" cy="48880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/>
          <p:cNvSpPr/>
          <p:nvPr/>
        </p:nvSpPr>
        <p:spPr>
          <a:xfrm>
            <a:off x="4359301" y="330920"/>
            <a:ext cx="506079" cy="48880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TextBox 204"/>
          <p:cNvSpPr txBox="1"/>
          <p:nvPr/>
        </p:nvSpPr>
        <p:spPr>
          <a:xfrm>
            <a:off x="2865299" y="402260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sp>
        <p:nvSpPr>
          <p:cNvPr id="206" name="TextBox 205"/>
          <p:cNvSpPr txBox="1"/>
          <p:nvPr/>
        </p:nvSpPr>
        <p:spPr>
          <a:xfrm>
            <a:off x="4457855" y="364775"/>
            <a:ext cx="2816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</a:t>
            </a:r>
            <a:endParaRPr lang="en-US" sz="2000" b="1" dirty="0"/>
          </a:p>
        </p:txBody>
      </p:sp>
      <p:grpSp>
        <p:nvGrpSpPr>
          <p:cNvPr id="207" name="Group 206"/>
          <p:cNvGrpSpPr/>
          <p:nvPr/>
        </p:nvGrpSpPr>
        <p:grpSpPr>
          <a:xfrm>
            <a:off x="4831139" y="3333050"/>
            <a:ext cx="506079" cy="488805"/>
            <a:chOff x="4795514" y="3333050"/>
            <a:chExt cx="506079" cy="488805"/>
          </a:xfrm>
          <a:noFill/>
        </p:grpSpPr>
        <p:sp>
          <p:nvSpPr>
            <p:cNvPr id="218" name="Oval 217"/>
            <p:cNvSpPr/>
            <p:nvPr/>
          </p:nvSpPr>
          <p:spPr>
            <a:xfrm>
              <a:off x="4795514" y="3333050"/>
              <a:ext cx="506079" cy="48880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4893442" y="3359788"/>
              <a:ext cx="281657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2</a:t>
              </a:r>
              <a:endParaRPr lang="en-US" sz="2000" b="1" dirty="0"/>
            </a:p>
          </p:txBody>
        </p:sp>
      </p:grpSp>
      <p:sp>
        <p:nvSpPr>
          <p:cNvPr id="220" name="TextBox 219"/>
          <p:cNvSpPr txBox="1"/>
          <p:nvPr/>
        </p:nvSpPr>
        <p:spPr>
          <a:xfrm>
            <a:off x="218361" y="283689"/>
            <a:ext cx="1087923" cy="461665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Then</a:t>
            </a:r>
            <a:r>
              <a:rPr lang="en-US" sz="2000" b="1" dirty="0" smtClean="0"/>
              <a:t>….</a:t>
            </a:r>
            <a:endParaRPr lang="en-US" sz="2000" b="1" dirty="0"/>
          </a:p>
        </p:txBody>
      </p:sp>
      <p:grpSp>
        <p:nvGrpSpPr>
          <p:cNvPr id="221" name="Group 220"/>
          <p:cNvGrpSpPr/>
          <p:nvPr/>
        </p:nvGrpSpPr>
        <p:grpSpPr>
          <a:xfrm>
            <a:off x="8153768" y="1727821"/>
            <a:ext cx="506079" cy="488805"/>
            <a:chOff x="8153768" y="1644696"/>
            <a:chExt cx="506079" cy="488805"/>
          </a:xfrm>
          <a:solidFill>
            <a:srgbClr val="FFCCFF"/>
          </a:solidFill>
        </p:grpSpPr>
        <p:sp>
          <p:nvSpPr>
            <p:cNvPr id="222" name="Oval 221"/>
            <p:cNvSpPr/>
            <p:nvPr/>
          </p:nvSpPr>
          <p:spPr>
            <a:xfrm>
              <a:off x="8153768" y="1644696"/>
              <a:ext cx="506079" cy="48880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8253580" y="1684241"/>
              <a:ext cx="281657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3</a:t>
              </a:r>
              <a:endParaRPr lang="en-US" sz="2000" b="1" dirty="0"/>
            </a:p>
          </p:txBody>
        </p:sp>
      </p:grpSp>
      <p:sp>
        <p:nvSpPr>
          <p:cNvPr id="224" name="TextBox 223"/>
          <p:cNvSpPr txBox="1"/>
          <p:nvPr/>
        </p:nvSpPr>
        <p:spPr>
          <a:xfrm>
            <a:off x="218361" y="3032585"/>
            <a:ext cx="2294715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(</a:t>
            </a:r>
            <a:r>
              <a:rPr lang="en-US" u="sng" dirty="0"/>
              <a:t>inside</a:t>
            </a:r>
            <a:r>
              <a:rPr lang="en-US" dirty="0"/>
              <a:t> the plant cell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225" name="TextBox 224"/>
          <p:cNvSpPr txBox="1"/>
          <p:nvPr/>
        </p:nvSpPr>
        <p:spPr>
          <a:xfrm>
            <a:off x="5597259" y="5505592"/>
            <a:ext cx="3465131" cy="707886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→   3) a </a:t>
            </a:r>
            <a:r>
              <a:rPr lang="en-US" sz="2000" b="1" u="sng" dirty="0" smtClean="0"/>
              <a:t>Defense Response</a:t>
            </a:r>
            <a:r>
              <a:rPr lang="en-US" sz="2000" b="1" dirty="0" smtClean="0"/>
              <a:t> = here, </a:t>
            </a:r>
            <a:r>
              <a:rPr lang="en-US" sz="2000" b="1" u="sng" dirty="0" smtClean="0"/>
              <a:t>strengthening of the wall</a:t>
            </a:r>
            <a:r>
              <a:rPr lang="en-US" sz="2000" b="1" dirty="0" smtClean="0"/>
              <a:t>  </a:t>
            </a:r>
            <a:endParaRPr lang="en-US" sz="20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3041751" y="885897"/>
            <a:ext cx="1672329" cy="64633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1) Detection by Lookouts A &amp; B</a:t>
            </a:r>
            <a:endParaRPr lang="en-US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4317829" y="2570955"/>
            <a:ext cx="2343968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/>
              <a:t>→ </a:t>
            </a:r>
            <a:r>
              <a:rPr lang="en-US" b="1" dirty="0" smtClean="0"/>
              <a:t> 2</a:t>
            </a:r>
            <a:r>
              <a:rPr lang="en-US" b="1" dirty="0"/>
              <a:t>) </a:t>
            </a:r>
            <a:r>
              <a:rPr lang="en-US" b="1" dirty="0" smtClean="0"/>
              <a:t> a </a:t>
            </a:r>
            <a:r>
              <a:rPr lang="en-US" b="1" u="sng" dirty="0"/>
              <a:t>Signal</a:t>
            </a:r>
            <a:r>
              <a:rPr lang="en-US" b="1" dirty="0"/>
              <a:t> sent inside the Castle (cell)</a:t>
            </a:r>
            <a:endParaRPr lang="en-US" dirty="0"/>
          </a:p>
        </p:txBody>
      </p:sp>
      <p:grpSp>
        <p:nvGrpSpPr>
          <p:cNvPr id="226" name="Group 225"/>
          <p:cNvGrpSpPr/>
          <p:nvPr/>
        </p:nvGrpSpPr>
        <p:grpSpPr>
          <a:xfrm>
            <a:off x="8063015" y="4016788"/>
            <a:ext cx="506079" cy="488805"/>
            <a:chOff x="8153768" y="1644696"/>
            <a:chExt cx="506079" cy="488805"/>
          </a:xfrm>
          <a:solidFill>
            <a:srgbClr val="FFCCFF"/>
          </a:solidFill>
        </p:grpSpPr>
        <p:sp>
          <p:nvSpPr>
            <p:cNvPr id="242" name="Oval 241"/>
            <p:cNvSpPr/>
            <p:nvPr/>
          </p:nvSpPr>
          <p:spPr>
            <a:xfrm>
              <a:off x="8153768" y="1644696"/>
              <a:ext cx="506079" cy="48880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8253580" y="1684241"/>
              <a:ext cx="281657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/>
                <a:t>3</a:t>
              </a:r>
              <a:endParaRPr lang="en-US" sz="20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345750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203375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  <a:solidFill>
            <a:srgbClr val="92D050"/>
          </a:solidFill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grpFill/>
            <a:ln w="57150">
              <a:solidFill>
                <a:srgbClr val="33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grpFill/>
            <a:ln w="57150">
              <a:solidFill>
                <a:srgbClr val="33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grpFill/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27512" y="368140"/>
            <a:ext cx="82270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When </a:t>
            </a:r>
            <a:r>
              <a:rPr lang="en-US" sz="2400" b="1" u="sng" dirty="0" smtClean="0"/>
              <a:t>PLANT</a:t>
            </a:r>
            <a:r>
              <a:rPr lang="en-US" sz="2400" u="sng" dirty="0" smtClean="0"/>
              <a:t> Surface </a:t>
            </a:r>
            <a:r>
              <a:rPr lang="en-US" sz="2400" b="1" u="sng" dirty="0" smtClean="0"/>
              <a:t>RECEPTORS</a:t>
            </a:r>
            <a:r>
              <a:rPr lang="en-US" sz="2400" dirty="0" smtClean="0"/>
              <a:t>  detect Microbial </a:t>
            </a:r>
            <a:r>
              <a:rPr lang="en-US" sz="2400" b="1" dirty="0" smtClean="0"/>
              <a:t>FEATURES</a:t>
            </a:r>
            <a:r>
              <a:rPr lang="en-US" sz="2400" dirty="0" smtClean="0"/>
              <a:t>, </a:t>
            </a:r>
            <a:r>
              <a:rPr lang="en-US" sz="2400" u="sng" dirty="0" smtClean="0"/>
              <a:t>a signal is sent</a:t>
            </a:r>
            <a:r>
              <a:rPr lang="en-US" sz="2400" dirty="0" smtClean="0"/>
              <a:t> to the inside of the plant cell …  </a:t>
            </a:r>
            <a:endParaRPr lang="en-US" sz="2400" dirty="0"/>
          </a:p>
        </p:txBody>
      </p:sp>
      <p:grpSp>
        <p:nvGrpSpPr>
          <p:cNvPr id="40" name="Group 39"/>
          <p:cNvGrpSpPr/>
          <p:nvPr/>
        </p:nvGrpSpPr>
        <p:grpSpPr>
          <a:xfrm>
            <a:off x="2280731" y="2874182"/>
            <a:ext cx="417880" cy="905103"/>
            <a:chOff x="2653188" y="3534236"/>
            <a:chExt cx="417880" cy="905103"/>
          </a:xfrm>
        </p:grpSpPr>
        <p:sp>
          <p:nvSpPr>
            <p:cNvPr id="41" name="Freeform 40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50" name="Group 49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52" name="Teardrop 51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1452282" y="1900052"/>
            <a:ext cx="2324071" cy="923128"/>
            <a:chOff x="1452282" y="1900052"/>
            <a:chExt cx="2324071" cy="923128"/>
          </a:xfrm>
        </p:grpSpPr>
        <p:cxnSp>
          <p:nvCxnSpPr>
            <p:cNvPr id="38" name="Straight Connector 37"/>
            <p:cNvCxnSpPr/>
            <p:nvPr/>
          </p:nvCxnSpPr>
          <p:spPr>
            <a:xfrm>
              <a:off x="3244421" y="1987352"/>
              <a:ext cx="0" cy="367113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2" name="Group 61"/>
            <p:cNvGrpSpPr/>
            <p:nvPr/>
          </p:nvGrpSpPr>
          <p:grpSpPr>
            <a:xfrm>
              <a:off x="1452282" y="1900052"/>
              <a:ext cx="2324071" cy="923128"/>
              <a:chOff x="1452282" y="1900052"/>
              <a:chExt cx="2324071" cy="923128"/>
            </a:xfrm>
          </p:grpSpPr>
          <p:grpSp>
            <p:nvGrpSpPr>
              <p:cNvPr id="61" name="Group 60"/>
              <p:cNvGrpSpPr/>
              <p:nvPr/>
            </p:nvGrpSpPr>
            <p:grpSpPr>
              <a:xfrm>
                <a:off x="1452282" y="2001442"/>
                <a:ext cx="2217305" cy="821738"/>
                <a:chOff x="1452282" y="2001442"/>
                <a:chExt cx="2217305" cy="821738"/>
              </a:xfrm>
            </p:grpSpPr>
            <p:grpSp>
              <p:nvGrpSpPr>
                <p:cNvPr id="13" name="Group 12"/>
                <p:cNvGrpSpPr/>
                <p:nvPr/>
              </p:nvGrpSpPr>
              <p:grpSpPr>
                <a:xfrm>
                  <a:off x="1452282" y="2411459"/>
                  <a:ext cx="2217305" cy="411721"/>
                  <a:chOff x="929640" y="992125"/>
                  <a:chExt cx="4549139" cy="638555"/>
                </a:xfrm>
              </p:grpSpPr>
              <p:sp>
                <p:nvSpPr>
                  <p:cNvPr id="14" name="Rounded Rectangle 13"/>
                  <p:cNvSpPr/>
                  <p:nvPr/>
                </p:nvSpPr>
                <p:spPr>
                  <a:xfrm>
                    <a:off x="929640" y="1082040"/>
                    <a:ext cx="2011680" cy="548640"/>
                  </a:xfrm>
                  <a:prstGeom prst="roundRect">
                    <a:avLst/>
                  </a:prstGeom>
                  <a:solidFill>
                    <a:srgbClr val="CC3300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" name="Freeform 14"/>
                  <p:cNvSpPr/>
                  <p:nvPr/>
                </p:nvSpPr>
                <p:spPr>
                  <a:xfrm rot="20873566">
                    <a:off x="2930958" y="992125"/>
                    <a:ext cx="2547821" cy="356616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" name="Group 32"/>
                <p:cNvGrpSpPr/>
                <p:nvPr/>
              </p:nvGrpSpPr>
              <p:grpSpPr>
                <a:xfrm>
                  <a:off x="2372038" y="2001442"/>
                  <a:ext cx="1287140" cy="467991"/>
                  <a:chOff x="2372038" y="2001442"/>
                  <a:chExt cx="1287140" cy="467991"/>
                </a:xfrm>
              </p:grpSpPr>
              <p:sp>
                <p:nvSpPr>
                  <p:cNvPr id="34" name="Freeform 33"/>
                  <p:cNvSpPr/>
                  <p:nvPr/>
                </p:nvSpPr>
                <p:spPr>
                  <a:xfrm rot="20075278">
                    <a:off x="2372038" y="2239498"/>
                    <a:ext cx="1241839" cy="229935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5" name="Group 34"/>
                  <p:cNvGrpSpPr/>
                  <p:nvPr/>
                </p:nvGrpSpPr>
                <p:grpSpPr>
                  <a:xfrm>
                    <a:off x="3232546" y="2001442"/>
                    <a:ext cx="426632" cy="245919"/>
                    <a:chOff x="3454400" y="2286024"/>
                    <a:chExt cx="526286" cy="369332"/>
                  </a:xfrm>
                </p:grpSpPr>
                <p:sp>
                  <p:nvSpPr>
                    <p:cNvPr id="37" name="TextBox 36"/>
                    <p:cNvSpPr txBox="1"/>
                    <p:nvPr/>
                  </p:nvSpPr>
                  <p:spPr>
                    <a:xfrm>
                      <a:off x="3454400" y="2286024"/>
                      <a:ext cx="184731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endParaRPr lang="en-US" b="1" dirty="0"/>
                    </a:p>
                  </p:txBody>
                </p:sp>
                <p:sp>
                  <p:nvSpPr>
                    <p:cNvPr id="36" name="Freeform 35"/>
                    <p:cNvSpPr/>
                    <p:nvPr/>
                  </p:nvSpPr>
                  <p:spPr>
                    <a:xfrm>
                      <a:off x="3481332" y="2311769"/>
                      <a:ext cx="499354" cy="337937"/>
                    </a:xfrm>
                    <a:custGeom>
                      <a:avLst/>
                      <a:gdLst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9141 w 740441"/>
                        <a:gd name="connsiteY9" fmla="*/ 331017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49698 h 384235"/>
                        <a:gd name="connsiteX1" fmla="*/ 182880 w 740441"/>
                        <a:gd name="connsiteY1" fmla="*/ 5094 h 384235"/>
                        <a:gd name="connsiteX2" fmla="*/ 343457 w 740441"/>
                        <a:gd name="connsiteY2" fmla="*/ 27396 h 384235"/>
                        <a:gd name="connsiteX3" fmla="*/ 454970 w 740441"/>
                        <a:gd name="connsiteY3" fmla="*/ 103224 h 384235"/>
                        <a:gd name="connsiteX4" fmla="*/ 602165 w 740441"/>
                        <a:gd name="connsiteY4" fmla="*/ 112145 h 384235"/>
                        <a:gd name="connsiteX5" fmla="*/ 740441 w 740441"/>
                        <a:gd name="connsiteY5" fmla="*/ 58619 h 384235"/>
                        <a:gd name="connsiteX6" fmla="*/ 686915 w 740441"/>
                        <a:gd name="connsiteY6" fmla="*/ 228118 h 384235"/>
                        <a:gd name="connsiteX7" fmla="*/ 597705 w 740441"/>
                        <a:gd name="connsiteY7" fmla="*/ 321788 h 384235"/>
                        <a:gd name="connsiteX8" fmla="*/ 486193 w 740441"/>
                        <a:gd name="connsiteY8" fmla="*/ 348551 h 384235"/>
                        <a:gd name="connsiteX9" fmla="*/ 379141 w 740441"/>
                        <a:gd name="connsiteY9" fmla="*/ 330709 h 384235"/>
                        <a:gd name="connsiteX10" fmla="*/ 263169 w 740441"/>
                        <a:gd name="connsiteY10" fmla="*/ 308406 h 384235"/>
                        <a:gd name="connsiteX11" fmla="*/ 151656 w 740441"/>
                        <a:gd name="connsiteY11" fmla="*/ 330709 h 384235"/>
                        <a:gd name="connsiteX12" fmla="*/ 4460 w 740441"/>
                        <a:gd name="connsiteY12" fmla="*/ 384235 h 384235"/>
                        <a:gd name="connsiteX13" fmla="*/ 0 w 740441"/>
                        <a:gd name="connsiteY13" fmla="*/ 49698 h 384235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02165 w 740441"/>
                        <a:gd name="connsiteY4" fmla="*/ 112347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37849 w 740441"/>
                        <a:gd name="connsiteY4" fmla="*/ 98965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602 h 384139"/>
                        <a:gd name="connsiteX1" fmla="*/ 182880 w 740441"/>
                        <a:gd name="connsiteY1" fmla="*/ 4998 h 384139"/>
                        <a:gd name="connsiteX2" fmla="*/ 343457 w 740441"/>
                        <a:gd name="connsiteY2" fmla="*/ 27300 h 384139"/>
                        <a:gd name="connsiteX3" fmla="*/ 468351 w 740441"/>
                        <a:gd name="connsiteY3" fmla="*/ 98668 h 384139"/>
                        <a:gd name="connsiteX4" fmla="*/ 637849 w 740441"/>
                        <a:gd name="connsiteY4" fmla="*/ 98667 h 384139"/>
                        <a:gd name="connsiteX5" fmla="*/ 740441 w 740441"/>
                        <a:gd name="connsiteY5" fmla="*/ 58523 h 384139"/>
                        <a:gd name="connsiteX6" fmla="*/ 686915 w 740441"/>
                        <a:gd name="connsiteY6" fmla="*/ 228022 h 384139"/>
                        <a:gd name="connsiteX7" fmla="*/ 597705 w 740441"/>
                        <a:gd name="connsiteY7" fmla="*/ 321692 h 384139"/>
                        <a:gd name="connsiteX8" fmla="*/ 486193 w 740441"/>
                        <a:gd name="connsiteY8" fmla="*/ 348455 h 384139"/>
                        <a:gd name="connsiteX9" fmla="*/ 379141 w 740441"/>
                        <a:gd name="connsiteY9" fmla="*/ 330613 h 384139"/>
                        <a:gd name="connsiteX10" fmla="*/ 263169 w 740441"/>
                        <a:gd name="connsiteY10" fmla="*/ 308310 h 384139"/>
                        <a:gd name="connsiteX11" fmla="*/ 151656 w 740441"/>
                        <a:gd name="connsiteY11" fmla="*/ 330613 h 384139"/>
                        <a:gd name="connsiteX12" fmla="*/ 4460 w 740441"/>
                        <a:gd name="connsiteY12" fmla="*/ 384139 h 384139"/>
                        <a:gd name="connsiteX13" fmla="*/ 0 w 740441"/>
                        <a:gd name="connsiteY13" fmla="*/ 49602 h 384139"/>
                        <a:gd name="connsiteX0" fmla="*/ 0 w 740441"/>
                        <a:gd name="connsiteY0" fmla="*/ 53575 h 388112"/>
                        <a:gd name="connsiteX1" fmla="*/ 147196 w 740441"/>
                        <a:gd name="connsiteY1" fmla="*/ 4510 h 388112"/>
                        <a:gd name="connsiteX2" fmla="*/ 343457 w 740441"/>
                        <a:gd name="connsiteY2" fmla="*/ 31273 h 388112"/>
                        <a:gd name="connsiteX3" fmla="*/ 468351 w 740441"/>
                        <a:gd name="connsiteY3" fmla="*/ 102641 h 388112"/>
                        <a:gd name="connsiteX4" fmla="*/ 637849 w 740441"/>
                        <a:gd name="connsiteY4" fmla="*/ 102640 h 388112"/>
                        <a:gd name="connsiteX5" fmla="*/ 740441 w 740441"/>
                        <a:gd name="connsiteY5" fmla="*/ 62496 h 388112"/>
                        <a:gd name="connsiteX6" fmla="*/ 686915 w 740441"/>
                        <a:gd name="connsiteY6" fmla="*/ 231995 h 388112"/>
                        <a:gd name="connsiteX7" fmla="*/ 597705 w 740441"/>
                        <a:gd name="connsiteY7" fmla="*/ 325665 h 388112"/>
                        <a:gd name="connsiteX8" fmla="*/ 486193 w 740441"/>
                        <a:gd name="connsiteY8" fmla="*/ 352428 h 388112"/>
                        <a:gd name="connsiteX9" fmla="*/ 379141 w 740441"/>
                        <a:gd name="connsiteY9" fmla="*/ 334586 h 388112"/>
                        <a:gd name="connsiteX10" fmla="*/ 263169 w 740441"/>
                        <a:gd name="connsiteY10" fmla="*/ 312283 h 388112"/>
                        <a:gd name="connsiteX11" fmla="*/ 151656 w 740441"/>
                        <a:gd name="connsiteY11" fmla="*/ 334586 h 388112"/>
                        <a:gd name="connsiteX12" fmla="*/ 4460 w 740441"/>
                        <a:gd name="connsiteY12" fmla="*/ 388112 h 388112"/>
                        <a:gd name="connsiteX13" fmla="*/ 0 w 740441"/>
                        <a:gd name="connsiteY13" fmla="*/ 53575 h 388112"/>
                        <a:gd name="connsiteX0" fmla="*/ 0 w 740441"/>
                        <a:gd name="connsiteY0" fmla="*/ 53348 h 387885"/>
                        <a:gd name="connsiteX1" fmla="*/ 147196 w 740441"/>
                        <a:gd name="connsiteY1" fmla="*/ 4283 h 387885"/>
                        <a:gd name="connsiteX2" fmla="*/ 343457 w 740441"/>
                        <a:gd name="connsiteY2" fmla="*/ 31046 h 387885"/>
                        <a:gd name="connsiteX3" fmla="*/ 477272 w 740441"/>
                        <a:gd name="connsiteY3" fmla="*/ 89032 h 387885"/>
                        <a:gd name="connsiteX4" fmla="*/ 637849 w 740441"/>
                        <a:gd name="connsiteY4" fmla="*/ 102413 h 387885"/>
                        <a:gd name="connsiteX5" fmla="*/ 740441 w 740441"/>
                        <a:gd name="connsiteY5" fmla="*/ 62269 h 387885"/>
                        <a:gd name="connsiteX6" fmla="*/ 686915 w 740441"/>
                        <a:gd name="connsiteY6" fmla="*/ 231768 h 387885"/>
                        <a:gd name="connsiteX7" fmla="*/ 597705 w 740441"/>
                        <a:gd name="connsiteY7" fmla="*/ 325438 h 387885"/>
                        <a:gd name="connsiteX8" fmla="*/ 486193 w 740441"/>
                        <a:gd name="connsiteY8" fmla="*/ 352201 h 387885"/>
                        <a:gd name="connsiteX9" fmla="*/ 379141 w 740441"/>
                        <a:gd name="connsiteY9" fmla="*/ 334359 h 387885"/>
                        <a:gd name="connsiteX10" fmla="*/ 263169 w 740441"/>
                        <a:gd name="connsiteY10" fmla="*/ 312056 h 387885"/>
                        <a:gd name="connsiteX11" fmla="*/ 151656 w 740441"/>
                        <a:gd name="connsiteY11" fmla="*/ 334359 h 387885"/>
                        <a:gd name="connsiteX12" fmla="*/ 4460 w 740441"/>
                        <a:gd name="connsiteY12" fmla="*/ 387885 h 387885"/>
                        <a:gd name="connsiteX13" fmla="*/ 0 w 740441"/>
                        <a:gd name="connsiteY13" fmla="*/ 53348 h 387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40441" h="387885">
                          <a:moveTo>
                            <a:pt x="0" y="53348"/>
                          </a:moveTo>
                          <a:lnTo>
                            <a:pt x="147196" y="4283"/>
                          </a:lnTo>
                          <a:cubicBezTo>
                            <a:pt x="208156" y="-10585"/>
                            <a:pt x="288444" y="16921"/>
                            <a:pt x="343457" y="31046"/>
                          </a:cubicBezTo>
                          <a:cubicBezTo>
                            <a:pt x="398470" y="45171"/>
                            <a:pt x="428207" y="77138"/>
                            <a:pt x="477272" y="89032"/>
                          </a:cubicBezTo>
                          <a:cubicBezTo>
                            <a:pt x="526337" y="100926"/>
                            <a:pt x="585810" y="106874"/>
                            <a:pt x="637849" y="102413"/>
                          </a:cubicBezTo>
                          <a:lnTo>
                            <a:pt x="740441" y="62269"/>
                          </a:lnTo>
                          <a:lnTo>
                            <a:pt x="686915" y="231768"/>
                          </a:lnTo>
                          <a:cubicBezTo>
                            <a:pt x="663126" y="275630"/>
                            <a:pt x="631159" y="305366"/>
                            <a:pt x="597705" y="325438"/>
                          </a:cubicBezTo>
                          <a:cubicBezTo>
                            <a:pt x="564251" y="345510"/>
                            <a:pt x="522620" y="350714"/>
                            <a:pt x="486193" y="352201"/>
                          </a:cubicBezTo>
                          <a:cubicBezTo>
                            <a:pt x="449766" y="353688"/>
                            <a:pt x="414081" y="343280"/>
                            <a:pt x="379141" y="334359"/>
                          </a:cubicBezTo>
                          <a:cubicBezTo>
                            <a:pt x="344201" y="325438"/>
                            <a:pt x="301083" y="312056"/>
                            <a:pt x="263169" y="312056"/>
                          </a:cubicBezTo>
                          <a:cubicBezTo>
                            <a:pt x="225255" y="312056"/>
                            <a:pt x="194774" y="321721"/>
                            <a:pt x="151656" y="334359"/>
                          </a:cubicBezTo>
                          <a:cubicBezTo>
                            <a:pt x="108538" y="346997"/>
                            <a:pt x="53525" y="370043"/>
                            <a:pt x="4460" y="387885"/>
                          </a:cubicBezTo>
                          <a:cubicBezTo>
                            <a:pt x="2973" y="276373"/>
                            <a:pt x="1487" y="164860"/>
                            <a:pt x="0" y="53348"/>
                          </a:cubicBez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20" name="Rectangle 19"/>
              <p:cNvSpPr/>
              <p:nvPr/>
            </p:nvSpPr>
            <p:spPr>
              <a:xfrm>
                <a:off x="3254378" y="1900052"/>
                <a:ext cx="348758" cy="4544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3250094" y="1996898"/>
                <a:ext cx="526259" cy="222951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3227923" y="1918317"/>
                <a:ext cx="29759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 smtClean="0"/>
                  <a:t>A</a:t>
                </a:r>
                <a:endParaRPr lang="en-US" sz="1600" b="1" dirty="0"/>
              </a:p>
            </p:txBody>
          </p:sp>
        </p:grpSp>
      </p:grpSp>
      <p:cxnSp>
        <p:nvCxnSpPr>
          <p:cNvPr id="56" name="Straight Arrow Connector 55"/>
          <p:cNvCxnSpPr/>
          <p:nvPr/>
        </p:nvCxnSpPr>
        <p:spPr>
          <a:xfrm>
            <a:off x="2696693" y="3711663"/>
            <a:ext cx="406888" cy="177223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/>
          <p:cNvCxnSpPr/>
          <p:nvPr/>
        </p:nvCxnSpPr>
        <p:spPr>
          <a:xfrm flipV="1">
            <a:off x="3351116" y="3567738"/>
            <a:ext cx="260774" cy="249471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1414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203375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  <a:solidFill>
            <a:srgbClr val="92D050"/>
          </a:solidFill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grpFill/>
            <a:ln w="57150">
              <a:solidFill>
                <a:srgbClr val="33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grpFill/>
            <a:ln w="57150">
              <a:solidFill>
                <a:srgbClr val="33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grpFill/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27512" y="368140"/>
            <a:ext cx="83682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… </a:t>
            </a:r>
            <a:r>
              <a:rPr lang="en-US" sz="2400" dirty="0"/>
              <a:t>which </a:t>
            </a:r>
            <a:r>
              <a:rPr lang="en-US" sz="2400" u="sng" dirty="0"/>
              <a:t>turns on</a:t>
            </a:r>
            <a:r>
              <a:rPr lang="en-US" sz="2400" dirty="0"/>
              <a:t> </a:t>
            </a:r>
            <a:r>
              <a:rPr lang="en-US" sz="2400" b="1" u="sng" dirty="0" smtClean="0"/>
              <a:t>M</a:t>
            </a:r>
            <a:r>
              <a:rPr lang="en-US" sz="2400" dirty="0" smtClean="0"/>
              <a:t>icrobe-</a:t>
            </a:r>
            <a:r>
              <a:rPr lang="en-US" sz="2400" b="1" u="sng" dirty="0" smtClean="0"/>
              <a:t>T</a:t>
            </a:r>
            <a:r>
              <a:rPr lang="en-US" sz="2400" dirty="0" smtClean="0"/>
              <a:t>riggered </a:t>
            </a:r>
            <a:r>
              <a:rPr lang="en-US" sz="2400" b="1" u="sng" dirty="0"/>
              <a:t>I</a:t>
            </a:r>
            <a:r>
              <a:rPr lang="en-US" sz="2400" dirty="0"/>
              <a:t>mmunity (or </a:t>
            </a:r>
            <a:r>
              <a:rPr lang="en-US" sz="2400" b="1" u="sng" dirty="0"/>
              <a:t>MTI</a:t>
            </a:r>
            <a:r>
              <a:rPr lang="en-US" sz="2400" dirty="0"/>
              <a:t>), which </a:t>
            </a:r>
            <a:r>
              <a:rPr lang="en-US" sz="2400" u="sng" dirty="0"/>
              <a:t>thickens the cell wall </a:t>
            </a:r>
            <a:r>
              <a:rPr lang="en-US" sz="2400" dirty="0"/>
              <a:t>and </a:t>
            </a:r>
            <a:r>
              <a:rPr lang="en-US" sz="2400" u="sng" dirty="0"/>
              <a:t>stops the </a:t>
            </a:r>
            <a:r>
              <a:rPr lang="en-US" sz="2400" u="sng" dirty="0" smtClean="0"/>
              <a:t>pathogen</a:t>
            </a:r>
            <a:endParaRPr lang="en-US" sz="2400" dirty="0"/>
          </a:p>
        </p:txBody>
      </p:sp>
      <p:grpSp>
        <p:nvGrpSpPr>
          <p:cNvPr id="40" name="Group 39"/>
          <p:cNvGrpSpPr/>
          <p:nvPr/>
        </p:nvGrpSpPr>
        <p:grpSpPr>
          <a:xfrm>
            <a:off x="2280731" y="2874182"/>
            <a:ext cx="417880" cy="905103"/>
            <a:chOff x="2653188" y="3534236"/>
            <a:chExt cx="417880" cy="905103"/>
          </a:xfrm>
        </p:grpSpPr>
        <p:sp>
          <p:nvSpPr>
            <p:cNvPr id="41" name="Freeform 40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50" name="Group 49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52" name="Teardrop 51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1452282" y="1900052"/>
            <a:ext cx="2324071" cy="923128"/>
            <a:chOff x="1452282" y="1900052"/>
            <a:chExt cx="2324071" cy="923128"/>
          </a:xfrm>
        </p:grpSpPr>
        <p:cxnSp>
          <p:nvCxnSpPr>
            <p:cNvPr id="38" name="Straight Connector 37"/>
            <p:cNvCxnSpPr/>
            <p:nvPr/>
          </p:nvCxnSpPr>
          <p:spPr>
            <a:xfrm>
              <a:off x="3244421" y="1987352"/>
              <a:ext cx="0" cy="367113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2" name="Group 61"/>
            <p:cNvGrpSpPr/>
            <p:nvPr/>
          </p:nvGrpSpPr>
          <p:grpSpPr>
            <a:xfrm>
              <a:off x="1452282" y="1900052"/>
              <a:ext cx="2324071" cy="923128"/>
              <a:chOff x="1452282" y="1900052"/>
              <a:chExt cx="2324071" cy="923128"/>
            </a:xfrm>
          </p:grpSpPr>
          <p:grpSp>
            <p:nvGrpSpPr>
              <p:cNvPr id="61" name="Group 60"/>
              <p:cNvGrpSpPr/>
              <p:nvPr/>
            </p:nvGrpSpPr>
            <p:grpSpPr>
              <a:xfrm>
                <a:off x="1452282" y="2001442"/>
                <a:ext cx="2217305" cy="821738"/>
                <a:chOff x="1452282" y="2001442"/>
                <a:chExt cx="2217305" cy="821738"/>
              </a:xfrm>
            </p:grpSpPr>
            <p:grpSp>
              <p:nvGrpSpPr>
                <p:cNvPr id="13" name="Group 12"/>
                <p:cNvGrpSpPr/>
                <p:nvPr/>
              </p:nvGrpSpPr>
              <p:grpSpPr>
                <a:xfrm>
                  <a:off x="1452282" y="2411459"/>
                  <a:ext cx="2217305" cy="411721"/>
                  <a:chOff x="929640" y="992125"/>
                  <a:chExt cx="4549139" cy="638555"/>
                </a:xfrm>
              </p:grpSpPr>
              <p:sp>
                <p:nvSpPr>
                  <p:cNvPr id="14" name="Rounded Rectangle 13"/>
                  <p:cNvSpPr/>
                  <p:nvPr/>
                </p:nvSpPr>
                <p:spPr>
                  <a:xfrm>
                    <a:off x="929640" y="1082040"/>
                    <a:ext cx="2011680" cy="548640"/>
                  </a:xfrm>
                  <a:prstGeom prst="roundRect">
                    <a:avLst/>
                  </a:prstGeom>
                  <a:solidFill>
                    <a:srgbClr val="CC3300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" name="Freeform 14"/>
                  <p:cNvSpPr/>
                  <p:nvPr/>
                </p:nvSpPr>
                <p:spPr>
                  <a:xfrm rot="20873566">
                    <a:off x="2930958" y="992125"/>
                    <a:ext cx="2547821" cy="356616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" name="Group 32"/>
                <p:cNvGrpSpPr/>
                <p:nvPr/>
              </p:nvGrpSpPr>
              <p:grpSpPr>
                <a:xfrm>
                  <a:off x="2372038" y="2001442"/>
                  <a:ext cx="1287140" cy="467991"/>
                  <a:chOff x="2372038" y="2001442"/>
                  <a:chExt cx="1287140" cy="467991"/>
                </a:xfrm>
              </p:grpSpPr>
              <p:sp>
                <p:nvSpPr>
                  <p:cNvPr id="34" name="Freeform 33"/>
                  <p:cNvSpPr/>
                  <p:nvPr/>
                </p:nvSpPr>
                <p:spPr>
                  <a:xfrm rot="20075278">
                    <a:off x="2372038" y="2239498"/>
                    <a:ext cx="1241839" cy="229935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5" name="Group 34"/>
                  <p:cNvGrpSpPr/>
                  <p:nvPr/>
                </p:nvGrpSpPr>
                <p:grpSpPr>
                  <a:xfrm>
                    <a:off x="3232546" y="2001442"/>
                    <a:ext cx="426632" cy="245919"/>
                    <a:chOff x="3454400" y="2286024"/>
                    <a:chExt cx="526286" cy="369332"/>
                  </a:xfrm>
                </p:grpSpPr>
                <p:sp>
                  <p:nvSpPr>
                    <p:cNvPr id="37" name="TextBox 36"/>
                    <p:cNvSpPr txBox="1"/>
                    <p:nvPr/>
                  </p:nvSpPr>
                  <p:spPr>
                    <a:xfrm>
                      <a:off x="3454400" y="2286024"/>
                      <a:ext cx="184731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endParaRPr lang="en-US" b="1" dirty="0"/>
                    </a:p>
                  </p:txBody>
                </p:sp>
                <p:sp>
                  <p:nvSpPr>
                    <p:cNvPr id="36" name="Freeform 35"/>
                    <p:cNvSpPr/>
                    <p:nvPr/>
                  </p:nvSpPr>
                  <p:spPr>
                    <a:xfrm>
                      <a:off x="3481332" y="2311769"/>
                      <a:ext cx="499354" cy="337937"/>
                    </a:xfrm>
                    <a:custGeom>
                      <a:avLst/>
                      <a:gdLst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9141 w 740441"/>
                        <a:gd name="connsiteY9" fmla="*/ 331017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49698 h 384235"/>
                        <a:gd name="connsiteX1" fmla="*/ 182880 w 740441"/>
                        <a:gd name="connsiteY1" fmla="*/ 5094 h 384235"/>
                        <a:gd name="connsiteX2" fmla="*/ 343457 w 740441"/>
                        <a:gd name="connsiteY2" fmla="*/ 27396 h 384235"/>
                        <a:gd name="connsiteX3" fmla="*/ 454970 w 740441"/>
                        <a:gd name="connsiteY3" fmla="*/ 103224 h 384235"/>
                        <a:gd name="connsiteX4" fmla="*/ 602165 w 740441"/>
                        <a:gd name="connsiteY4" fmla="*/ 112145 h 384235"/>
                        <a:gd name="connsiteX5" fmla="*/ 740441 w 740441"/>
                        <a:gd name="connsiteY5" fmla="*/ 58619 h 384235"/>
                        <a:gd name="connsiteX6" fmla="*/ 686915 w 740441"/>
                        <a:gd name="connsiteY6" fmla="*/ 228118 h 384235"/>
                        <a:gd name="connsiteX7" fmla="*/ 597705 w 740441"/>
                        <a:gd name="connsiteY7" fmla="*/ 321788 h 384235"/>
                        <a:gd name="connsiteX8" fmla="*/ 486193 w 740441"/>
                        <a:gd name="connsiteY8" fmla="*/ 348551 h 384235"/>
                        <a:gd name="connsiteX9" fmla="*/ 379141 w 740441"/>
                        <a:gd name="connsiteY9" fmla="*/ 330709 h 384235"/>
                        <a:gd name="connsiteX10" fmla="*/ 263169 w 740441"/>
                        <a:gd name="connsiteY10" fmla="*/ 308406 h 384235"/>
                        <a:gd name="connsiteX11" fmla="*/ 151656 w 740441"/>
                        <a:gd name="connsiteY11" fmla="*/ 330709 h 384235"/>
                        <a:gd name="connsiteX12" fmla="*/ 4460 w 740441"/>
                        <a:gd name="connsiteY12" fmla="*/ 384235 h 384235"/>
                        <a:gd name="connsiteX13" fmla="*/ 0 w 740441"/>
                        <a:gd name="connsiteY13" fmla="*/ 49698 h 384235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02165 w 740441"/>
                        <a:gd name="connsiteY4" fmla="*/ 112347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37849 w 740441"/>
                        <a:gd name="connsiteY4" fmla="*/ 98965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602 h 384139"/>
                        <a:gd name="connsiteX1" fmla="*/ 182880 w 740441"/>
                        <a:gd name="connsiteY1" fmla="*/ 4998 h 384139"/>
                        <a:gd name="connsiteX2" fmla="*/ 343457 w 740441"/>
                        <a:gd name="connsiteY2" fmla="*/ 27300 h 384139"/>
                        <a:gd name="connsiteX3" fmla="*/ 468351 w 740441"/>
                        <a:gd name="connsiteY3" fmla="*/ 98668 h 384139"/>
                        <a:gd name="connsiteX4" fmla="*/ 637849 w 740441"/>
                        <a:gd name="connsiteY4" fmla="*/ 98667 h 384139"/>
                        <a:gd name="connsiteX5" fmla="*/ 740441 w 740441"/>
                        <a:gd name="connsiteY5" fmla="*/ 58523 h 384139"/>
                        <a:gd name="connsiteX6" fmla="*/ 686915 w 740441"/>
                        <a:gd name="connsiteY6" fmla="*/ 228022 h 384139"/>
                        <a:gd name="connsiteX7" fmla="*/ 597705 w 740441"/>
                        <a:gd name="connsiteY7" fmla="*/ 321692 h 384139"/>
                        <a:gd name="connsiteX8" fmla="*/ 486193 w 740441"/>
                        <a:gd name="connsiteY8" fmla="*/ 348455 h 384139"/>
                        <a:gd name="connsiteX9" fmla="*/ 379141 w 740441"/>
                        <a:gd name="connsiteY9" fmla="*/ 330613 h 384139"/>
                        <a:gd name="connsiteX10" fmla="*/ 263169 w 740441"/>
                        <a:gd name="connsiteY10" fmla="*/ 308310 h 384139"/>
                        <a:gd name="connsiteX11" fmla="*/ 151656 w 740441"/>
                        <a:gd name="connsiteY11" fmla="*/ 330613 h 384139"/>
                        <a:gd name="connsiteX12" fmla="*/ 4460 w 740441"/>
                        <a:gd name="connsiteY12" fmla="*/ 384139 h 384139"/>
                        <a:gd name="connsiteX13" fmla="*/ 0 w 740441"/>
                        <a:gd name="connsiteY13" fmla="*/ 49602 h 384139"/>
                        <a:gd name="connsiteX0" fmla="*/ 0 w 740441"/>
                        <a:gd name="connsiteY0" fmla="*/ 53575 h 388112"/>
                        <a:gd name="connsiteX1" fmla="*/ 147196 w 740441"/>
                        <a:gd name="connsiteY1" fmla="*/ 4510 h 388112"/>
                        <a:gd name="connsiteX2" fmla="*/ 343457 w 740441"/>
                        <a:gd name="connsiteY2" fmla="*/ 31273 h 388112"/>
                        <a:gd name="connsiteX3" fmla="*/ 468351 w 740441"/>
                        <a:gd name="connsiteY3" fmla="*/ 102641 h 388112"/>
                        <a:gd name="connsiteX4" fmla="*/ 637849 w 740441"/>
                        <a:gd name="connsiteY4" fmla="*/ 102640 h 388112"/>
                        <a:gd name="connsiteX5" fmla="*/ 740441 w 740441"/>
                        <a:gd name="connsiteY5" fmla="*/ 62496 h 388112"/>
                        <a:gd name="connsiteX6" fmla="*/ 686915 w 740441"/>
                        <a:gd name="connsiteY6" fmla="*/ 231995 h 388112"/>
                        <a:gd name="connsiteX7" fmla="*/ 597705 w 740441"/>
                        <a:gd name="connsiteY7" fmla="*/ 325665 h 388112"/>
                        <a:gd name="connsiteX8" fmla="*/ 486193 w 740441"/>
                        <a:gd name="connsiteY8" fmla="*/ 352428 h 388112"/>
                        <a:gd name="connsiteX9" fmla="*/ 379141 w 740441"/>
                        <a:gd name="connsiteY9" fmla="*/ 334586 h 388112"/>
                        <a:gd name="connsiteX10" fmla="*/ 263169 w 740441"/>
                        <a:gd name="connsiteY10" fmla="*/ 312283 h 388112"/>
                        <a:gd name="connsiteX11" fmla="*/ 151656 w 740441"/>
                        <a:gd name="connsiteY11" fmla="*/ 334586 h 388112"/>
                        <a:gd name="connsiteX12" fmla="*/ 4460 w 740441"/>
                        <a:gd name="connsiteY12" fmla="*/ 388112 h 388112"/>
                        <a:gd name="connsiteX13" fmla="*/ 0 w 740441"/>
                        <a:gd name="connsiteY13" fmla="*/ 53575 h 388112"/>
                        <a:gd name="connsiteX0" fmla="*/ 0 w 740441"/>
                        <a:gd name="connsiteY0" fmla="*/ 53348 h 387885"/>
                        <a:gd name="connsiteX1" fmla="*/ 147196 w 740441"/>
                        <a:gd name="connsiteY1" fmla="*/ 4283 h 387885"/>
                        <a:gd name="connsiteX2" fmla="*/ 343457 w 740441"/>
                        <a:gd name="connsiteY2" fmla="*/ 31046 h 387885"/>
                        <a:gd name="connsiteX3" fmla="*/ 477272 w 740441"/>
                        <a:gd name="connsiteY3" fmla="*/ 89032 h 387885"/>
                        <a:gd name="connsiteX4" fmla="*/ 637849 w 740441"/>
                        <a:gd name="connsiteY4" fmla="*/ 102413 h 387885"/>
                        <a:gd name="connsiteX5" fmla="*/ 740441 w 740441"/>
                        <a:gd name="connsiteY5" fmla="*/ 62269 h 387885"/>
                        <a:gd name="connsiteX6" fmla="*/ 686915 w 740441"/>
                        <a:gd name="connsiteY6" fmla="*/ 231768 h 387885"/>
                        <a:gd name="connsiteX7" fmla="*/ 597705 w 740441"/>
                        <a:gd name="connsiteY7" fmla="*/ 325438 h 387885"/>
                        <a:gd name="connsiteX8" fmla="*/ 486193 w 740441"/>
                        <a:gd name="connsiteY8" fmla="*/ 352201 h 387885"/>
                        <a:gd name="connsiteX9" fmla="*/ 379141 w 740441"/>
                        <a:gd name="connsiteY9" fmla="*/ 334359 h 387885"/>
                        <a:gd name="connsiteX10" fmla="*/ 263169 w 740441"/>
                        <a:gd name="connsiteY10" fmla="*/ 312056 h 387885"/>
                        <a:gd name="connsiteX11" fmla="*/ 151656 w 740441"/>
                        <a:gd name="connsiteY11" fmla="*/ 334359 h 387885"/>
                        <a:gd name="connsiteX12" fmla="*/ 4460 w 740441"/>
                        <a:gd name="connsiteY12" fmla="*/ 387885 h 387885"/>
                        <a:gd name="connsiteX13" fmla="*/ 0 w 740441"/>
                        <a:gd name="connsiteY13" fmla="*/ 53348 h 387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40441" h="387885">
                          <a:moveTo>
                            <a:pt x="0" y="53348"/>
                          </a:moveTo>
                          <a:lnTo>
                            <a:pt x="147196" y="4283"/>
                          </a:lnTo>
                          <a:cubicBezTo>
                            <a:pt x="208156" y="-10585"/>
                            <a:pt x="288444" y="16921"/>
                            <a:pt x="343457" y="31046"/>
                          </a:cubicBezTo>
                          <a:cubicBezTo>
                            <a:pt x="398470" y="45171"/>
                            <a:pt x="428207" y="77138"/>
                            <a:pt x="477272" y="89032"/>
                          </a:cubicBezTo>
                          <a:cubicBezTo>
                            <a:pt x="526337" y="100926"/>
                            <a:pt x="585810" y="106874"/>
                            <a:pt x="637849" y="102413"/>
                          </a:cubicBezTo>
                          <a:lnTo>
                            <a:pt x="740441" y="62269"/>
                          </a:lnTo>
                          <a:lnTo>
                            <a:pt x="686915" y="231768"/>
                          </a:lnTo>
                          <a:cubicBezTo>
                            <a:pt x="663126" y="275630"/>
                            <a:pt x="631159" y="305366"/>
                            <a:pt x="597705" y="325438"/>
                          </a:cubicBezTo>
                          <a:cubicBezTo>
                            <a:pt x="564251" y="345510"/>
                            <a:pt x="522620" y="350714"/>
                            <a:pt x="486193" y="352201"/>
                          </a:cubicBezTo>
                          <a:cubicBezTo>
                            <a:pt x="449766" y="353688"/>
                            <a:pt x="414081" y="343280"/>
                            <a:pt x="379141" y="334359"/>
                          </a:cubicBezTo>
                          <a:cubicBezTo>
                            <a:pt x="344201" y="325438"/>
                            <a:pt x="301083" y="312056"/>
                            <a:pt x="263169" y="312056"/>
                          </a:cubicBezTo>
                          <a:cubicBezTo>
                            <a:pt x="225255" y="312056"/>
                            <a:pt x="194774" y="321721"/>
                            <a:pt x="151656" y="334359"/>
                          </a:cubicBezTo>
                          <a:cubicBezTo>
                            <a:pt x="108538" y="346997"/>
                            <a:pt x="53525" y="370043"/>
                            <a:pt x="4460" y="387885"/>
                          </a:cubicBezTo>
                          <a:cubicBezTo>
                            <a:pt x="2973" y="276373"/>
                            <a:pt x="1487" y="164860"/>
                            <a:pt x="0" y="53348"/>
                          </a:cubicBez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20" name="Rectangle 19"/>
              <p:cNvSpPr/>
              <p:nvPr/>
            </p:nvSpPr>
            <p:spPr>
              <a:xfrm>
                <a:off x="3254378" y="1900052"/>
                <a:ext cx="348758" cy="4544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3250094" y="1996898"/>
                <a:ext cx="526259" cy="222951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3227923" y="1918317"/>
                <a:ext cx="29759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 smtClean="0"/>
                  <a:t>A</a:t>
                </a:r>
                <a:endParaRPr lang="en-US" sz="1600" b="1" dirty="0"/>
              </a:p>
            </p:txBody>
          </p:sp>
        </p:grpSp>
      </p:grpSp>
      <p:cxnSp>
        <p:nvCxnSpPr>
          <p:cNvPr id="56" name="Straight Arrow Connector 55"/>
          <p:cNvCxnSpPr/>
          <p:nvPr/>
        </p:nvCxnSpPr>
        <p:spPr>
          <a:xfrm>
            <a:off x="2696693" y="3711663"/>
            <a:ext cx="406888" cy="177223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/>
          <p:cNvCxnSpPr/>
          <p:nvPr/>
        </p:nvCxnSpPr>
        <p:spPr>
          <a:xfrm flipV="1">
            <a:off x="3351116" y="3567738"/>
            <a:ext cx="260774" cy="249471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15"/>
          <p:cNvGrpSpPr/>
          <p:nvPr/>
        </p:nvGrpSpPr>
        <p:grpSpPr>
          <a:xfrm>
            <a:off x="3351116" y="3227736"/>
            <a:ext cx="542015" cy="392342"/>
            <a:chOff x="3351116" y="3227736"/>
            <a:chExt cx="542015" cy="392342"/>
          </a:xfrm>
        </p:grpSpPr>
        <p:cxnSp>
          <p:nvCxnSpPr>
            <p:cNvPr id="58" name="Straight Arrow Connector 57"/>
            <p:cNvCxnSpPr/>
            <p:nvPr/>
          </p:nvCxnSpPr>
          <p:spPr>
            <a:xfrm flipH="1" flipV="1">
              <a:off x="3351116" y="3227736"/>
              <a:ext cx="179910" cy="270834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3634180" y="3227736"/>
              <a:ext cx="0" cy="270834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/>
            <p:cNvCxnSpPr/>
            <p:nvPr/>
          </p:nvCxnSpPr>
          <p:spPr>
            <a:xfrm flipV="1">
              <a:off x="3762838" y="3286688"/>
              <a:ext cx="130293" cy="333390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86053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1016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ln w="57150">
              <a:solidFill>
                <a:srgbClr val="00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27511" y="475017"/>
            <a:ext cx="83682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/>
              <a:t>Microbe-Triggered </a:t>
            </a:r>
            <a:r>
              <a:rPr lang="en-US" sz="2400" b="1" u="sng" dirty="0"/>
              <a:t>Immunity</a:t>
            </a:r>
            <a:r>
              <a:rPr lang="en-US" sz="2400" b="1" dirty="0"/>
              <a:t> </a:t>
            </a:r>
            <a:r>
              <a:rPr lang="en-US" sz="2400" dirty="0"/>
              <a:t>(</a:t>
            </a:r>
            <a:r>
              <a:rPr lang="en-US" sz="2400" b="1" u="sng" dirty="0"/>
              <a:t>MTI</a:t>
            </a:r>
            <a:r>
              <a:rPr lang="en-US" sz="2400" dirty="0"/>
              <a:t>) = the </a:t>
            </a:r>
            <a:r>
              <a:rPr lang="en-US" sz="2400" dirty="0" smtClean="0"/>
              <a:t>first, and </a:t>
            </a:r>
            <a:r>
              <a:rPr lang="en-US" sz="2400" u="sng" dirty="0" smtClean="0"/>
              <a:t>most ancient</a:t>
            </a:r>
            <a:r>
              <a:rPr lang="en-US" sz="2400" dirty="0" smtClean="0"/>
              <a:t>,  </a:t>
            </a:r>
            <a:r>
              <a:rPr lang="en-US" sz="2400" dirty="0"/>
              <a:t>line of plant defense against pathogen </a:t>
            </a:r>
            <a:r>
              <a:rPr lang="en-US" sz="2400" dirty="0" smtClean="0"/>
              <a:t>attack </a:t>
            </a:r>
            <a:endParaRPr lang="en-US" sz="2400" dirty="0"/>
          </a:p>
        </p:txBody>
      </p:sp>
      <p:grpSp>
        <p:nvGrpSpPr>
          <p:cNvPr id="41" name="Group 40"/>
          <p:cNvGrpSpPr/>
          <p:nvPr/>
        </p:nvGrpSpPr>
        <p:grpSpPr>
          <a:xfrm rot="20658284">
            <a:off x="346101" y="1536377"/>
            <a:ext cx="675895" cy="185249"/>
            <a:chOff x="8278100" y="1901358"/>
            <a:chExt cx="675895" cy="185249"/>
          </a:xfrm>
        </p:grpSpPr>
        <p:sp>
          <p:nvSpPr>
            <p:cNvPr id="42" name="Rounded Rectangle 4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/>
          <p:cNvGrpSpPr/>
          <p:nvPr/>
        </p:nvGrpSpPr>
        <p:grpSpPr>
          <a:xfrm rot="865295" flipH="1">
            <a:off x="7116161" y="1565822"/>
            <a:ext cx="675895" cy="185249"/>
            <a:chOff x="8278100" y="1901358"/>
            <a:chExt cx="675895" cy="185249"/>
          </a:xfrm>
        </p:grpSpPr>
        <p:sp>
          <p:nvSpPr>
            <p:cNvPr id="46" name="Rounded Rectangle 4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" name="Group 48"/>
          <p:cNvGrpSpPr/>
          <p:nvPr/>
        </p:nvGrpSpPr>
        <p:grpSpPr>
          <a:xfrm rot="20700903">
            <a:off x="6420711" y="2237109"/>
            <a:ext cx="675895" cy="185249"/>
            <a:chOff x="8278100" y="1901358"/>
            <a:chExt cx="675895" cy="185249"/>
          </a:xfrm>
        </p:grpSpPr>
        <p:sp>
          <p:nvSpPr>
            <p:cNvPr id="50" name="Rounded Rectangle 49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1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 rot="841485">
            <a:off x="4624074" y="1874823"/>
            <a:ext cx="675895" cy="185249"/>
            <a:chOff x="8278100" y="1901358"/>
            <a:chExt cx="675895" cy="185249"/>
          </a:xfrm>
        </p:grpSpPr>
        <p:sp>
          <p:nvSpPr>
            <p:cNvPr id="54" name="Rounded Rectangle 5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 5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2280731" y="2874182"/>
            <a:ext cx="417880" cy="905103"/>
            <a:chOff x="2653188" y="3534236"/>
            <a:chExt cx="417880" cy="905103"/>
          </a:xfrm>
        </p:grpSpPr>
        <p:sp>
          <p:nvSpPr>
            <p:cNvPr id="58" name="Freeform 57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58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ounded Rectangle 61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63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67" name="Group 66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69" name="Teardrop 68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1" name="Freeform 70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" name="TextBox 67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cxnSp>
        <p:nvCxnSpPr>
          <p:cNvPr id="73" name="Straight Arrow Connector 72"/>
          <p:cNvCxnSpPr/>
          <p:nvPr/>
        </p:nvCxnSpPr>
        <p:spPr>
          <a:xfrm>
            <a:off x="2696693" y="3711663"/>
            <a:ext cx="406888" cy="177223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Oval 73"/>
          <p:cNvSpPr/>
          <p:nvPr/>
        </p:nvSpPr>
        <p:spPr>
          <a:xfrm>
            <a:off x="3203375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5" name="Straight Arrow Connector 74"/>
          <p:cNvCxnSpPr/>
          <p:nvPr/>
        </p:nvCxnSpPr>
        <p:spPr>
          <a:xfrm flipV="1">
            <a:off x="3351116" y="3567738"/>
            <a:ext cx="260774" cy="249471"/>
          </a:xfrm>
          <a:prstGeom prst="straightConnector1">
            <a:avLst/>
          </a:prstGeom>
          <a:ln w="38100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Group 75"/>
          <p:cNvGrpSpPr/>
          <p:nvPr/>
        </p:nvGrpSpPr>
        <p:grpSpPr>
          <a:xfrm>
            <a:off x="3351116" y="3227736"/>
            <a:ext cx="542015" cy="392342"/>
            <a:chOff x="3351116" y="3227736"/>
            <a:chExt cx="542015" cy="392342"/>
          </a:xfrm>
        </p:grpSpPr>
        <p:cxnSp>
          <p:nvCxnSpPr>
            <p:cNvPr id="77" name="Straight Arrow Connector 76"/>
            <p:cNvCxnSpPr/>
            <p:nvPr/>
          </p:nvCxnSpPr>
          <p:spPr>
            <a:xfrm flipH="1" flipV="1">
              <a:off x="3351116" y="3227736"/>
              <a:ext cx="179910" cy="270834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Arrow Connector 77"/>
            <p:cNvCxnSpPr/>
            <p:nvPr/>
          </p:nvCxnSpPr>
          <p:spPr>
            <a:xfrm flipV="1">
              <a:off x="3634180" y="3227736"/>
              <a:ext cx="0" cy="270834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Arrow Connector 78"/>
            <p:cNvCxnSpPr/>
            <p:nvPr/>
          </p:nvCxnSpPr>
          <p:spPr>
            <a:xfrm flipV="1">
              <a:off x="3762838" y="3286688"/>
              <a:ext cx="130293" cy="333390"/>
            </a:xfrm>
            <a:prstGeom prst="straightConnector1">
              <a:avLst/>
            </a:prstGeom>
            <a:ln w="38100">
              <a:solidFill>
                <a:srgbClr val="0066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" name="Group 94"/>
          <p:cNvGrpSpPr/>
          <p:nvPr/>
        </p:nvGrpSpPr>
        <p:grpSpPr>
          <a:xfrm>
            <a:off x="1452282" y="1900052"/>
            <a:ext cx="2324071" cy="923128"/>
            <a:chOff x="1452282" y="1900052"/>
            <a:chExt cx="2324071" cy="923128"/>
          </a:xfrm>
        </p:grpSpPr>
        <p:cxnSp>
          <p:nvCxnSpPr>
            <p:cNvPr id="96" name="Straight Connector 95"/>
            <p:cNvCxnSpPr/>
            <p:nvPr/>
          </p:nvCxnSpPr>
          <p:spPr>
            <a:xfrm>
              <a:off x="3244421" y="1987352"/>
              <a:ext cx="0" cy="367113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7" name="Group 96"/>
            <p:cNvGrpSpPr/>
            <p:nvPr/>
          </p:nvGrpSpPr>
          <p:grpSpPr>
            <a:xfrm>
              <a:off x="1452282" y="1900052"/>
              <a:ext cx="2324071" cy="923128"/>
              <a:chOff x="1452282" y="1900052"/>
              <a:chExt cx="2324071" cy="923128"/>
            </a:xfrm>
          </p:grpSpPr>
          <p:grpSp>
            <p:nvGrpSpPr>
              <p:cNvPr id="98" name="Group 97"/>
              <p:cNvGrpSpPr/>
              <p:nvPr/>
            </p:nvGrpSpPr>
            <p:grpSpPr>
              <a:xfrm>
                <a:off x="1452282" y="2001442"/>
                <a:ext cx="2217305" cy="821738"/>
                <a:chOff x="1452282" y="2001442"/>
                <a:chExt cx="2217305" cy="821738"/>
              </a:xfrm>
            </p:grpSpPr>
            <p:grpSp>
              <p:nvGrpSpPr>
                <p:cNvPr id="102" name="Group 101"/>
                <p:cNvGrpSpPr/>
                <p:nvPr/>
              </p:nvGrpSpPr>
              <p:grpSpPr>
                <a:xfrm>
                  <a:off x="1452282" y="2411459"/>
                  <a:ext cx="2217305" cy="411721"/>
                  <a:chOff x="929640" y="992125"/>
                  <a:chExt cx="4549139" cy="638555"/>
                </a:xfrm>
              </p:grpSpPr>
              <p:sp>
                <p:nvSpPr>
                  <p:cNvPr id="108" name="Rounded Rectangle 107"/>
                  <p:cNvSpPr/>
                  <p:nvPr/>
                </p:nvSpPr>
                <p:spPr>
                  <a:xfrm>
                    <a:off x="929640" y="1082040"/>
                    <a:ext cx="2011680" cy="548640"/>
                  </a:xfrm>
                  <a:prstGeom prst="roundRect">
                    <a:avLst/>
                  </a:prstGeom>
                  <a:solidFill>
                    <a:srgbClr val="CC3300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Freeform 108"/>
                  <p:cNvSpPr/>
                  <p:nvPr/>
                </p:nvSpPr>
                <p:spPr>
                  <a:xfrm rot="20873566">
                    <a:off x="2930958" y="992125"/>
                    <a:ext cx="2547821" cy="356616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3" name="Group 102"/>
                <p:cNvGrpSpPr/>
                <p:nvPr/>
              </p:nvGrpSpPr>
              <p:grpSpPr>
                <a:xfrm>
                  <a:off x="2372038" y="2001442"/>
                  <a:ext cx="1287140" cy="467991"/>
                  <a:chOff x="2372038" y="2001442"/>
                  <a:chExt cx="1287140" cy="467991"/>
                </a:xfrm>
              </p:grpSpPr>
              <p:sp>
                <p:nvSpPr>
                  <p:cNvPr id="104" name="Freeform 103"/>
                  <p:cNvSpPr/>
                  <p:nvPr/>
                </p:nvSpPr>
                <p:spPr>
                  <a:xfrm rot="20075278">
                    <a:off x="2372038" y="2239498"/>
                    <a:ext cx="1241839" cy="229935"/>
                  </a:xfrm>
                  <a:custGeom>
                    <a:avLst/>
                    <a:gdLst>
                      <a:gd name="connsiteX0" fmla="*/ 10361 w 5862521"/>
                      <a:gd name="connsiteY0" fmla="*/ 396240 h 671556"/>
                      <a:gd name="connsiteX1" fmla="*/ 46937 w 5862521"/>
                      <a:gd name="connsiteY1" fmla="*/ 365760 h 671556"/>
                      <a:gd name="connsiteX2" fmla="*/ 83513 w 5862521"/>
                      <a:gd name="connsiteY2" fmla="*/ 347472 h 671556"/>
                      <a:gd name="connsiteX3" fmla="*/ 101801 w 5862521"/>
                      <a:gd name="connsiteY3" fmla="*/ 335280 h 671556"/>
                      <a:gd name="connsiteX4" fmla="*/ 156665 w 5862521"/>
                      <a:gd name="connsiteY4" fmla="*/ 316992 h 671556"/>
                      <a:gd name="connsiteX5" fmla="*/ 174953 w 5862521"/>
                      <a:gd name="connsiteY5" fmla="*/ 310896 h 671556"/>
                      <a:gd name="connsiteX6" fmla="*/ 193241 w 5862521"/>
                      <a:gd name="connsiteY6" fmla="*/ 298704 h 671556"/>
                      <a:gd name="connsiteX7" fmla="*/ 217625 w 5862521"/>
                      <a:gd name="connsiteY7" fmla="*/ 292608 h 671556"/>
                      <a:gd name="connsiteX8" fmla="*/ 235913 w 5862521"/>
                      <a:gd name="connsiteY8" fmla="*/ 286512 h 671556"/>
                      <a:gd name="connsiteX9" fmla="*/ 260297 w 5862521"/>
                      <a:gd name="connsiteY9" fmla="*/ 280416 h 671556"/>
                      <a:gd name="connsiteX10" fmla="*/ 296873 w 5862521"/>
                      <a:gd name="connsiteY10" fmla="*/ 268224 h 671556"/>
                      <a:gd name="connsiteX11" fmla="*/ 315161 w 5862521"/>
                      <a:gd name="connsiteY11" fmla="*/ 262128 h 671556"/>
                      <a:gd name="connsiteX12" fmla="*/ 363929 w 5862521"/>
                      <a:gd name="connsiteY12" fmla="*/ 249936 h 671556"/>
                      <a:gd name="connsiteX13" fmla="*/ 388313 w 5862521"/>
                      <a:gd name="connsiteY13" fmla="*/ 243840 h 671556"/>
                      <a:gd name="connsiteX14" fmla="*/ 430985 w 5862521"/>
                      <a:gd name="connsiteY14" fmla="*/ 231648 h 671556"/>
                      <a:gd name="connsiteX15" fmla="*/ 467561 w 5862521"/>
                      <a:gd name="connsiteY15" fmla="*/ 219456 h 671556"/>
                      <a:gd name="connsiteX16" fmla="*/ 485849 w 5862521"/>
                      <a:gd name="connsiteY16" fmla="*/ 213360 h 671556"/>
                      <a:gd name="connsiteX17" fmla="*/ 552905 w 5862521"/>
                      <a:gd name="connsiteY17" fmla="*/ 201168 h 671556"/>
                      <a:gd name="connsiteX18" fmla="*/ 577289 w 5862521"/>
                      <a:gd name="connsiteY18" fmla="*/ 195072 h 671556"/>
                      <a:gd name="connsiteX19" fmla="*/ 626057 w 5862521"/>
                      <a:gd name="connsiteY19" fmla="*/ 188976 h 671556"/>
                      <a:gd name="connsiteX20" fmla="*/ 650441 w 5862521"/>
                      <a:gd name="connsiteY20" fmla="*/ 182880 h 671556"/>
                      <a:gd name="connsiteX21" fmla="*/ 680921 w 5862521"/>
                      <a:gd name="connsiteY21" fmla="*/ 176784 h 671556"/>
                      <a:gd name="connsiteX22" fmla="*/ 705305 w 5862521"/>
                      <a:gd name="connsiteY22" fmla="*/ 170688 h 671556"/>
                      <a:gd name="connsiteX23" fmla="*/ 760169 w 5862521"/>
                      <a:gd name="connsiteY23" fmla="*/ 164592 h 671556"/>
                      <a:gd name="connsiteX24" fmla="*/ 827225 w 5862521"/>
                      <a:gd name="connsiteY24" fmla="*/ 152400 h 671556"/>
                      <a:gd name="connsiteX25" fmla="*/ 863801 w 5862521"/>
                      <a:gd name="connsiteY25" fmla="*/ 146304 h 671556"/>
                      <a:gd name="connsiteX26" fmla="*/ 930857 w 5862521"/>
                      <a:gd name="connsiteY26" fmla="*/ 140208 h 671556"/>
                      <a:gd name="connsiteX27" fmla="*/ 955241 w 5862521"/>
                      <a:gd name="connsiteY27" fmla="*/ 134112 h 671556"/>
                      <a:gd name="connsiteX28" fmla="*/ 1071065 w 5862521"/>
                      <a:gd name="connsiteY28" fmla="*/ 121920 h 671556"/>
                      <a:gd name="connsiteX29" fmla="*/ 1150313 w 5862521"/>
                      <a:gd name="connsiteY29" fmla="*/ 109728 h 671556"/>
                      <a:gd name="connsiteX30" fmla="*/ 1296617 w 5862521"/>
                      <a:gd name="connsiteY30" fmla="*/ 103632 h 671556"/>
                      <a:gd name="connsiteX31" fmla="*/ 1503881 w 5862521"/>
                      <a:gd name="connsiteY31" fmla="*/ 109728 h 671556"/>
                      <a:gd name="connsiteX32" fmla="*/ 1601417 w 5862521"/>
                      <a:gd name="connsiteY32" fmla="*/ 121920 h 671556"/>
                      <a:gd name="connsiteX33" fmla="*/ 1674569 w 5862521"/>
                      <a:gd name="connsiteY33" fmla="*/ 134112 h 671556"/>
                      <a:gd name="connsiteX34" fmla="*/ 1698953 w 5862521"/>
                      <a:gd name="connsiteY34" fmla="*/ 140208 h 671556"/>
                      <a:gd name="connsiteX35" fmla="*/ 1753817 w 5862521"/>
                      <a:gd name="connsiteY35" fmla="*/ 146304 h 671556"/>
                      <a:gd name="connsiteX36" fmla="*/ 1784297 w 5862521"/>
                      <a:gd name="connsiteY36" fmla="*/ 152400 h 671556"/>
                      <a:gd name="connsiteX37" fmla="*/ 1802585 w 5862521"/>
                      <a:gd name="connsiteY37" fmla="*/ 158496 h 671556"/>
                      <a:gd name="connsiteX38" fmla="*/ 1857449 w 5862521"/>
                      <a:gd name="connsiteY38" fmla="*/ 164592 h 671556"/>
                      <a:gd name="connsiteX39" fmla="*/ 1936697 w 5862521"/>
                      <a:gd name="connsiteY39" fmla="*/ 182880 h 671556"/>
                      <a:gd name="connsiteX40" fmla="*/ 1991561 w 5862521"/>
                      <a:gd name="connsiteY40" fmla="*/ 195072 h 671556"/>
                      <a:gd name="connsiteX41" fmla="*/ 2028137 w 5862521"/>
                      <a:gd name="connsiteY41" fmla="*/ 207264 h 671556"/>
                      <a:gd name="connsiteX42" fmla="*/ 2076905 w 5862521"/>
                      <a:gd name="connsiteY42" fmla="*/ 219456 h 671556"/>
                      <a:gd name="connsiteX43" fmla="*/ 2119577 w 5862521"/>
                      <a:gd name="connsiteY43" fmla="*/ 231648 h 671556"/>
                      <a:gd name="connsiteX44" fmla="*/ 2174441 w 5862521"/>
                      <a:gd name="connsiteY44" fmla="*/ 237744 h 671556"/>
                      <a:gd name="connsiteX45" fmla="*/ 2265881 w 5862521"/>
                      <a:gd name="connsiteY45" fmla="*/ 256032 h 671556"/>
                      <a:gd name="connsiteX46" fmla="*/ 2320745 w 5862521"/>
                      <a:gd name="connsiteY46" fmla="*/ 274320 h 671556"/>
                      <a:gd name="connsiteX47" fmla="*/ 2339033 w 5862521"/>
                      <a:gd name="connsiteY47" fmla="*/ 280416 h 671556"/>
                      <a:gd name="connsiteX48" fmla="*/ 2357321 w 5862521"/>
                      <a:gd name="connsiteY48" fmla="*/ 286512 h 671556"/>
                      <a:gd name="connsiteX49" fmla="*/ 2381705 w 5862521"/>
                      <a:gd name="connsiteY49" fmla="*/ 292608 h 671556"/>
                      <a:gd name="connsiteX50" fmla="*/ 2418281 w 5862521"/>
                      <a:gd name="connsiteY50" fmla="*/ 286512 h 671556"/>
                      <a:gd name="connsiteX51" fmla="*/ 2430473 w 5862521"/>
                      <a:gd name="connsiteY51" fmla="*/ 268224 h 671556"/>
                      <a:gd name="connsiteX52" fmla="*/ 2448761 w 5862521"/>
                      <a:gd name="connsiteY52" fmla="*/ 249936 h 671556"/>
                      <a:gd name="connsiteX53" fmla="*/ 2460953 w 5862521"/>
                      <a:gd name="connsiteY53" fmla="*/ 231648 h 671556"/>
                      <a:gd name="connsiteX54" fmla="*/ 2497529 w 5862521"/>
                      <a:gd name="connsiteY54" fmla="*/ 195072 h 671556"/>
                      <a:gd name="connsiteX55" fmla="*/ 2515817 w 5862521"/>
                      <a:gd name="connsiteY55" fmla="*/ 176784 h 671556"/>
                      <a:gd name="connsiteX56" fmla="*/ 2546297 w 5862521"/>
                      <a:gd name="connsiteY56" fmla="*/ 140208 h 671556"/>
                      <a:gd name="connsiteX57" fmla="*/ 2558489 w 5862521"/>
                      <a:gd name="connsiteY57" fmla="*/ 121920 h 671556"/>
                      <a:gd name="connsiteX58" fmla="*/ 2576777 w 5862521"/>
                      <a:gd name="connsiteY58" fmla="*/ 85344 h 671556"/>
                      <a:gd name="connsiteX59" fmla="*/ 2613353 w 5862521"/>
                      <a:gd name="connsiteY59" fmla="*/ 48768 h 671556"/>
                      <a:gd name="connsiteX60" fmla="*/ 2619449 w 5862521"/>
                      <a:gd name="connsiteY60" fmla="*/ 30480 h 671556"/>
                      <a:gd name="connsiteX61" fmla="*/ 2637737 w 5862521"/>
                      <a:gd name="connsiteY61" fmla="*/ 18288 h 671556"/>
                      <a:gd name="connsiteX62" fmla="*/ 2649929 w 5862521"/>
                      <a:gd name="connsiteY62" fmla="*/ 0 h 671556"/>
                      <a:gd name="connsiteX63" fmla="*/ 2668217 w 5862521"/>
                      <a:gd name="connsiteY63" fmla="*/ 6096 h 671556"/>
                      <a:gd name="connsiteX64" fmla="*/ 2686505 w 5862521"/>
                      <a:gd name="connsiteY64" fmla="*/ 60960 h 671556"/>
                      <a:gd name="connsiteX65" fmla="*/ 2692601 w 5862521"/>
                      <a:gd name="connsiteY65" fmla="*/ 79248 h 671556"/>
                      <a:gd name="connsiteX66" fmla="*/ 2710889 w 5862521"/>
                      <a:gd name="connsiteY66" fmla="*/ 97536 h 671556"/>
                      <a:gd name="connsiteX67" fmla="*/ 2729177 w 5862521"/>
                      <a:gd name="connsiteY67" fmla="*/ 134112 h 671556"/>
                      <a:gd name="connsiteX68" fmla="*/ 2741369 w 5862521"/>
                      <a:gd name="connsiteY68" fmla="*/ 170688 h 671556"/>
                      <a:gd name="connsiteX69" fmla="*/ 2747465 w 5862521"/>
                      <a:gd name="connsiteY69" fmla="*/ 188976 h 671556"/>
                      <a:gd name="connsiteX70" fmla="*/ 2771849 w 5862521"/>
                      <a:gd name="connsiteY70" fmla="*/ 225552 h 671556"/>
                      <a:gd name="connsiteX71" fmla="*/ 2777945 w 5862521"/>
                      <a:gd name="connsiteY71" fmla="*/ 243840 h 671556"/>
                      <a:gd name="connsiteX72" fmla="*/ 2802329 w 5862521"/>
                      <a:gd name="connsiteY72" fmla="*/ 280416 h 671556"/>
                      <a:gd name="connsiteX73" fmla="*/ 2808425 w 5862521"/>
                      <a:gd name="connsiteY73" fmla="*/ 298704 h 671556"/>
                      <a:gd name="connsiteX74" fmla="*/ 2832809 w 5862521"/>
                      <a:gd name="connsiteY74" fmla="*/ 335280 h 671556"/>
                      <a:gd name="connsiteX75" fmla="*/ 2851097 w 5862521"/>
                      <a:gd name="connsiteY75" fmla="*/ 371856 h 671556"/>
                      <a:gd name="connsiteX76" fmla="*/ 2869385 w 5862521"/>
                      <a:gd name="connsiteY76" fmla="*/ 365760 h 671556"/>
                      <a:gd name="connsiteX77" fmla="*/ 2912057 w 5862521"/>
                      <a:gd name="connsiteY77" fmla="*/ 310896 h 671556"/>
                      <a:gd name="connsiteX78" fmla="*/ 2948633 w 5862521"/>
                      <a:gd name="connsiteY78" fmla="*/ 274320 h 671556"/>
                      <a:gd name="connsiteX79" fmla="*/ 2966921 w 5862521"/>
                      <a:gd name="connsiteY79" fmla="*/ 262128 h 671556"/>
                      <a:gd name="connsiteX80" fmla="*/ 2985209 w 5862521"/>
                      <a:gd name="connsiteY80" fmla="*/ 243840 h 671556"/>
                      <a:gd name="connsiteX81" fmla="*/ 3003497 w 5862521"/>
                      <a:gd name="connsiteY81" fmla="*/ 231648 h 671556"/>
                      <a:gd name="connsiteX82" fmla="*/ 3021785 w 5862521"/>
                      <a:gd name="connsiteY82" fmla="*/ 213360 h 671556"/>
                      <a:gd name="connsiteX83" fmla="*/ 3058361 w 5862521"/>
                      <a:gd name="connsiteY83" fmla="*/ 188976 h 671556"/>
                      <a:gd name="connsiteX84" fmla="*/ 3088841 w 5862521"/>
                      <a:gd name="connsiteY84" fmla="*/ 158496 h 671556"/>
                      <a:gd name="connsiteX85" fmla="*/ 3119321 w 5862521"/>
                      <a:gd name="connsiteY85" fmla="*/ 121920 h 671556"/>
                      <a:gd name="connsiteX86" fmla="*/ 3137609 w 5862521"/>
                      <a:gd name="connsiteY86" fmla="*/ 109728 h 671556"/>
                      <a:gd name="connsiteX87" fmla="*/ 3149801 w 5862521"/>
                      <a:gd name="connsiteY87" fmla="*/ 91440 h 671556"/>
                      <a:gd name="connsiteX88" fmla="*/ 3168089 w 5862521"/>
                      <a:gd name="connsiteY88" fmla="*/ 103632 h 671556"/>
                      <a:gd name="connsiteX89" fmla="*/ 3180281 w 5862521"/>
                      <a:gd name="connsiteY89" fmla="*/ 140208 h 671556"/>
                      <a:gd name="connsiteX90" fmla="*/ 3186377 w 5862521"/>
                      <a:gd name="connsiteY90" fmla="*/ 158496 h 671556"/>
                      <a:gd name="connsiteX91" fmla="*/ 3204665 w 5862521"/>
                      <a:gd name="connsiteY91" fmla="*/ 182880 h 671556"/>
                      <a:gd name="connsiteX92" fmla="*/ 3222953 w 5862521"/>
                      <a:gd name="connsiteY92" fmla="*/ 219456 h 671556"/>
                      <a:gd name="connsiteX93" fmla="*/ 3235145 w 5862521"/>
                      <a:gd name="connsiteY93" fmla="*/ 256032 h 671556"/>
                      <a:gd name="connsiteX94" fmla="*/ 3253433 w 5862521"/>
                      <a:gd name="connsiteY94" fmla="*/ 292608 h 671556"/>
                      <a:gd name="connsiteX95" fmla="*/ 3265625 w 5862521"/>
                      <a:gd name="connsiteY95" fmla="*/ 310896 h 671556"/>
                      <a:gd name="connsiteX96" fmla="*/ 3277817 w 5862521"/>
                      <a:gd name="connsiteY96" fmla="*/ 347472 h 671556"/>
                      <a:gd name="connsiteX97" fmla="*/ 3283913 w 5862521"/>
                      <a:gd name="connsiteY97" fmla="*/ 365760 h 671556"/>
                      <a:gd name="connsiteX98" fmla="*/ 3290009 w 5862521"/>
                      <a:gd name="connsiteY98" fmla="*/ 384048 h 671556"/>
                      <a:gd name="connsiteX99" fmla="*/ 3302201 w 5862521"/>
                      <a:gd name="connsiteY99" fmla="*/ 402336 h 671556"/>
                      <a:gd name="connsiteX100" fmla="*/ 3332681 w 5862521"/>
                      <a:gd name="connsiteY100" fmla="*/ 451104 h 671556"/>
                      <a:gd name="connsiteX101" fmla="*/ 3381449 w 5862521"/>
                      <a:gd name="connsiteY101" fmla="*/ 377952 h 671556"/>
                      <a:gd name="connsiteX102" fmla="*/ 3393641 w 5862521"/>
                      <a:gd name="connsiteY102" fmla="*/ 359664 h 671556"/>
                      <a:gd name="connsiteX103" fmla="*/ 3405833 w 5862521"/>
                      <a:gd name="connsiteY103" fmla="*/ 341376 h 671556"/>
                      <a:gd name="connsiteX104" fmla="*/ 3424121 w 5862521"/>
                      <a:gd name="connsiteY104" fmla="*/ 323088 h 671556"/>
                      <a:gd name="connsiteX105" fmla="*/ 3460697 w 5862521"/>
                      <a:gd name="connsiteY105" fmla="*/ 298704 h 671556"/>
                      <a:gd name="connsiteX106" fmla="*/ 3478985 w 5862521"/>
                      <a:gd name="connsiteY106" fmla="*/ 280416 h 671556"/>
                      <a:gd name="connsiteX107" fmla="*/ 3497273 w 5862521"/>
                      <a:gd name="connsiteY107" fmla="*/ 268224 h 671556"/>
                      <a:gd name="connsiteX108" fmla="*/ 3533849 w 5862521"/>
                      <a:gd name="connsiteY108" fmla="*/ 231648 h 671556"/>
                      <a:gd name="connsiteX109" fmla="*/ 3552137 w 5862521"/>
                      <a:gd name="connsiteY109" fmla="*/ 213360 h 671556"/>
                      <a:gd name="connsiteX110" fmla="*/ 3570425 w 5862521"/>
                      <a:gd name="connsiteY110" fmla="*/ 201168 h 671556"/>
                      <a:gd name="connsiteX111" fmla="*/ 3607001 w 5862521"/>
                      <a:gd name="connsiteY111" fmla="*/ 170688 h 671556"/>
                      <a:gd name="connsiteX112" fmla="*/ 3613097 w 5862521"/>
                      <a:gd name="connsiteY112" fmla="*/ 195072 h 671556"/>
                      <a:gd name="connsiteX113" fmla="*/ 3631385 w 5862521"/>
                      <a:gd name="connsiteY113" fmla="*/ 249936 h 671556"/>
                      <a:gd name="connsiteX114" fmla="*/ 3637481 w 5862521"/>
                      <a:gd name="connsiteY114" fmla="*/ 268224 h 671556"/>
                      <a:gd name="connsiteX115" fmla="*/ 3643577 w 5862521"/>
                      <a:gd name="connsiteY115" fmla="*/ 286512 h 671556"/>
                      <a:gd name="connsiteX116" fmla="*/ 3655769 w 5862521"/>
                      <a:gd name="connsiteY116" fmla="*/ 304800 h 671556"/>
                      <a:gd name="connsiteX117" fmla="*/ 3661865 w 5862521"/>
                      <a:gd name="connsiteY117" fmla="*/ 335280 h 671556"/>
                      <a:gd name="connsiteX118" fmla="*/ 3674057 w 5862521"/>
                      <a:gd name="connsiteY118" fmla="*/ 353568 h 671556"/>
                      <a:gd name="connsiteX119" fmla="*/ 3680153 w 5862521"/>
                      <a:gd name="connsiteY119" fmla="*/ 371856 h 671556"/>
                      <a:gd name="connsiteX120" fmla="*/ 3692345 w 5862521"/>
                      <a:gd name="connsiteY120" fmla="*/ 414528 h 671556"/>
                      <a:gd name="connsiteX121" fmla="*/ 3704537 w 5862521"/>
                      <a:gd name="connsiteY121" fmla="*/ 432816 h 671556"/>
                      <a:gd name="connsiteX122" fmla="*/ 3728921 w 5862521"/>
                      <a:gd name="connsiteY122" fmla="*/ 487680 h 671556"/>
                      <a:gd name="connsiteX123" fmla="*/ 3735017 w 5862521"/>
                      <a:gd name="connsiteY123" fmla="*/ 518160 h 671556"/>
                      <a:gd name="connsiteX124" fmla="*/ 3741113 w 5862521"/>
                      <a:gd name="connsiteY124" fmla="*/ 536448 h 671556"/>
                      <a:gd name="connsiteX125" fmla="*/ 3759401 w 5862521"/>
                      <a:gd name="connsiteY125" fmla="*/ 542544 h 671556"/>
                      <a:gd name="connsiteX126" fmla="*/ 3832553 w 5862521"/>
                      <a:gd name="connsiteY126" fmla="*/ 554736 h 671556"/>
                      <a:gd name="connsiteX127" fmla="*/ 3869129 w 5862521"/>
                      <a:gd name="connsiteY127" fmla="*/ 560832 h 671556"/>
                      <a:gd name="connsiteX128" fmla="*/ 3905705 w 5862521"/>
                      <a:gd name="connsiteY128" fmla="*/ 573024 h 671556"/>
                      <a:gd name="connsiteX129" fmla="*/ 3954473 w 5862521"/>
                      <a:gd name="connsiteY129" fmla="*/ 579120 h 671556"/>
                      <a:gd name="connsiteX130" fmla="*/ 4003241 w 5862521"/>
                      <a:gd name="connsiteY130" fmla="*/ 591312 h 671556"/>
                      <a:gd name="connsiteX131" fmla="*/ 4021529 w 5862521"/>
                      <a:gd name="connsiteY131" fmla="*/ 597408 h 671556"/>
                      <a:gd name="connsiteX132" fmla="*/ 4064201 w 5862521"/>
                      <a:gd name="connsiteY132" fmla="*/ 603504 h 671556"/>
                      <a:gd name="connsiteX133" fmla="*/ 4100777 w 5862521"/>
                      <a:gd name="connsiteY133" fmla="*/ 615696 h 671556"/>
                      <a:gd name="connsiteX134" fmla="*/ 4192217 w 5862521"/>
                      <a:gd name="connsiteY134" fmla="*/ 627888 h 671556"/>
                      <a:gd name="connsiteX135" fmla="*/ 4234889 w 5862521"/>
                      <a:gd name="connsiteY135" fmla="*/ 633984 h 671556"/>
                      <a:gd name="connsiteX136" fmla="*/ 4417769 w 5862521"/>
                      <a:gd name="connsiteY136" fmla="*/ 652272 h 671556"/>
                      <a:gd name="connsiteX137" fmla="*/ 4612841 w 5862521"/>
                      <a:gd name="connsiteY137" fmla="*/ 664464 h 671556"/>
                      <a:gd name="connsiteX138" fmla="*/ 4942025 w 5862521"/>
                      <a:gd name="connsiteY138" fmla="*/ 652272 h 671556"/>
                      <a:gd name="connsiteX139" fmla="*/ 5015177 w 5862521"/>
                      <a:gd name="connsiteY139" fmla="*/ 640080 h 671556"/>
                      <a:gd name="connsiteX140" fmla="*/ 5051753 w 5862521"/>
                      <a:gd name="connsiteY140" fmla="*/ 627888 h 671556"/>
                      <a:gd name="connsiteX141" fmla="*/ 5076137 w 5862521"/>
                      <a:gd name="connsiteY141" fmla="*/ 621792 h 671556"/>
                      <a:gd name="connsiteX142" fmla="*/ 5100521 w 5862521"/>
                      <a:gd name="connsiteY142" fmla="*/ 609600 h 671556"/>
                      <a:gd name="connsiteX143" fmla="*/ 5124905 w 5862521"/>
                      <a:gd name="connsiteY143" fmla="*/ 603504 h 671556"/>
                      <a:gd name="connsiteX144" fmla="*/ 5149289 w 5862521"/>
                      <a:gd name="connsiteY144" fmla="*/ 591312 h 671556"/>
                      <a:gd name="connsiteX145" fmla="*/ 5185865 w 5862521"/>
                      <a:gd name="connsiteY145" fmla="*/ 579120 h 671556"/>
                      <a:gd name="connsiteX146" fmla="*/ 5210249 w 5862521"/>
                      <a:gd name="connsiteY146" fmla="*/ 566928 h 671556"/>
                      <a:gd name="connsiteX147" fmla="*/ 5265113 w 5862521"/>
                      <a:gd name="connsiteY147" fmla="*/ 548640 h 671556"/>
                      <a:gd name="connsiteX148" fmla="*/ 5283401 w 5862521"/>
                      <a:gd name="connsiteY148" fmla="*/ 542544 h 671556"/>
                      <a:gd name="connsiteX149" fmla="*/ 5301689 w 5862521"/>
                      <a:gd name="connsiteY149" fmla="*/ 530352 h 671556"/>
                      <a:gd name="connsiteX150" fmla="*/ 5344361 w 5862521"/>
                      <a:gd name="connsiteY150" fmla="*/ 518160 h 671556"/>
                      <a:gd name="connsiteX151" fmla="*/ 5362649 w 5862521"/>
                      <a:gd name="connsiteY151" fmla="*/ 505968 h 671556"/>
                      <a:gd name="connsiteX152" fmla="*/ 5399225 w 5862521"/>
                      <a:gd name="connsiteY152" fmla="*/ 493776 h 671556"/>
                      <a:gd name="connsiteX153" fmla="*/ 5417513 w 5862521"/>
                      <a:gd name="connsiteY153" fmla="*/ 481584 h 671556"/>
                      <a:gd name="connsiteX154" fmla="*/ 5454089 w 5862521"/>
                      <a:gd name="connsiteY154" fmla="*/ 463296 h 671556"/>
                      <a:gd name="connsiteX155" fmla="*/ 5502857 w 5862521"/>
                      <a:gd name="connsiteY155" fmla="*/ 426720 h 671556"/>
                      <a:gd name="connsiteX156" fmla="*/ 5521145 w 5862521"/>
                      <a:gd name="connsiteY156" fmla="*/ 414528 h 671556"/>
                      <a:gd name="connsiteX157" fmla="*/ 5539433 w 5862521"/>
                      <a:gd name="connsiteY157" fmla="*/ 408432 h 671556"/>
                      <a:gd name="connsiteX158" fmla="*/ 5557721 w 5862521"/>
                      <a:gd name="connsiteY158" fmla="*/ 390144 h 671556"/>
                      <a:gd name="connsiteX159" fmla="*/ 5612585 w 5862521"/>
                      <a:gd name="connsiteY159" fmla="*/ 353568 h 671556"/>
                      <a:gd name="connsiteX160" fmla="*/ 5661353 w 5862521"/>
                      <a:gd name="connsiteY160" fmla="*/ 316992 h 671556"/>
                      <a:gd name="connsiteX161" fmla="*/ 5679641 w 5862521"/>
                      <a:gd name="connsiteY161" fmla="*/ 304800 h 671556"/>
                      <a:gd name="connsiteX162" fmla="*/ 5697929 w 5862521"/>
                      <a:gd name="connsiteY162" fmla="*/ 286512 h 671556"/>
                      <a:gd name="connsiteX163" fmla="*/ 5740601 w 5862521"/>
                      <a:gd name="connsiteY163" fmla="*/ 256032 h 671556"/>
                      <a:gd name="connsiteX164" fmla="*/ 5764985 w 5862521"/>
                      <a:gd name="connsiteY164" fmla="*/ 237744 h 671556"/>
                      <a:gd name="connsiteX165" fmla="*/ 5801561 w 5862521"/>
                      <a:gd name="connsiteY165" fmla="*/ 213360 h 671556"/>
                      <a:gd name="connsiteX166" fmla="*/ 5825945 w 5862521"/>
                      <a:gd name="connsiteY166" fmla="*/ 195072 h 671556"/>
                      <a:gd name="connsiteX167" fmla="*/ 5844233 w 5862521"/>
                      <a:gd name="connsiteY167" fmla="*/ 182880 h 671556"/>
                      <a:gd name="connsiteX168" fmla="*/ 5862521 w 5862521"/>
                      <a:gd name="connsiteY168" fmla="*/ 164592 h 671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</a:cxnLst>
                    <a:rect l="l" t="t" r="r" b="b"/>
                    <a:pathLst>
                      <a:path w="5862521" h="671556">
                        <a:moveTo>
                          <a:pt x="10361" y="396240"/>
                        </a:moveTo>
                        <a:cubicBezTo>
                          <a:pt x="55767" y="365970"/>
                          <a:pt x="0" y="404874"/>
                          <a:pt x="46937" y="365760"/>
                        </a:cubicBezTo>
                        <a:cubicBezTo>
                          <a:pt x="73142" y="343922"/>
                          <a:pt x="56020" y="361219"/>
                          <a:pt x="83513" y="347472"/>
                        </a:cubicBezTo>
                        <a:cubicBezTo>
                          <a:pt x="90066" y="344195"/>
                          <a:pt x="95106" y="338256"/>
                          <a:pt x="101801" y="335280"/>
                        </a:cubicBezTo>
                        <a:lnTo>
                          <a:pt x="156665" y="316992"/>
                        </a:lnTo>
                        <a:cubicBezTo>
                          <a:pt x="162761" y="314960"/>
                          <a:pt x="169606" y="314460"/>
                          <a:pt x="174953" y="310896"/>
                        </a:cubicBezTo>
                        <a:cubicBezTo>
                          <a:pt x="181049" y="306832"/>
                          <a:pt x="186507" y="301590"/>
                          <a:pt x="193241" y="298704"/>
                        </a:cubicBezTo>
                        <a:cubicBezTo>
                          <a:pt x="200942" y="295404"/>
                          <a:pt x="209569" y="294910"/>
                          <a:pt x="217625" y="292608"/>
                        </a:cubicBezTo>
                        <a:cubicBezTo>
                          <a:pt x="223804" y="290843"/>
                          <a:pt x="229734" y="288277"/>
                          <a:pt x="235913" y="286512"/>
                        </a:cubicBezTo>
                        <a:cubicBezTo>
                          <a:pt x="243969" y="284210"/>
                          <a:pt x="252272" y="282823"/>
                          <a:pt x="260297" y="280416"/>
                        </a:cubicBezTo>
                        <a:cubicBezTo>
                          <a:pt x="272607" y="276723"/>
                          <a:pt x="284681" y="272288"/>
                          <a:pt x="296873" y="268224"/>
                        </a:cubicBezTo>
                        <a:cubicBezTo>
                          <a:pt x="302969" y="266192"/>
                          <a:pt x="308927" y="263686"/>
                          <a:pt x="315161" y="262128"/>
                        </a:cubicBezTo>
                        <a:lnTo>
                          <a:pt x="363929" y="249936"/>
                        </a:lnTo>
                        <a:cubicBezTo>
                          <a:pt x="372057" y="247904"/>
                          <a:pt x="380365" y="246489"/>
                          <a:pt x="388313" y="243840"/>
                        </a:cubicBezTo>
                        <a:cubicBezTo>
                          <a:pt x="449773" y="223353"/>
                          <a:pt x="354440" y="254611"/>
                          <a:pt x="430985" y="231648"/>
                        </a:cubicBezTo>
                        <a:cubicBezTo>
                          <a:pt x="443295" y="227955"/>
                          <a:pt x="455369" y="223520"/>
                          <a:pt x="467561" y="219456"/>
                        </a:cubicBezTo>
                        <a:cubicBezTo>
                          <a:pt x="473657" y="217424"/>
                          <a:pt x="479511" y="214416"/>
                          <a:pt x="485849" y="213360"/>
                        </a:cubicBezTo>
                        <a:cubicBezTo>
                          <a:pt x="512318" y="208949"/>
                          <a:pt x="527345" y="206848"/>
                          <a:pt x="552905" y="201168"/>
                        </a:cubicBezTo>
                        <a:cubicBezTo>
                          <a:pt x="561084" y="199351"/>
                          <a:pt x="569025" y="196449"/>
                          <a:pt x="577289" y="195072"/>
                        </a:cubicBezTo>
                        <a:cubicBezTo>
                          <a:pt x="593449" y="192379"/>
                          <a:pt x="609897" y="191669"/>
                          <a:pt x="626057" y="188976"/>
                        </a:cubicBezTo>
                        <a:cubicBezTo>
                          <a:pt x="634321" y="187599"/>
                          <a:pt x="642262" y="184697"/>
                          <a:pt x="650441" y="182880"/>
                        </a:cubicBezTo>
                        <a:cubicBezTo>
                          <a:pt x="660555" y="180632"/>
                          <a:pt x="670807" y="179032"/>
                          <a:pt x="680921" y="176784"/>
                        </a:cubicBezTo>
                        <a:cubicBezTo>
                          <a:pt x="689100" y="174967"/>
                          <a:pt x="697024" y="171962"/>
                          <a:pt x="705305" y="170688"/>
                        </a:cubicBezTo>
                        <a:cubicBezTo>
                          <a:pt x="723492" y="167890"/>
                          <a:pt x="741930" y="167024"/>
                          <a:pt x="760169" y="164592"/>
                        </a:cubicBezTo>
                        <a:cubicBezTo>
                          <a:pt x="793850" y="160101"/>
                          <a:pt x="795619" y="158147"/>
                          <a:pt x="827225" y="152400"/>
                        </a:cubicBezTo>
                        <a:cubicBezTo>
                          <a:pt x="839386" y="150189"/>
                          <a:pt x="851525" y="147748"/>
                          <a:pt x="863801" y="146304"/>
                        </a:cubicBezTo>
                        <a:cubicBezTo>
                          <a:pt x="886091" y="143682"/>
                          <a:pt x="908505" y="142240"/>
                          <a:pt x="930857" y="140208"/>
                        </a:cubicBezTo>
                        <a:cubicBezTo>
                          <a:pt x="938985" y="138176"/>
                          <a:pt x="946998" y="135611"/>
                          <a:pt x="955241" y="134112"/>
                        </a:cubicBezTo>
                        <a:cubicBezTo>
                          <a:pt x="995672" y="126761"/>
                          <a:pt x="1028660" y="125454"/>
                          <a:pt x="1071065" y="121920"/>
                        </a:cubicBezTo>
                        <a:cubicBezTo>
                          <a:pt x="1100634" y="116006"/>
                          <a:pt x="1118104" y="111741"/>
                          <a:pt x="1150313" y="109728"/>
                        </a:cubicBezTo>
                        <a:cubicBezTo>
                          <a:pt x="1199028" y="106683"/>
                          <a:pt x="1247849" y="105664"/>
                          <a:pt x="1296617" y="103632"/>
                        </a:cubicBezTo>
                        <a:lnTo>
                          <a:pt x="1503881" y="109728"/>
                        </a:lnTo>
                        <a:cubicBezTo>
                          <a:pt x="1522396" y="110589"/>
                          <a:pt x="1580064" y="118549"/>
                          <a:pt x="1601417" y="121920"/>
                        </a:cubicBezTo>
                        <a:cubicBezTo>
                          <a:pt x="1625835" y="125775"/>
                          <a:pt x="1650587" y="128116"/>
                          <a:pt x="1674569" y="134112"/>
                        </a:cubicBezTo>
                        <a:cubicBezTo>
                          <a:pt x="1682697" y="136144"/>
                          <a:pt x="1690672" y="138934"/>
                          <a:pt x="1698953" y="140208"/>
                        </a:cubicBezTo>
                        <a:cubicBezTo>
                          <a:pt x="1717140" y="143006"/>
                          <a:pt x="1735601" y="143702"/>
                          <a:pt x="1753817" y="146304"/>
                        </a:cubicBezTo>
                        <a:cubicBezTo>
                          <a:pt x="1764074" y="147769"/>
                          <a:pt x="1774245" y="149887"/>
                          <a:pt x="1784297" y="152400"/>
                        </a:cubicBezTo>
                        <a:cubicBezTo>
                          <a:pt x="1790531" y="153958"/>
                          <a:pt x="1796247" y="157440"/>
                          <a:pt x="1802585" y="158496"/>
                        </a:cubicBezTo>
                        <a:cubicBezTo>
                          <a:pt x="1820735" y="161521"/>
                          <a:pt x="1839274" y="161722"/>
                          <a:pt x="1857449" y="164592"/>
                        </a:cubicBezTo>
                        <a:cubicBezTo>
                          <a:pt x="2004683" y="187839"/>
                          <a:pt x="1873951" y="167194"/>
                          <a:pt x="1936697" y="182880"/>
                        </a:cubicBezTo>
                        <a:cubicBezTo>
                          <a:pt x="1971501" y="191581"/>
                          <a:pt x="1960272" y="185685"/>
                          <a:pt x="1991561" y="195072"/>
                        </a:cubicBezTo>
                        <a:cubicBezTo>
                          <a:pt x="2003871" y="198765"/>
                          <a:pt x="2015669" y="204147"/>
                          <a:pt x="2028137" y="207264"/>
                        </a:cubicBezTo>
                        <a:cubicBezTo>
                          <a:pt x="2044393" y="211328"/>
                          <a:pt x="2061009" y="214157"/>
                          <a:pt x="2076905" y="219456"/>
                        </a:cubicBezTo>
                        <a:cubicBezTo>
                          <a:pt x="2090561" y="224008"/>
                          <a:pt x="2105362" y="229461"/>
                          <a:pt x="2119577" y="231648"/>
                        </a:cubicBezTo>
                        <a:cubicBezTo>
                          <a:pt x="2137764" y="234446"/>
                          <a:pt x="2156153" y="235712"/>
                          <a:pt x="2174441" y="237744"/>
                        </a:cubicBezTo>
                        <a:cubicBezTo>
                          <a:pt x="2228473" y="255755"/>
                          <a:pt x="2198244" y="248517"/>
                          <a:pt x="2265881" y="256032"/>
                        </a:cubicBezTo>
                        <a:lnTo>
                          <a:pt x="2320745" y="274320"/>
                        </a:lnTo>
                        <a:lnTo>
                          <a:pt x="2339033" y="280416"/>
                        </a:lnTo>
                        <a:cubicBezTo>
                          <a:pt x="2345129" y="282448"/>
                          <a:pt x="2351087" y="284954"/>
                          <a:pt x="2357321" y="286512"/>
                        </a:cubicBezTo>
                        <a:lnTo>
                          <a:pt x="2381705" y="292608"/>
                        </a:lnTo>
                        <a:cubicBezTo>
                          <a:pt x="2393897" y="290576"/>
                          <a:pt x="2407226" y="292040"/>
                          <a:pt x="2418281" y="286512"/>
                        </a:cubicBezTo>
                        <a:cubicBezTo>
                          <a:pt x="2424834" y="283235"/>
                          <a:pt x="2425783" y="273852"/>
                          <a:pt x="2430473" y="268224"/>
                        </a:cubicBezTo>
                        <a:cubicBezTo>
                          <a:pt x="2435992" y="261601"/>
                          <a:pt x="2443242" y="256559"/>
                          <a:pt x="2448761" y="249936"/>
                        </a:cubicBezTo>
                        <a:cubicBezTo>
                          <a:pt x="2453451" y="244308"/>
                          <a:pt x="2456086" y="237124"/>
                          <a:pt x="2460953" y="231648"/>
                        </a:cubicBezTo>
                        <a:cubicBezTo>
                          <a:pt x="2472408" y="218761"/>
                          <a:pt x="2485337" y="207264"/>
                          <a:pt x="2497529" y="195072"/>
                        </a:cubicBezTo>
                        <a:cubicBezTo>
                          <a:pt x="2503625" y="188976"/>
                          <a:pt x="2511035" y="183957"/>
                          <a:pt x="2515817" y="176784"/>
                        </a:cubicBezTo>
                        <a:cubicBezTo>
                          <a:pt x="2546087" y="131378"/>
                          <a:pt x="2507183" y="187145"/>
                          <a:pt x="2546297" y="140208"/>
                        </a:cubicBezTo>
                        <a:cubicBezTo>
                          <a:pt x="2550987" y="134580"/>
                          <a:pt x="2555212" y="128473"/>
                          <a:pt x="2558489" y="121920"/>
                        </a:cubicBezTo>
                        <a:cubicBezTo>
                          <a:pt x="2570594" y="97710"/>
                          <a:pt x="2556811" y="107806"/>
                          <a:pt x="2576777" y="85344"/>
                        </a:cubicBezTo>
                        <a:cubicBezTo>
                          <a:pt x="2588232" y="72457"/>
                          <a:pt x="2613353" y="48768"/>
                          <a:pt x="2613353" y="48768"/>
                        </a:cubicBezTo>
                        <a:cubicBezTo>
                          <a:pt x="2615385" y="42672"/>
                          <a:pt x="2615435" y="35498"/>
                          <a:pt x="2619449" y="30480"/>
                        </a:cubicBezTo>
                        <a:cubicBezTo>
                          <a:pt x="2624026" y="24759"/>
                          <a:pt x="2632556" y="23469"/>
                          <a:pt x="2637737" y="18288"/>
                        </a:cubicBezTo>
                        <a:cubicBezTo>
                          <a:pt x="2642918" y="13107"/>
                          <a:pt x="2645865" y="6096"/>
                          <a:pt x="2649929" y="0"/>
                        </a:cubicBezTo>
                        <a:cubicBezTo>
                          <a:pt x="2656025" y="2032"/>
                          <a:pt x="2664482" y="867"/>
                          <a:pt x="2668217" y="6096"/>
                        </a:cubicBezTo>
                        <a:lnTo>
                          <a:pt x="2686505" y="60960"/>
                        </a:lnTo>
                        <a:cubicBezTo>
                          <a:pt x="2688537" y="67056"/>
                          <a:pt x="2688057" y="74704"/>
                          <a:pt x="2692601" y="79248"/>
                        </a:cubicBezTo>
                        <a:lnTo>
                          <a:pt x="2710889" y="97536"/>
                        </a:lnTo>
                        <a:cubicBezTo>
                          <a:pt x="2733121" y="164232"/>
                          <a:pt x="2697664" y="63208"/>
                          <a:pt x="2729177" y="134112"/>
                        </a:cubicBezTo>
                        <a:cubicBezTo>
                          <a:pt x="2734396" y="145856"/>
                          <a:pt x="2737305" y="158496"/>
                          <a:pt x="2741369" y="170688"/>
                        </a:cubicBezTo>
                        <a:cubicBezTo>
                          <a:pt x="2743401" y="176784"/>
                          <a:pt x="2743901" y="183629"/>
                          <a:pt x="2747465" y="188976"/>
                        </a:cubicBezTo>
                        <a:cubicBezTo>
                          <a:pt x="2755593" y="201168"/>
                          <a:pt x="2767215" y="211651"/>
                          <a:pt x="2771849" y="225552"/>
                        </a:cubicBezTo>
                        <a:cubicBezTo>
                          <a:pt x="2773881" y="231648"/>
                          <a:pt x="2774824" y="238223"/>
                          <a:pt x="2777945" y="243840"/>
                        </a:cubicBezTo>
                        <a:cubicBezTo>
                          <a:pt x="2785061" y="256649"/>
                          <a:pt x="2797695" y="266515"/>
                          <a:pt x="2802329" y="280416"/>
                        </a:cubicBezTo>
                        <a:cubicBezTo>
                          <a:pt x="2804361" y="286512"/>
                          <a:pt x="2805304" y="293087"/>
                          <a:pt x="2808425" y="298704"/>
                        </a:cubicBezTo>
                        <a:cubicBezTo>
                          <a:pt x="2815541" y="311513"/>
                          <a:pt x="2828175" y="321379"/>
                          <a:pt x="2832809" y="335280"/>
                        </a:cubicBezTo>
                        <a:cubicBezTo>
                          <a:pt x="2841222" y="360519"/>
                          <a:pt x="2835341" y="348221"/>
                          <a:pt x="2851097" y="371856"/>
                        </a:cubicBezTo>
                        <a:cubicBezTo>
                          <a:pt x="2857193" y="369824"/>
                          <a:pt x="2864038" y="369324"/>
                          <a:pt x="2869385" y="365760"/>
                        </a:cubicBezTo>
                        <a:cubicBezTo>
                          <a:pt x="2895125" y="348600"/>
                          <a:pt x="2887836" y="335117"/>
                          <a:pt x="2912057" y="310896"/>
                        </a:cubicBezTo>
                        <a:cubicBezTo>
                          <a:pt x="2924249" y="298704"/>
                          <a:pt x="2934287" y="283884"/>
                          <a:pt x="2948633" y="274320"/>
                        </a:cubicBezTo>
                        <a:cubicBezTo>
                          <a:pt x="2954729" y="270256"/>
                          <a:pt x="2961293" y="266818"/>
                          <a:pt x="2966921" y="262128"/>
                        </a:cubicBezTo>
                        <a:cubicBezTo>
                          <a:pt x="2973544" y="256609"/>
                          <a:pt x="2978586" y="249359"/>
                          <a:pt x="2985209" y="243840"/>
                        </a:cubicBezTo>
                        <a:cubicBezTo>
                          <a:pt x="2990837" y="239150"/>
                          <a:pt x="2997869" y="236338"/>
                          <a:pt x="3003497" y="231648"/>
                        </a:cubicBezTo>
                        <a:cubicBezTo>
                          <a:pt x="3010120" y="226129"/>
                          <a:pt x="3014980" y="218653"/>
                          <a:pt x="3021785" y="213360"/>
                        </a:cubicBezTo>
                        <a:cubicBezTo>
                          <a:pt x="3033351" y="204364"/>
                          <a:pt x="3058361" y="188976"/>
                          <a:pt x="3058361" y="188976"/>
                        </a:cubicBezTo>
                        <a:cubicBezTo>
                          <a:pt x="3080713" y="155448"/>
                          <a:pt x="3058361" y="183896"/>
                          <a:pt x="3088841" y="158496"/>
                        </a:cubicBezTo>
                        <a:cubicBezTo>
                          <a:pt x="3148761" y="108563"/>
                          <a:pt x="3071369" y="169872"/>
                          <a:pt x="3119321" y="121920"/>
                        </a:cubicBezTo>
                        <a:cubicBezTo>
                          <a:pt x="3124502" y="116739"/>
                          <a:pt x="3131513" y="113792"/>
                          <a:pt x="3137609" y="109728"/>
                        </a:cubicBezTo>
                        <a:cubicBezTo>
                          <a:pt x="3141673" y="103632"/>
                          <a:pt x="3142617" y="92877"/>
                          <a:pt x="3149801" y="91440"/>
                        </a:cubicBezTo>
                        <a:cubicBezTo>
                          <a:pt x="3156985" y="90003"/>
                          <a:pt x="3164206" y="97419"/>
                          <a:pt x="3168089" y="103632"/>
                        </a:cubicBezTo>
                        <a:cubicBezTo>
                          <a:pt x="3174900" y="114530"/>
                          <a:pt x="3176217" y="128016"/>
                          <a:pt x="3180281" y="140208"/>
                        </a:cubicBezTo>
                        <a:cubicBezTo>
                          <a:pt x="3182313" y="146304"/>
                          <a:pt x="3182522" y="153355"/>
                          <a:pt x="3186377" y="158496"/>
                        </a:cubicBezTo>
                        <a:lnTo>
                          <a:pt x="3204665" y="182880"/>
                        </a:lnTo>
                        <a:cubicBezTo>
                          <a:pt x="3226897" y="249576"/>
                          <a:pt x="3191440" y="148552"/>
                          <a:pt x="3222953" y="219456"/>
                        </a:cubicBezTo>
                        <a:cubicBezTo>
                          <a:pt x="3228172" y="231200"/>
                          <a:pt x="3228016" y="245339"/>
                          <a:pt x="3235145" y="256032"/>
                        </a:cubicBezTo>
                        <a:cubicBezTo>
                          <a:pt x="3270086" y="308443"/>
                          <a:pt x="3228194" y="242131"/>
                          <a:pt x="3253433" y="292608"/>
                        </a:cubicBezTo>
                        <a:cubicBezTo>
                          <a:pt x="3256710" y="299161"/>
                          <a:pt x="3262649" y="304201"/>
                          <a:pt x="3265625" y="310896"/>
                        </a:cubicBezTo>
                        <a:cubicBezTo>
                          <a:pt x="3270844" y="322640"/>
                          <a:pt x="3273753" y="335280"/>
                          <a:pt x="3277817" y="347472"/>
                        </a:cubicBezTo>
                        <a:lnTo>
                          <a:pt x="3283913" y="365760"/>
                        </a:lnTo>
                        <a:cubicBezTo>
                          <a:pt x="3285945" y="371856"/>
                          <a:pt x="3286445" y="378701"/>
                          <a:pt x="3290009" y="384048"/>
                        </a:cubicBezTo>
                        <a:cubicBezTo>
                          <a:pt x="3294073" y="390144"/>
                          <a:pt x="3299225" y="395641"/>
                          <a:pt x="3302201" y="402336"/>
                        </a:cubicBezTo>
                        <a:cubicBezTo>
                          <a:pt x="3323582" y="450444"/>
                          <a:pt x="3299782" y="429171"/>
                          <a:pt x="3332681" y="451104"/>
                        </a:cubicBezTo>
                        <a:lnTo>
                          <a:pt x="3381449" y="377952"/>
                        </a:lnTo>
                        <a:lnTo>
                          <a:pt x="3393641" y="359664"/>
                        </a:lnTo>
                        <a:cubicBezTo>
                          <a:pt x="3397705" y="353568"/>
                          <a:pt x="3400652" y="346557"/>
                          <a:pt x="3405833" y="341376"/>
                        </a:cubicBezTo>
                        <a:cubicBezTo>
                          <a:pt x="3411929" y="335280"/>
                          <a:pt x="3417316" y="328381"/>
                          <a:pt x="3424121" y="323088"/>
                        </a:cubicBezTo>
                        <a:cubicBezTo>
                          <a:pt x="3435687" y="314092"/>
                          <a:pt x="3450336" y="309065"/>
                          <a:pt x="3460697" y="298704"/>
                        </a:cubicBezTo>
                        <a:cubicBezTo>
                          <a:pt x="3466793" y="292608"/>
                          <a:pt x="3472362" y="285935"/>
                          <a:pt x="3478985" y="280416"/>
                        </a:cubicBezTo>
                        <a:cubicBezTo>
                          <a:pt x="3484613" y="275726"/>
                          <a:pt x="3491797" y="273091"/>
                          <a:pt x="3497273" y="268224"/>
                        </a:cubicBezTo>
                        <a:cubicBezTo>
                          <a:pt x="3510160" y="256769"/>
                          <a:pt x="3521657" y="243840"/>
                          <a:pt x="3533849" y="231648"/>
                        </a:cubicBezTo>
                        <a:cubicBezTo>
                          <a:pt x="3539945" y="225552"/>
                          <a:pt x="3544964" y="218142"/>
                          <a:pt x="3552137" y="213360"/>
                        </a:cubicBezTo>
                        <a:cubicBezTo>
                          <a:pt x="3558233" y="209296"/>
                          <a:pt x="3564797" y="205858"/>
                          <a:pt x="3570425" y="201168"/>
                        </a:cubicBezTo>
                        <a:cubicBezTo>
                          <a:pt x="3617362" y="162054"/>
                          <a:pt x="3561595" y="200958"/>
                          <a:pt x="3607001" y="170688"/>
                        </a:cubicBezTo>
                        <a:cubicBezTo>
                          <a:pt x="3609033" y="178816"/>
                          <a:pt x="3610690" y="187047"/>
                          <a:pt x="3613097" y="195072"/>
                        </a:cubicBezTo>
                        <a:cubicBezTo>
                          <a:pt x="3618636" y="213536"/>
                          <a:pt x="3625289" y="231648"/>
                          <a:pt x="3631385" y="249936"/>
                        </a:cubicBezTo>
                        <a:lnTo>
                          <a:pt x="3637481" y="268224"/>
                        </a:lnTo>
                        <a:cubicBezTo>
                          <a:pt x="3639513" y="274320"/>
                          <a:pt x="3640013" y="281165"/>
                          <a:pt x="3643577" y="286512"/>
                        </a:cubicBezTo>
                        <a:lnTo>
                          <a:pt x="3655769" y="304800"/>
                        </a:lnTo>
                        <a:cubicBezTo>
                          <a:pt x="3657801" y="314960"/>
                          <a:pt x="3658227" y="325578"/>
                          <a:pt x="3661865" y="335280"/>
                        </a:cubicBezTo>
                        <a:cubicBezTo>
                          <a:pt x="3664437" y="342140"/>
                          <a:pt x="3670780" y="347015"/>
                          <a:pt x="3674057" y="353568"/>
                        </a:cubicBezTo>
                        <a:cubicBezTo>
                          <a:pt x="3676931" y="359315"/>
                          <a:pt x="3678388" y="365677"/>
                          <a:pt x="3680153" y="371856"/>
                        </a:cubicBezTo>
                        <a:cubicBezTo>
                          <a:pt x="3682757" y="380971"/>
                          <a:pt x="3687473" y="404784"/>
                          <a:pt x="3692345" y="414528"/>
                        </a:cubicBezTo>
                        <a:cubicBezTo>
                          <a:pt x="3695622" y="421081"/>
                          <a:pt x="3701561" y="426121"/>
                          <a:pt x="3704537" y="432816"/>
                        </a:cubicBezTo>
                        <a:cubicBezTo>
                          <a:pt x="3733555" y="498106"/>
                          <a:pt x="3701329" y="446292"/>
                          <a:pt x="3728921" y="487680"/>
                        </a:cubicBezTo>
                        <a:cubicBezTo>
                          <a:pt x="3730953" y="497840"/>
                          <a:pt x="3732504" y="508108"/>
                          <a:pt x="3735017" y="518160"/>
                        </a:cubicBezTo>
                        <a:cubicBezTo>
                          <a:pt x="3736575" y="524394"/>
                          <a:pt x="3736569" y="531904"/>
                          <a:pt x="3741113" y="536448"/>
                        </a:cubicBezTo>
                        <a:cubicBezTo>
                          <a:pt x="3745657" y="540992"/>
                          <a:pt x="3753167" y="540986"/>
                          <a:pt x="3759401" y="542544"/>
                        </a:cubicBezTo>
                        <a:cubicBezTo>
                          <a:pt x="3785156" y="548983"/>
                          <a:pt x="3805714" y="550607"/>
                          <a:pt x="3832553" y="554736"/>
                        </a:cubicBezTo>
                        <a:cubicBezTo>
                          <a:pt x="3844769" y="556615"/>
                          <a:pt x="3857138" y="557834"/>
                          <a:pt x="3869129" y="560832"/>
                        </a:cubicBezTo>
                        <a:cubicBezTo>
                          <a:pt x="3881597" y="563949"/>
                          <a:pt x="3892953" y="571430"/>
                          <a:pt x="3905705" y="573024"/>
                        </a:cubicBezTo>
                        <a:cubicBezTo>
                          <a:pt x="3921961" y="575056"/>
                          <a:pt x="3938371" y="576101"/>
                          <a:pt x="3954473" y="579120"/>
                        </a:cubicBezTo>
                        <a:cubicBezTo>
                          <a:pt x="3970942" y="582208"/>
                          <a:pt x="3987345" y="586013"/>
                          <a:pt x="4003241" y="591312"/>
                        </a:cubicBezTo>
                        <a:cubicBezTo>
                          <a:pt x="4009337" y="593344"/>
                          <a:pt x="4015228" y="596148"/>
                          <a:pt x="4021529" y="597408"/>
                        </a:cubicBezTo>
                        <a:cubicBezTo>
                          <a:pt x="4035618" y="600226"/>
                          <a:pt x="4049977" y="601472"/>
                          <a:pt x="4064201" y="603504"/>
                        </a:cubicBezTo>
                        <a:cubicBezTo>
                          <a:pt x="4076393" y="607568"/>
                          <a:pt x="4088175" y="613176"/>
                          <a:pt x="4100777" y="615696"/>
                        </a:cubicBezTo>
                        <a:cubicBezTo>
                          <a:pt x="4159030" y="627347"/>
                          <a:pt x="4105675" y="617707"/>
                          <a:pt x="4192217" y="627888"/>
                        </a:cubicBezTo>
                        <a:cubicBezTo>
                          <a:pt x="4206487" y="629567"/>
                          <a:pt x="4220615" y="632337"/>
                          <a:pt x="4234889" y="633984"/>
                        </a:cubicBezTo>
                        <a:cubicBezTo>
                          <a:pt x="4237240" y="634255"/>
                          <a:pt x="4390559" y="650911"/>
                          <a:pt x="4417769" y="652272"/>
                        </a:cubicBezTo>
                        <a:cubicBezTo>
                          <a:pt x="4564127" y="659590"/>
                          <a:pt x="4499139" y="654989"/>
                          <a:pt x="4612841" y="664464"/>
                        </a:cubicBezTo>
                        <a:cubicBezTo>
                          <a:pt x="4813290" y="660199"/>
                          <a:pt x="4819893" y="671556"/>
                          <a:pt x="4942025" y="652272"/>
                        </a:cubicBezTo>
                        <a:cubicBezTo>
                          <a:pt x="4966443" y="648417"/>
                          <a:pt x="4991725" y="647897"/>
                          <a:pt x="5015177" y="640080"/>
                        </a:cubicBezTo>
                        <a:cubicBezTo>
                          <a:pt x="5027369" y="636016"/>
                          <a:pt x="5039285" y="631005"/>
                          <a:pt x="5051753" y="627888"/>
                        </a:cubicBezTo>
                        <a:cubicBezTo>
                          <a:pt x="5059881" y="625856"/>
                          <a:pt x="5068292" y="624734"/>
                          <a:pt x="5076137" y="621792"/>
                        </a:cubicBezTo>
                        <a:cubicBezTo>
                          <a:pt x="5084646" y="618601"/>
                          <a:pt x="5092012" y="612791"/>
                          <a:pt x="5100521" y="609600"/>
                        </a:cubicBezTo>
                        <a:cubicBezTo>
                          <a:pt x="5108366" y="606658"/>
                          <a:pt x="5117060" y="606446"/>
                          <a:pt x="5124905" y="603504"/>
                        </a:cubicBezTo>
                        <a:cubicBezTo>
                          <a:pt x="5133414" y="600313"/>
                          <a:pt x="5140852" y="594687"/>
                          <a:pt x="5149289" y="591312"/>
                        </a:cubicBezTo>
                        <a:cubicBezTo>
                          <a:pt x="5161221" y="586539"/>
                          <a:pt x="5174370" y="584867"/>
                          <a:pt x="5185865" y="579120"/>
                        </a:cubicBezTo>
                        <a:cubicBezTo>
                          <a:pt x="5193993" y="575056"/>
                          <a:pt x="5201812" y="570303"/>
                          <a:pt x="5210249" y="566928"/>
                        </a:cubicBezTo>
                        <a:lnTo>
                          <a:pt x="5265113" y="548640"/>
                        </a:lnTo>
                        <a:cubicBezTo>
                          <a:pt x="5271209" y="546608"/>
                          <a:pt x="5278054" y="546108"/>
                          <a:pt x="5283401" y="542544"/>
                        </a:cubicBezTo>
                        <a:cubicBezTo>
                          <a:pt x="5289497" y="538480"/>
                          <a:pt x="5294955" y="533238"/>
                          <a:pt x="5301689" y="530352"/>
                        </a:cubicBezTo>
                        <a:cubicBezTo>
                          <a:pt x="5329033" y="518633"/>
                          <a:pt x="5320635" y="530023"/>
                          <a:pt x="5344361" y="518160"/>
                        </a:cubicBezTo>
                        <a:cubicBezTo>
                          <a:pt x="5350914" y="514883"/>
                          <a:pt x="5355954" y="508944"/>
                          <a:pt x="5362649" y="505968"/>
                        </a:cubicBezTo>
                        <a:cubicBezTo>
                          <a:pt x="5374393" y="500749"/>
                          <a:pt x="5388532" y="500905"/>
                          <a:pt x="5399225" y="493776"/>
                        </a:cubicBezTo>
                        <a:cubicBezTo>
                          <a:pt x="5405321" y="489712"/>
                          <a:pt x="5410960" y="484861"/>
                          <a:pt x="5417513" y="481584"/>
                        </a:cubicBezTo>
                        <a:cubicBezTo>
                          <a:pt x="5455732" y="462474"/>
                          <a:pt x="5415654" y="491248"/>
                          <a:pt x="5454089" y="463296"/>
                        </a:cubicBezTo>
                        <a:cubicBezTo>
                          <a:pt x="5470523" y="451344"/>
                          <a:pt x="5485950" y="437992"/>
                          <a:pt x="5502857" y="426720"/>
                        </a:cubicBezTo>
                        <a:cubicBezTo>
                          <a:pt x="5508953" y="422656"/>
                          <a:pt x="5514592" y="417805"/>
                          <a:pt x="5521145" y="414528"/>
                        </a:cubicBezTo>
                        <a:cubicBezTo>
                          <a:pt x="5526892" y="411654"/>
                          <a:pt x="5533337" y="410464"/>
                          <a:pt x="5539433" y="408432"/>
                        </a:cubicBezTo>
                        <a:cubicBezTo>
                          <a:pt x="5545529" y="402336"/>
                          <a:pt x="5550916" y="395437"/>
                          <a:pt x="5557721" y="390144"/>
                        </a:cubicBezTo>
                        <a:cubicBezTo>
                          <a:pt x="5612585" y="347472"/>
                          <a:pt x="5576009" y="381000"/>
                          <a:pt x="5612585" y="353568"/>
                        </a:cubicBezTo>
                        <a:cubicBezTo>
                          <a:pt x="5628841" y="341376"/>
                          <a:pt x="5644446" y="328264"/>
                          <a:pt x="5661353" y="316992"/>
                        </a:cubicBezTo>
                        <a:cubicBezTo>
                          <a:pt x="5667449" y="312928"/>
                          <a:pt x="5674013" y="309490"/>
                          <a:pt x="5679641" y="304800"/>
                        </a:cubicBezTo>
                        <a:cubicBezTo>
                          <a:pt x="5686264" y="299281"/>
                          <a:pt x="5691383" y="292123"/>
                          <a:pt x="5697929" y="286512"/>
                        </a:cubicBezTo>
                        <a:cubicBezTo>
                          <a:pt x="5717852" y="269435"/>
                          <a:pt x="5721303" y="269816"/>
                          <a:pt x="5740601" y="256032"/>
                        </a:cubicBezTo>
                        <a:cubicBezTo>
                          <a:pt x="5748869" y="250127"/>
                          <a:pt x="5756662" y="243570"/>
                          <a:pt x="5764985" y="237744"/>
                        </a:cubicBezTo>
                        <a:cubicBezTo>
                          <a:pt x="5776989" y="229341"/>
                          <a:pt x="5789839" y="222152"/>
                          <a:pt x="5801561" y="213360"/>
                        </a:cubicBezTo>
                        <a:cubicBezTo>
                          <a:pt x="5809689" y="207264"/>
                          <a:pt x="5817677" y="200977"/>
                          <a:pt x="5825945" y="195072"/>
                        </a:cubicBezTo>
                        <a:cubicBezTo>
                          <a:pt x="5831907" y="190814"/>
                          <a:pt x="5838605" y="187570"/>
                          <a:pt x="5844233" y="182880"/>
                        </a:cubicBezTo>
                        <a:cubicBezTo>
                          <a:pt x="5850856" y="177361"/>
                          <a:pt x="5862521" y="164592"/>
                          <a:pt x="5862521" y="164592"/>
                        </a:cubicBezTo>
                      </a:path>
                    </a:pathLst>
                  </a:custGeom>
                  <a:ln w="38100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5" name="Group 104"/>
                  <p:cNvGrpSpPr/>
                  <p:nvPr/>
                </p:nvGrpSpPr>
                <p:grpSpPr>
                  <a:xfrm>
                    <a:off x="3232546" y="2001442"/>
                    <a:ext cx="426632" cy="245919"/>
                    <a:chOff x="3454400" y="2286024"/>
                    <a:chExt cx="526286" cy="369332"/>
                  </a:xfrm>
                </p:grpSpPr>
                <p:sp>
                  <p:nvSpPr>
                    <p:cNvPr id="106" name="TextBox 105"/>
                    <p:cNvSpPr txBox="1"/>
                    <p:nvPr/>
                  </p:nvSpPr>
                  <p:spPr>
                    <a:xfrm>
                      <a:off x="3454400" y="2286024"/>
                      <a:ext cx="184731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endParaRPr lang="en-US" b="1" dirty="0"/>
                    </a:p>
                  </p:txBody>
                </p:sp>
                <p:sp>
                  <p:nvSpPr>
                    <p:cNvPr id="107" name="Freeform 106"/>
                    <p:cNvSpPr/>
                    <p:nvPr/>
                  </p:nvSpPr>
                  <p:spPr>
                    <a:xfrm>
                      <a:off x="3481332" y="2311769"/>
                      <a:ext cx="499354" cy="337937"/>
                    </a:xfrm>
                    <a:custGeom>
                      <a:avLst/>
                      <a:gdLst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44604 h 379141"/>
                        <a:gd name="connsiteX1" fmla="*/ 182880 w 740441"/>
                        <a:gd name="connsiteY1" fmla="*/ 0 h 379141"/>
                        <a:gd name="connsiteX2" fmla="*/ 343457 w 740441"/>
                        <a:gd name="connsiteY2" fmla="*/ 22302 h 379141"/>
                        <a:gd name="connsiteX3" fmla="*/ 477272 w 740441"/>
                        <a:gd name="connsiteY3" fmla="*/ 111512 h 379141"/>
                        <a:gd name="connsiteX4" fmla="*/ 602165 w 740441"/>
                        <a:gd name="connsiteY4" fmla="*/ 107051 h 379141"/>
                        <a:gd name="connsiteX5" fmla="*/ 740441 w 740441"/>
                        <a:gd name="connsiteY5" fmla="*/ 53525 h 379141"/>
                        <a:gd name="connsiteX6" fmla="*/ 686915 w 740441"/>
                        <a:gd name="connsiteY6" fmla="*/ 223024 h 379141"/>
                        <a:gd name="connsiteX7" fmla="*/ 597705 w 740441"/>
                        <a:gd name="connsiteY7" fmla="*/ 316694 h 379141"/>
                        <a:gd name="connsiteX8" fmla="*/ 486193 w 740441"/>
                        <a:gd name="connsiteY8" fmla="*/ 343457 h 379141"/>
                        <a:gd name="connsiteX9" fmla="*/ 370220 w 740441"/>
                        <a:gd name="connsiteY9" fmla="*/ 312234 h 379141"/>
                        <a:gd name="connsiteX10" fmla="*/ 276550 w 740441"/>
                        <a:gd name="connsiteY10" fmla="*/ 289931 h 379141"/>
                        <a:gd name="connsiteX11" fmla="*/ 178419 w 740441"/>
                        <a:gd name="connsiteY11" fmla="*/ 325615 h 379141"/>
                        <a:gd name="connsiteX12" fmla="*/ 4460 w 740441"/>
                        <a:gd name="connsiteY12" fmla="*/ 379141 h 379141"/>
                        <a:gd name="connsiteX13" fmla="*/ 0 w 740441"/>
                        <a:gd name="connsiteY13" fmla="*/ 44604 h 379141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78419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76550 w 740441"/>
                        <a:gd name="connsiteY10" fmla="*/ 295333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0220 w 740441"/>
                        <a:gd name="connsiteY9" fmla="*/ 317636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50006 h 384543"/>
                        <a:gd name="connsiteX1" fmla="*/ 182880 w 740441"/>
                        <a:gd name="connsiteY1" fmla="*/ 5402 h 384543"/>
                        <a:gd name="connsiteX2" fmla="*/ 343457 w 740441"/>
                        <a:gd name="connsiteY2" fmla="*/ 27704 h 384543"/>
                        <a:gd name="connsiteX3" fmla="*/ 477272 w 740441"/>
                        <a:gd name="connsiteY3" fmla="*/ 116914 h 384543"/>
                        <a:gd name="connsiteX4" fmla="*/ 602165 w 740441"/>
                        <a:gd name="connsiteY4" fmla="*/ 112453 h 384543"/>
                        <a:gd name="connsiteX5" fmla="*/ 740441 w 740441"/>
                        <a:gd name="connsiteY5" fmla="*/ 58927 h 384543"/>
                        <a:gd name="connsiteX6" fmla="*/ 686915 w 740441"/>
                        <a:gd name="connsiteY6" fmla="*/ 228426 h 384543"/>
                        <a:gd name="connsiteX7" fmla="*/ 597705 w 740441"/>
                        <a:gd name="connsiteY7" fmla="*/ 322096 h 384543"/>
                        <a:gd name="connsiteX8" fmla="*/ 486193 w 740441"/>
                        <a:gd name="connsiteY8" fmla="*/ 348859 h 384543"/>
                        <a:gd name="connsiteX9" fmla="*/ 379141 w 740441"/>
                        <a:gd name="connsiteY9" fmla="*/ 331017 h 384543"/>
                        <a:gd name="connsiteX10" fmla="*/ 263169 w 740441"/>
                        <a:gd name="connsiteY10" fmla="*/ 308714 h 384543"/>
                        <a:gd name="connsiteX11" fmla="*/ 151656 w 740441"/>
                        <a:gd name="connsiteY11" fmla="*/ 331017 h 384543"/>
                        <a:gd name="connsiteX12" fmla="*/ 4460 w 740441"/>
                        <a:gd name="connsiteY12" fmla="*/ 384543 h 384543"/>
                        <a:gd name="connsiteX13" fmla="*/ 0 w 740441"/>
                        <a:gd name="connsiteY13" fmla="*/ 50006 h 384543"/>
                        <a:gd name="connsiteX0" fmla="*/ 0 w 740441"/>
                        <a:gd name="connsiteY0" fmla="*/ 49698 h 384235"/>
                        <a:gd name="connsiteX1" fmla="*/ 182880 w 740441"/>
                        <a:gd name="connsiteY1" fmla="*/ 5094 h 384235"/>
                        <a:gd name="connsiteX2" fmla="*/ 343457 w 740441"/>
                        <a:gd name="connsiteY2" fmla="*/ 27396 h 384235"/>
                        <a:gd name="connsiteX3" fmla="*/ 454970 w 740441"/>
                        <a:gd name="connsiteY3" fmla="*/ 103224 h 384235"/>
                        <a:gd name="connsiteX4" fmla="*/ 602165 w 740441"/>
                        <a:gd name="connsiteY4" fmla="*/ 112145 h 384235"/>
                        <a:gd name="connsiteX5" fmla="*/ 740441 w 740441"/>
                        <a:gd name="connsiteY5" fmla="*/ 58619 h 384235"/>
                        <a:gd name="connsiteX6" fmla="*/ 686915 w 740441"/>
                        <a:gd name="connsiteY6" fmla="*/ 228118 h 384235"/>
                        <a:gd name="connsiteX7" fmla="*/ 597705 w 740441"/>
                        <a:gd name="connsiteY7" fmla="*/ 321788 h 384235"/>
                        <a:gd name="connsiteX8" fmla="*/ 486193 w 740441"/>
                        <a:gd name="connsiteY8" fmla="*/ 348551 h 384235"/>
                        <a:gd name="connsiteX9" fmla="*/ 379141 w 740441"/>
                        <a:gd name="connsiteY9" fmla="*/ 330709 h 384235"/>
                        <a:gd name="connsiteX10" fmla="*/ 263169 w 740441"/>
                        <a:gd name="connsiteY10" fmla="*/ 308406 h 384235"/>
                        <a:gd name="connsiteX11" fmla="*/ 151656 w 740441"/>
                        <a:gd name="connsiteY11" fmla="*/ 330709 h 384235"/>
                        <a:gd name="connsiteX12" fmla="*/ 4460 w 740441"/>
                        <a:gd name="connsiteY12" fmla="*/ 384235 h 384235"/>
                        <a:gd name="connsiteX13" fmla="*/ 0 w 740441"/>
                        <a:gd name="connsiteY13" fmla="*/ 49698 h 384235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02165 w 740441"/>
                        <a:gd name="connsiteY4" fmla="*/ 112347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900 h 384437"/>
                        <a:gd name="connsiteX1" fmla="*/ 182880 w 740441"/>
                        <a:gd name="connsiteY1" fmla="*/ 5296 h 384437"/>
                        <a:gd name="connsiteX2" fmla="*/ 343457 w 740441"/>
                        <a:gd name="connsiteY2" fmla="*/ 27598 h 384437"/>
                        <a:gd name="connsiteX3" fmla="*/ 481733 w 740441"/>
                        <a:gd name="connsiteY3" fmla="*/ 112347 h 384437"/>
                        <a:gd name="connsiteX4" fmla="*/ 637849 w 740441"/>
                        <a:gd name="connsiteY4" fmla="*/ 98965 h 384437"/>
                        <a:gd name="connsiteX5" fmla="*/ 740441 w 740441"/>
                        <a:gd name="connsiteY5" fmla="*/ 58821 h 384437"/>
                        <a:gd name="connsiteX6" fmla="*/ 686915 w 740441"/>
                        <a:gd name="connsiteY6" fmla="*/ 228320 h 384437"/>
                        <a:gd name="connsiteX7" fmla="*/ 597705 w 740441"/>
                        <a:gd name="connsiteY7" fmla="*/ 321990 h 384437"/>
                        <a:gd name="connsiteX8" fmla="*/ 486193 w 740441"/>
                        <a:gd name="connsiteY8" fmla="*/ 348753 h 384437"/>
                        <a:gd name="connsiteX9" fmla="*/ 379141 w 740441"/>
                        <a:gd name="connsiteY9" fmla="*/ 330911 h 384437"/>
                        <a:gd name="connsiteX10" fmla="*/ 263169 w 740441"/>
                        <a:gd name="connsiteY10" fmla="*/ 308608 h 384437"/>
                        <a:gd name="connsiteX11" fmla="*/ 151656 w 740441"/>
                        <a:gd name="connsiteY11" fmla="*/ 330911 h 384437"/>
                        <a:gd name="connsiteX12" fmla="*/ 4460 w 740441"/>
                        <a:gd name="connsiteY12" fmla="*/ 384437 h 384437"/>
                        <a:gd name="connsiteX13" fmla="*/ 0 w 740441"/>
                        <a:gd name="connsiteY13" fmla="*/ 49900 h 384437"/>
                        <a:gd name="connsiteX0" fmla="*/ 0 w 740441"/>
                        <a:gd name="connsiteY0" fmla="*/ 49602 h 384139"/>
                        <a:gd name="connsiteX1" fmla="*/ 182880 w 740441"/>
                        <a:gd name="connsiteY1" fmla="*/ 4998 h 384139"/>
                        <a:gd name="connsiteX2" fmla="*/ 343457 w 740441"/>
                        <a:gd name="connsiteY2" fmla="*/ 27300 h 384139"/>
                        <a:gd name="connsiteX3" fmla="*/ 468351 w 740441"/>
                        <a:gd name="connsiteY3" fmla="*/ 98668 h 384139"/>
                        <a:gd name="connsiteX4" fmla="*/ 637849 w 740441"/>
                        <a:gd name="connsiteY4" fmla="*/ 98667 h 384139"/>
                        <a:gd name="connsiteX5" fmla="*/ 740441 w 740441"/>
                        <a:gd name="connsiteY5" fmla="*/ 58523 h 384139"/>
                        <a:gd name="connsiteX6" fmla="*/ 686915 w 740441"/>
                        <a:gd name="connsiteY6" fmla="*/ 228022 h 384139"/>
                        <a:gd name="connsiteX7" fmla="*/ 597705 w 740441"/>
                        <a:gd name="connsiteY7" fmla="*/ 321692 h 384139"/>
                        <a:gd name="connsiteX8" fmla="*/ 486193 w 740441"/>
                        <a:gd name="connsiteY8" fmla="*/ 348455 h 384139"/>
                        <a:gd name="connsiteX9" fmla="*/ 379141 w 740441"/>
                        <a:gd name="connsiteY9" fmla="*/ 330613 h 384139"/>
                        <a:gd name="connsiteX10" fmla="*/ 263169 w 740441"/>
                        <a:gd name="connsiteY10" fmla="*/ 308310 h 384139"/>
                        <a:gd name="connsiteX11" fmla="*/ 151656 w 740441"/>
                        <a:gd name="connsiteY11" fmla="*/ 330613 h 384139"/>
                        <a:gd name="connsiteX12" fmla="*/ 4460 w 740441"/>
                        <a:gd name="connsiteY12" fmla="*/ 384139 h 384139"/>
                        <a:gd name="connsiteX13" fmla="*/ 0 w 740441"/>
                        <a:gd name="connsiteY13" fmla="*/ 49602 h 384139"/>
                        <a:gd name="connsiteX0" fmla="*/ 0 w 740441"/>
                        <a:gd name="connsiteY0" fmla="*/ 53575 h 388112"/>
                        <a:gd name="connsiteX1" fmla="*/ 147196 w 740441"/>
                        <a:gd name="connsiteY1" fmla="*/ 4510 h 388112"/>
                        <a:gd name="connsiteX2" fmla="*/ 343457 w 740441"/>
                        <a:gd name="connsiteY2" fmla="*/ 31273 h 388112"/>
                        <a:gd name="connsiteX3" fmla="*/ 468351 w 740441"/>
                        <a:gd name="connsiteY3" fmla="*/ 102641 h 388112"/>
                        <a:gd name="connsiteX4" fmla="*/ 637849 w 740441"/>
                        <a:gd name="connsiteY4" fmla="*/ 102640 h 388112"/>
                        <a:gd name="connsiteX5" fmla="*/ 740441 w 740441"/>
                        <a:gd name="connsiteY5" fmla="*/ 62496 h 388112"/>
                        <a:gd name="connsiteX6" fmla="*/ 686915 w 740441"/>
                        <a:gd name="connsiteY6" fmla="*/ 231995 h 388112"/>
                        <a:gd name="connsiteX7" fmla="*/ 597705 w 740441"/>
                        <a:gd name="connsiteY7" fmla="*/ 325665 h 388112"/>
                        <a:gd name="connsiteX8" fmla="*/ 486193 w 740441"/>
                        <a:gd name="connsiteY8" fmla="*/ 352428 h 388112"/>
                        <a:gd name="connsiteX9" fmla="*/ 379141 w 740441"/>
                        <a:gd name="connsiteY9" fmla="*/ 334586 h 388112"/>
                        <a:gd name="connsiteX10" fmla="*/ 263169 w 740441"/>
                        <a:gd name="connsiteY10" fmla="*/ 312283 h 388112"/>
                        <a:gd name="connsiteX11" fmla="*/ 151656 w 740441"/>
                        <a:gd name="connsiteY11" fmla="*/ 334586 h 388112"/>
                        <a:gd name="connsiteX12" fmla="*/ 4460 w 740441"/>
                        <a:gd name="connsiteY12" fmla="*/ 388112 h 388112"/>
                        <a:gd name="connsiteX13" fmla="*/ 0 w 740441"/>
                        <a:gd name="connsiteY13" fmla="*/ 53575 h 388112"/>
                        <a:gd name="connsiteX0" fmla="*/ 0 w 740441"/>
                        <a:gd name="connsiteY0" fmla="*/ 53348 h 387885"/>
                        <a:gd name="connsiteX1" fmla="*/ 147196 w 740441"/>
                        <a:gd name="connsiteY1" fmla="*/ 4283 h 387885"/>
                        <a:gd name="connsiteX2" fmla="*/ 343457 w 740441"/>
                        <a:gd name="connsiteY2" fmla="*/ 31046 h 387885"/>
                        <a:gd name="connsiteX3" fmla="*/ 477272 w 740441"/>
                        <a:gd name="connsiteY3" fmla="*/ 89032 h 387885"/>
                        <a:gd name="connsiteX4" fmla="*/ 637849 w 740441"/>
                        <a:gd name="connsiteY4" fmla="*/ 102413 h 387885"/>
                        <a:gd name="connsiteX5" fmla="*/ 740441 w 740441"/>
                        <a:gd name="connsiteY5" fmla="*/ 62269 h 387885"/>
                        <a:gd name="connsiteX6" fmla="*/ 686915 w 740441"/>
                        <a:gd name="connsiteY6" fmla="*/ 231768 h 387885"/>
                        <a:gd name="connsiteX7" fmla="*/ 597705 w 740441"/>
                        <a:gd name="connsiteY7" fmla="*/ 325438 h 387885"/>
                        <a:gd name="connsiteX8" fmla="*/ 486193 w 740441"/>
                        <a:gd name="connsiteY8" fmla="*/ 352201 h 387885"/>
                        <a:gd name="connsiteX9" fmla="*/ 379141 w 740441"/>
                        <a:gd name="connsiteY9" fmla="*/ 334359 h 387885"/>
                        <a:gd name="connsiteX10" fmla="*/ 263169 w 740441"/>
                        <a:gd name="connsiteY10" fmla="*/ 312056 h 387885"/>
                        <a:gd name="connsiteX11" fmla="*/ 151656 w 740441"/>
                        <a:gd name="connsiteY11" fmla="*/ 334359 h 387885"/>
                        <a:gd name="connsiteX12" fmla="*/ 4460 w 740441"/>
                        <a:gd name="connsiteY12" fmla="*/ 387885 h 387885"/>
                        <a:gd name="connsiteX13" fmla="*/ 0 w 740441"/>
                        <a:gd name="connsiteY13" fmla="*/ 53348 h 387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40441" h="387885">
                          <a:moveTo>
                            <a:pt x="0" y="53348"/>
                          </a:moveTo>
                          <a:lnTo>
                            <a:pt x="147196" y="4283"/>
                          </a:lnTo>
                          <a:cubicBezTo>
                            <a:pt x="208156" y="-10585"/>
                            <a:pt x="288444" y="16921"/>
                            <a:pt x="343457" y="31046"/>
                          </a:cubicBezTo>
                          <a:cubicBezTo>
                            <a:pt x="398470" y="45171"/>
                            <a:pt x="428207" y="77138"/>
                            <a:pt x="477272" y="89032"/>
                          </a:cubicBezTo>
                          <a:cubicBezTo>
                            <a:pt x="526337" y="100926"/>
                            <a:pt x="585810" y="106874"/>
                            <a:pt x="637849" y="102413"/>
                          </a:cubicBezTo>
                          <a:lnTo>
                            <a:pt x="740441" y="62269"/>
                          </a:lnTo>
                          <a:lnTo>
                            <a:pt x="686915" y="231768"/>
                          </a:lnTo>
                          <a:cubicBezTo>
                            <a:pt x="663126" y="275630"/>
                            <a:pt x="631159" y="305366"/>
                            <a:pt x="597705" y="325438"/>
                          </a:cubicBezTo>
                          <a:cubicBezTo>
                            <a:pt x="564251" y="345510"/>
                            <a:pt x="522620" y="350714"/>
                            <a:pt x="486193" y="352201"/>
                          </a:cubicBezTo>
                          <a:cubicBezTo>
                            <a:pt x="449766" y="353688"/>
                            <a:pt x="414081" y="343280"/>
                            <a:pt x="379141" y="334359"/>
                          </a:cubicBezTo>
                          <a:cubicBezTo>
                            <a:pt x="344201" y="325438"/>
                            <a:pt x="301083" y="312056"/>
                            <a:pt x="263169" y="312056"/>
                          </a:cubicBezTo>
                          <a:cubicBezTo>
                            <a:pt x="225255" y="312056"/>
                            <a:pt x="194774" y="321721"/>
                            <a:pt x="151656" y="334359"/>
                          </a:cubicBezTo>
                          <a:cubicBezTo>
                            <a:pt x="108538" y="346997"/>
                            <a:pt x="53525" y="370043"/>
                            <a:pt x="4460" y="387885"/>
                          </a:cubicBezTo>
                          <a:cubicBezTo>
                            <a:pt x="2973" y="276373"/>
                            <a:pt x="1487" y="164860"/>
                            <a:pt x="0" y="53348"/>
                          </a:cubicBez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99" name="Rectangle 98"/>
              <p:cNvSpPr/>
              <p:nvPr/>
            </p:nvSpPr>
            <p:spPr>
              <a:xfrm>
                <a:off x="3254378" y="1900052"/>
                <a:ext cx="348758" cy="4544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Freeform 99"/>
              <p:cNvSpPr/>
              <p:nvPr/>
            </p:nvSpPr>
            <p:spPr>
              <a:xfrm>
                <a:off x="3250094" y="1996898"/>
                <a:ext cx="526259" cy="222951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3227923" y="1918317"/>
                <a:ext cx="29759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 smtClean="0"/>
                  <a:t>A</a:t>
                </a:r>
                <a:endParaRPr lang="en-US" sz="1600" b="1" dirty="0"/>
              </a:p>
            </p:txBody>
          </p:sp>
        </p:grpSp>
      </p:grpSp>
      <p:cxnSp>
        <p:nvCxnSpPr>
          <p:cNvPr id="27" name="Straight Connector 26"/>
          <p:cNvCxnSpPr/>
          <p:nvPr/>
        </p:nvCxnSpPr>
        <p:spPr>
          <a:xfrm flipH="1">
            <a:off x="1524000" y="1924794"/>
            <a:ext cx="858780" cy="135702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452282" y="1984169"/>
            <a:ext cx="980517" cy="1233056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1806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537742" y="840602"/>
            <a:ext cx="7658791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Look at your </a:t>
            </a:r>
            <a:r>
              <a:rPr lang="en-US" sz="2400" b="1" i="1" dirty="0" smtClean="0"/>
              <a:t>VEGEVADERS</a:t>
            </a:r>
            <a:r>
              <a:rPr lang="en-US" sz="2400" b="1" dirty="0" smtClean="0"/>
              <a:t>  play mat</a:t>
            </a:r>
            <a:endParaRPr lang="en-US" sz="2400" b="1" dirty="0"/>
          </a:p>
        </p:txBody>
      </p:sp>
      <p:grpSp>
        <p:nvGrpSpPr>
          <p:cNvPr id="175" name="Group 174"/>
          <p:cNvGrpSpPr/>
          <p:nvPr/>
        </p:nvGrpSpPr>
        <p:grpSpPr>
          <a:xfrm>
            <a:off x="383071" y="2254516"/>
            <a:ext cx="7654737" cy="3788361"/>
            <a:chOff x="707208" y="2691172"/>
            <a:chExt cx="6518772" cy="2771181"/>
          </a:xfrm>
        </p:grpSpPr>
        <p:sp>
          <p:nvSpPr>
            <p:cNvPr id="180" name="Rectangle 17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1" name="Rectangle 18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2" name="Rectangle 18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3" name="Rectangle 18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5" name="Rectangle 18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6" name="Rectangle 18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87" name="Rectangle 18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8" name="Rectangle 18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9" name="Rectangle 18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0" name="Rectangle 18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1" name="Rectangle 19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2" name="Rectangle 19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TextBox 20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03" name="TextBox 20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04" name="TextBox 20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07" name="TextBox 20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08" name="TextBox 20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18" name="Rectangle 21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9" name="Rectangle 21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0" name="Rectangle 21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1" name="Rectangle 22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2" name="Rectangle 22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3" name="Rectangle 22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4" name="Rectangle 22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5" name="Rectangle 22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6" name="Rectangle 22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7" name="Rectangle 22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8" name="Rectangle 22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9" name="Rectangle 22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0" name="Rectangle 22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1" name="Rectangle 23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2" name="Rectangle 23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6" name="TextBox 23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37" name="TextBox 23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366" name="TextBox 365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67" name="TextBox 366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368" name="TextBox 367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369" name="TextBox 368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370" name="TextBox 369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371" name="TextBox 370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372" name="TextBox 371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373" name="TextBox 372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74" name="TextBox 373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375" name="TextBox 374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377" name="TextBox 376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378" name="TextBox 377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379" name="TextBox 378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380" name="TextBox 379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381" name="TextBox 380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382" name="Rectangle 381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Rectangle 382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Rectangle 383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Rectangle 384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Rectangle 385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Rectangle 386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Rectangle 387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Rectangle 388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Isosceles Triangle 389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Isosceles Triangle 390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Isosceles Triangle 391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Isosceles Triangle 392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Rounded Rectangle 393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TextBox 394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396" name="TextBox 395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397" name="TextBox 396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398" name="TextBox 397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399" name="TextBox 398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00" name="Rounded Rectangle 399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TextBox 400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02" name="TextBox 401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Rectangle 405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Rectangle 406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Rectangle 407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Rectangle 408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Rectangle 409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14" name="TextBox 413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15" name="TextBox 414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16" name="TextBox 415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17" name="TextBox 416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19" name="TextBox 418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20" name="TextBox 419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21" name="TextBox 420"/>
          <p:cNvSpPr txBox="1"/>
          <p:nvPr/>
        </p:nvSpPr>
        <p:spPr>
          <a:xfrm>
            <a:off x="8004774" y="2307475"/>
            <a:ext cx="16528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a single </a:t>
            </a:r>
            <a:r>
              <a:rPr lang="en-US" b="1" u="sng" dirty="0" smtClean="0"/>
              <a:t>microbe</a:t>
            </a:r>
            <a:endParaRPr lang="en-US" u="sng" dirty="0"/>
          </a:p>
        </p:txBody>
      </p:sp>
      <p:sp>
        <p:nvSpPr>
          <p:cNvPr id="423" name="Right Brace 422"/>
          <p:cNvSpPr/>
          <p:nvPr/>
        </p:nvSpPr>
        <p:spPr>
          <a:xfrm>
            <a:off x="7910940" y="3106137"/>
            <a:ext cx="341398" cy="2567809"/>
          </a:xfrm>
          <a:prstGeom prst="rightBrac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5" name="TextBox 424"/>
          <p:cNvSpPr txBox="1"/>
          <p:nvPr/>
        </p:nvSpPr>
        <p:spPr>
          <a:xfrm>
            <a:off x="8177907" y="3800780"/>
            <a:ext cx="8680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a single </a:t>
            </a:r>
            <a:r>
              <a:rPr lang="en-US" b="1" u="sng" dirty="0" smtClean="0"/>
              <a:t>plant</a:t>
            </a:r>
            <a:r>
              <a:rPr lang="en-US" b="1" dirty="0" smtClean="0"/>
              <a:t> </a:t>
            </a:r>
            <a:r>
              <a:rPr lang="en-US" b="1" u="sng" dirty="0" smtClean="0"/>
              <a:t>cell</a:t>
            </a:r>
            <a:endParaRPr lang="en-US" u="sng" dirty="0"/>
          </a:p>
        </p:txBody>
      </p:sp>
      <p:sp>
        <p:nvSpPr>
          <p:cNvPr id="428" name="Freeform 427"/>
          <p:cNvSpPr/>
          <p:nvPr/>
        </p:nvSpPr>
        <p:spPr>
          <a:xfrm rot="4969966" flipH="1">
            <a:off x="961434" y="1478490"/>
            <a:ext cx="479858" cy="1327666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Freeform 428"/>
          <p:cNvSpPr/>
          <p:nvPr/>
        </p:nvSpPr>
        <p:spPr>
          <a:xfrm rot="5744414" flipH="1">
            <a:off x="1051522" y="1600290"/>
            <a:ext cx="421015" cy="1327666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325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56789" y="1902394"/>
            <a:ext cx="7623793" cy="4820048"/>
            <a:chOff x="836789" y="1902394"/>
            <a:chExt cx="7623793" cy="4820048"/>
          </a:xfrm>
        </p:grpSpPr>
        <p:sp>
          <p:nvSpPr>
            <p:cNvPr id="5" name="Rectangle 4"/>
            <p:cNvSpPr/>
            <p:nvPr/>
          </p:nvSpPr>
          <p:spPr>
            <a:xfrm rot="16200000">
              <a:off x="5674216" y="4835613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" name="Rectangle 5"/>
            <p:cNvSpPr/>
            <p:nvPr/>
          </p:nvSpPr>
          <p:spPr>
            <a:xfrm rot="16200000">
              <a:off x="3387415" y="4831296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" name="Rectangle 6"/>
            <p:cNvSpPr/>
            <p:nvPr/>
          </p:nvSpPr>
          <p:spPr>
            <a:xfrm rot="16200000">
              <a:off x="2013562" y="483497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686954" y="3014703"/>
              <a:ext cx="911882" cy="497343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7319660" y="2993200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3122955" y="6722442"/>
              <a:ext cx="2755373" cy="0"/>
            </a:xfrm>
            <a:prstGeom prst="line">
              <a:avLst/>
            </a:prstGeom>
            <a:ln w="762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Rectangle 10"/>
            <p:cNvSpPr/>
            <p:nvPr/>
          </p:nvSpPr>
          <p:spPr>
            <a:xfrm rot="16200000">
              <a:off x="658408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2" name="Rectangle 11"/>
            <p:cNvSpPr/>
            <p:nvPr/>
          </p:nvSpPr>
          <p:spPr>
            <a:xfrm rot="16200000">
              <a:off x="658408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3" name="Rectangle 12"/>
            <p:cNvSpPr/>
            <p:nvPr/>
          </p:nvSpPr>
          <p:spPr>
            <a:xfrm rot="16200000">
              <a:off x="1112965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" name="Rectangle 13"/>
            <p:cNvSpPr/>
            <p:nvPr/>
          </p:nvSpPr>
          <p:spPr>
            <a:xfrm rot="16200000">
              <a:off x="1112965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" name="Rectangle 14"/>
            <p:cNvSpPr/>
            <p:nvPr/>
          </p:nvSpPr>
          <p:spPr>
            <a:xfrm rot="16200000">
              <a:off x="156752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" name="Rectangle 15"/>
            <p:cNvSpPr/>
            <p:nvPr/>
          </p:nvSpPr>
          <p:spPr>
            <a:xfrm rot="16200000">
              <a:off x="1567520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" name="Rectangle 16"/>
            <p:cNvSpPr/>
            <p:nvPr/>
          </p:nvSpPr>
          <p:spPr>
            <a:xfrm rot="16200000">
              <a:off x="2022074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" name="Rectangle 17"/>
            <p:cNvSpPr/>
            <p:nvPr/>
          </p:nvSpPr>
          <p:spPr>
            <a:xfrm rot="16200000">
              <a:off x="247663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" name="Rectangle 18"/>
            <p:cNvSpPr/>
            <p:nvPr/>
          </p:nvSpPr>
          <p:spPr>
            <a:xfrm rot="16200000">
              <a:off x="2476630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" name="Rectangle 19"/>
            <p:cNvSpPr/>
            <p:nvPr/>
          </p:nvSpPr>
          <p:spPr>
            <a:xfrm rot="16200000">
              <a:off x="2931185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" name="Rectangle 20"/>
            <p:cNvSpPr/>
            <p:nvPr/>
          </p:nvSpPr>
          <p:spPr>
            <a:xfrm rot="16200000">
              <a:off x="2931185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386195" y="3799744"/>
              <a:ext cx="1033466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384973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 rot="16200000">
              <a:off x="3845013" y="3804007"/>
              <a:ext cx="1034371" cy="445125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48315" y="2989615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857888" y="2988154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764752" y="2989511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" name="TextBox 27"/>
            <p:cNvSpPr txBox="1"/>
            <p:nvPr/>
          </p:nvSpPr>
          <p:spPr>
            <a:xfrm rot="16200000">
              <a:off x="895577" y="489717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 rot="16200000">
              <a:off x="1764137" y="485301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 rot="16200000">
              <a:off x="2673632" y="484978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 rot="16200000">
              <a:off x="1351938" y="489717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 rot="16200000">
              <a:off x="3129993" y="484978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 rot="16200000">
              <a:off x="4087782" y="489485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4" name="TextBox 33"/>
            <p:cNvSpPr txBox="1"/>
            <p:nvPr/>
          </p:nvSpPr>
          <p:spPr>
            <a:xfrm rot="16200000">
              <a:off x="891837" y="384130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 rot="16200000">
              <a:off x="1770201" y="3791309"/>
              <a:ext cx="642680" cy="23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 rot="16200000">
              <a:off x="2669892" y="379391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 rot="16200000">
              <a:off x="3627681" y="383898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 rot="16200000">
              <a:off x="1348198" y="384130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 rot="16200000">
              <a:off x="2216758" y="379714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 rot="16200000">
              <a:off x="3126251" y="379391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 rot="16200000">
              <a:off x="1294695" y="3229231"/>
              <a:ext cx="233148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 rot="16200000">
              <a:off x="2209788" y="3232004"/>
              <a:ext cx="227603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3095217" y="3233390"/>
              <a:ext cx="224831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4298970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4298970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4754243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4754243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5209514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5209514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5664784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6120056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6120056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6575327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6575327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 rot="16200000">
              <a:off x="7030599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 rot="16200000">
              <a:off x="7030599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 rot="16200000">
              <a:off x="7485871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Rectangle 57"/>
            <p:cNvSpPr/>
            <p:nvPr/>
          </p:nvSpPr>
          <p:spPr>
            <a:xfrm rot="16200000">
              <a:off x="7485871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4587522" y="2993302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5498527" y="2991845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6406819" y="2993200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4544675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5457395" y="48852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637011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7282838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5001036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682647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7739200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4540934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5453655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6366376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7279097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4997295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 rot="16200000">
              <a:off x="6822736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 rot="16200000">
              <a:off x="7735453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 rot="16200000">
              <a:off x="4780460" y="3090517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5711372" y="3090517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6600841" y="3090518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7506082" y="3090518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957540" y="3013779"/>
              <a:ext cx="906081" cy="2565659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1863622" y="3013780"/>
              <a:ext cx="906081" cy="2562992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2774384" y="2991845"/>
              <a:ext cx="906081" cy="258492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682415" y="2986610"/>
              <a:ext cx="906081" cy="2589268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598837" y="3013780"/>
              <a:ext cx="876610" cy="256299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486425" y="2986612"/>
              <a:ext cx="906081" cy="259015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6402998" y="3013780"/>
              <a:ext cx="906081" cy="256343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7310639" y="3003400"/>
              <a:ext cx="911152" cy="257381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Isosceles Triangle 87"/>
            <p:cNvSpPr/>
            <p:nvPr/>
          </p:nvSpPr>
          <p:spPr>
            <a:xfrm rot="3033866">
              <a:off x="7991567" y="2933113"/>
              <a:ext cx="461000" cy="238493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Isosceles Triangle 88"/>
            <p:cNvSpPr/>
            <p:nvPr/>
          </p:nvSpPr>
          <p:spPr>
            <a:xfrm rot="7909917">
              <a:off x="8012609" y="5460191"/>
              <a:ext cx="413787" cy="238493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Isosceles Triangle 89"/>
            <p:cNvSpPr/>
            <p:nvPr/>
          </p:nvSpPr>
          <p:spPr>
            <a:xfrm rot="13653785">
              <a:off x="713444" y="5455992"/>
              <a:ext cx="514018" cy="2673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Isosceles Triangle 90"/>
            <p:cNvSpPr/>
            <p:nvPr/>
          </p:nvSpPr>
          <p:spPr>
            <a:xfrm rot="18840175">
              <a:off x="708936" y="2923003"/>
              <a:ext cx="536786" cy="261762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991900" y="2999569"/>
              <a:ext cx="7239674" cy="262212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48953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4075290" y="3801618"/>
              <a:ext cx="549455" cy="304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5888457" y="3801619"/>
              <a:ext cx="549455" cy="304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3995152" y="3224587"/>
              <a:ext cx="240313" cy="232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2204744" y="485301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3636905" y="489485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5888988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00" name="Rounded Rectangle 99"/>
            <p:cNvSpPr/>
            <p:nvPr/>
          </p:nvSpPr>
          <p:spPr>
            <a:xfrm>
              <a:off x="954514" y="2389672"/>
              <a:ext cx="7283259" cy="559776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7625655" y="2651130"/>
              <a:ext cx="194418" cy="273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7333582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6438341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5535638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4638673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721939" y="2429728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2815366" y="2433612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1906791" y="2443103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1020927" y="2443103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294695" y="2571988"/>
              <a:ext cx="233148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2209788" y="2574761"/>
              <a:ext cx="227603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3095217" y="2576147"/>
              <a:ext cx="224831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 rot="16200000">
              <a:off x="4780460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5711372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0841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7506082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3995152" y="2567344"/>
              <a:ext cx="240313" cy="232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4283968" y="2348880"/>
              <a:ext cx="4176614" cy="3488267"/>
            </a:xfrm>
            <a:custGeom>
              <a:avLst/>
              <a:gdLst>
                <a:gd name="connsiteX0" fmla="*/ 0 w 3920067"/>
                <a:gd name="connsiteY0" fmla="*/ 0 h 3488267"/>
                <a:gd name="connsiteX1" fmla="*/ 3911600 w 3920067"/>
                <a:gd name="connsiteY1" fmla="*/ 0 h 3488267"/>
                <a:gd name="connsiteX2" fmla="*/ 3920067 w 3920067"/>
                <a:gd name="connsiteY2" fmla="*/ 3488267 h 3488267"/>
                <a:gd name="connsiteX3" fmla="*/ 50800 w 3920067"/>
                <a:gd name="connsiteY3" fmla="*/ 3488267 h 3488267"/>
                <a:gd name="connsiteX4" fmla="*/ 245534 w 3920067"/>
                <a:gd name="connsiteY4" fmla="*/ 3166534 h 3488267"/>
                <a:gd name="connsiteX5" fmla="*/ 118534 w 3920067"/>
                <a:gd name="connsiteY5" fmla="*/ 2836334 h 3488267"/>
                <a:gd name="connsiteX6" fmla="*/ 245534 w 3920067"/>
                <a:gd name="connsiteY6" fmla="*/ 2514600 h 3488267"/>
                <a:gd name="connsiteX7" fmla="*/ 127000 w 3920067"/>
                <a:gd name="connsiteY7" fmla="*/ 2209800 h 3488267"/>
                <a:gd name="connsiteX8" fmla="*/ 254000 w 3920067"/>
                <a:gd name="connsiteY8" fmla="*/ 1862667 h 3488267"/>
                <a:gd name="connsiteX9" fmla="*/ 127000 w 3920067"/>
                <a:gd name="connsiteY9" fmla="*/ 1617134 h 3488267"/>
                <a:gd name="connsiteX10" fmla="*/ 254000 w 3920067"/>
                <a:gd name="connsiteY10" fmla="*/ 1320800 h 3488267"/>
                <a:gd name="connsiteX11" fmla="*/ 127000 w 3920067"/>
                <a:gd name="connsiteY11" fmla="*/ 1075267 h 3488267"/>
                <a:gd name="connsiteX12" fmla="*/ 262467 w 3920067"/>
                <a:gd name="connsiteY12" fmla="*/ 711200 h 3488267"/>
                <a:gd name="connsiteX13" fmla="*/ 93134 w 3920067"/>
                <a:gd name="connsiteY13" fmla="*/ 372534 h 3488267"/>
                <a:gd name="connsiteX14" fmla="*/ 262467 w 3920067"/>
                <a:gd name="connsiteY14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617134 h 3488267"/>
                <a:gd name="connsiteX9" fmla="*/ 203200 w 3869267"/>
                <a:gd name="connsiteY9" fmla="*/ 1320800 h 3488267"/>
                <a:gd name="connsiteX10" fmla="*/ 76200 w 3869267"/>
                <a:gd name="connsiteY10" fmla="*/ 1075267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617134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583267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167467 h 3488267"/>
                <a:gd name="connsiteX7" fmla="*/ 203200 w 3869267"/>
                <a:gd name="connsiteY7" fmla="*/ 1862667 h 3488267"/>
                <a:gd name="connsiteX8" fmla="*/ 76200 w 3869267"/>
                <a:gd name="connsiteY8" fmla="*/ 1583267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69267" h="3488267">
                  <a:moveTo>
                    <a:pt x="3860800" y="0"/>
                  </a:moveTo>
                  <a:cubicBezTo>
                    <a:pt x="3863622" y="1162756"/>
                    <a:pt x="3866445" y="2325511"/>
                    <a:pt x="3869267" y="3488267"/>
                  </a:cubicBezTo>
                  <a:lnTo>
                    <a:pt x="0" y="3488267"/>
                  </a:lnTo>
                  <a:lnTo>
                    <a:pt x="194734" y="3166534"/>
                  </a:lnTo>
                  <a:lnTo>
                    <a:pt x="67734" y="2836334"/>
                  </a:lnTo>
                  <a:lnTo>
                    <a:pt x="194734" y="2514600"/>
                  </a:lnTo>
                  <a:lnTo>
                    <a:pt x="76200" y="2167467"/>
                  </a:lnTo>
                  <a:lnTo>
                    <a:pt x="203200" y="1862667"/>
                  </a:lnTo>
                  <a:lnTo>
                    <a:pt x="76200" y="1583267"/>
                  </a:lnTo>
                  <a:lnTo>
                    <a:pt x="203200" y="1320800"/>
                  </a:lnTo>
                  <a:lnTo>
                    <a:pt x="76200" y="1016000"/>
                  </a:lnTo>
                  <a:lnTo>
                    <a:pt x="211667" y="711200"/>
                  </a:lnTo>
                  <a:lnTo>
                    <a:pt x="42334" y="372534"/>
                  </a:lnTo>
                  <a:lnTo>
                    <a:pt x="211667" y="8467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 rot="4969966" flipH="1">
              <a:off x="1341434" y="1478490"/>
              <a:ext cx="479858" cy="1327666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19"/>
            <p:cNvSpPr/>
            <p:nvPr/>
          </p:nvSpPr>
          <p:spPr>
            <a:xfrm rot="5744414" flipH="1">
              <a:off x="1431522" y="1600290"/>
              <a:ext cx="421015" cy="1327666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1" name="TextBox 120"/>
          <p:cNvSpPr txBox="1"/>
          <p:nvPr/>
        </p:nvSpPr>
        <p:spPr>
          <a:xfrm>
            <a:off x="4676372" y="2265755"/>
            <a:ext cx="4265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Cards played </a:t>
            </a:r>
            <a:r>
              <a:rPr lang="en-US" dirty="0" smtClean="0"/>
              <a:t>in Row 1 = </a:t>
            </a:r>
            <a:r>
              <a:rPr lang="en-US" b="1" u="sng" dirty="0"/>
              <a:t>different</a:t>
            </a:r>
            <a:r>
              <a:rPr lang="en-US" dirty="0"/>
              <a:t> Microbial </a:t>
            </a:r>
            <a:r>
              <a:rPr lang="en-US" b="1" u="sng" dirty="0"/>
              <a:t>Features</a:t>
            </a:r>
            <a:r>
              <a:rPr lang="en-US" dirty="0"/>
              <a:t>  of </a:t>
            </a:r>
            <a:r>
              <a:rPr lang="en-US" u="sng" dirty="0"/>
              <a:t>a </a:t>
            </a:r>
            <a:r>
              <a:rPr lang="en-US" b="1" u="sng" dirty="0"/>
              <a:t>single</a:t>
            </a:r>
            <a:r>
              <a:rPr lang="en-US" dirty="0"/>
              <a:t> microbe</a:t>
            </a:r>
          </a:p>
        </p:txBody>
      </p:sp>
      <p:sp>
        <p:nvSpPr>
          <p:cNvPr id="122" name="Right Arrow 121"/>
          <p:cNvSpPr/>
          <p:nvPr/>
        </p:nvSpPr>
        <p:spPr>
          <a:xfrm flipH="1">
            <a:off x="4275945" y="2466925"/>
            <a:ext cx="383589" cy="336601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157171" y="249438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157171" y="3092055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sp>
        <p:nvSpPr>
          <p:cNvPr id="125" name="TextBox 124"/>
          <p:cNvSpPr txBox="1"/>
          <p:nvPr/>
        </p:nvSpPr>
        <p:spPr>
          <a:xfrm>
            <a:off x="157171" y="390733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26" name="TextBox 125"/>
          <p:cNvSpPr txBox="1"/>
          <p:nvPr/>
        </p:nvSpPr>
        <p:spPr>
          <a:xfrm>
            <a:off x="157171" y="4905042"/>
            <a:ext cx="3771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529499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6367" y="2034368"/>
            <a:ext cx="4650218" cy="348766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605640" y="451271"/>
            <a:ext cx="7992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… for example, </a:t>
            </a:r>
            <a:r>
              <a:rPr lang="en-US" sz="2400" b="1" dirty="0" smtClean="0"/>
              <a:t>The Black Death</a:t>
            </a:r>
            <a:r>
              <a:rPr lang="en-US" sz="2400" dirty="0" smtClean="0"/>
              <a:t> – The Plague – began in Europe in the mid 1300s,  killing ~25 million people ….</a:t>
            </a:r>
            <a:endParaRPr lang="en-US" sz="24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780" y="5102614"/>
            <a:ext cx="1939423" cy="135759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265" y="2320312"/>
            <a:ext cx="3321050" cy="2489543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313209" y="5818915"/>
            <a:ext cx="48807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...then, as now, caused by infection with the </a:t>
            </a:r>
            <a:br>
              <a:rPr lang="en-US" sz="2000" dirty="0" smtClean="0"/>
            </a:br>
            <a:r>
              <a:rPr lang="en-US" sz="2000" dirty="0" smtClean="0"/>
              <a:t>         bacterium called </a:t>
            </a:r>
            <a:r>
              <a:rPr lang="en-US" sz="2000" i="1" dirty="0" smtClean="0"/>
              <a:t>Yersinia </a:t>
            </a:r>
            <a:r>
              <a:rPr lang="en-US" sz="2000" i="1" dirty="0" err="1" smtClean="0"/>
              <a:t>pestis</a:t>
            </a:r>
            <a:endParaRPr lang="en-US" sz="2000" i="1" dirty="0"/>
          </a:p>
        </p:txBody>
      </p:sp>
      <p:sp>
        <p:nvSpPr>
          <p:cNvPr id="7" name="Rectangle 6"/>
          <p:cNvSpPr/>
          <p:nvPr/>
        </p:nvSpPr>
        <p:spPr>
          <a:xfrm>
            <a:off x="1080655" y="5213268"/>
            <a:ext cx="558140" cy="451262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4318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56789" y="1902394"/>
            <a:ext cx="7623793" cy="4820048"/>
            <a:chOff x="836789" y="1902394"/>
            <a:chExt cx="7623793" cy="4820048"/>
          </a:xfrm>
        </p:grpSpPr>
        <p:sp>
          <p:nvSpPr>
            <p:cNvPr id="5" name="Rectangle 4"/>
            <p:cNvSpPr/>
            <p:nvPr/>
          </p:nvSpPr>
          <p:spPr>
            <a:xfrm rot="16200000">
              <a:off x="5674216" y="4835613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" name="Rectangle 5"/>
            <p:cNvSpPr/>
            <p:nvPr/>
          </p:nvSpPr>
          <p:spPr>
            <a:xfrm rot="16200000">
              <a:off x="3387415" y="4831296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" name="Rectangle 6"/>
            <p:cNvSpPr/>
            <p:nvPr/>
          </p:nvSpPr>
          <p:spPr>
            <a:xfrm rot="16200000">
              <a:off x="2013562" y="483497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686954" y="3014703"/>
              <a:ext cx="911882" cy="497343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7319660" y="2993200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3122955" y="6722442"/>
              <a:ext cx="2755373" cy="0"/>
            </a:xfrm>
            <a:prstGeom prst="line">
              <a:avLst/>
            </a:prstGeom>
            <a:ln w="762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Rectangle 10"/>
            <p:cNvSpPr/>
            <p:nvPr/>
          </p:nvSpPr>
          <p:spPr>
            <a:xfrm rot="16200000">
              <a:off x="658408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2" name="Rectangle 11"/>
            <p:cNvSpPr/>
            <p:nvPr/>
          </p:nvSpPr>
          <p:spPr>
            <a:xfrm rot="16200000">
              <a:off x="658408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3" name="Rectangle 12"/>
            <p:cNvSpPr/>
            <p:nvPr/>
          </p:nvSpPr>
          <p:spPr>
            <a:xfrm rot="16200000">
              <a:off x="1112965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" name="Rectangle 13"/>
            <p:cNvSpPr/>
            <p:nvPr/>
          </p:nvSpPr>
          <p:spPr>
            <a:xfrm rot="16200000">
              <a:off x="1112965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" name="Rectangle 14"/>
            <p:cNvSpPr/>
            <p:nvPr/>
          </p:nvSpPr>
          <p:spPr>
            <a:xfrm rot="16200000">
              <a:off x="156752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" name="Rectangle 15"/>
            <p:cNvSpPr/>
            <p:nvPr/>
          </p:nvSpPr>
          <p:spPr>
            <a:xfrm rot="16200000">
              <a:off x="1567520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" name="Rectangle 16"/>
            <p:cNvSpPr/>
            <p:nvPr/>
          </p:nvSpPr>
          <p:spPr>
            <a:xfrm rot="16200000">
              <a:off x="2022074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" name="Rectangle 17"/>
            <p:cNvSpPr/>
            <p:nvPr/>
          </p:nvSpPr>
          <p:spPr>
            <a:xfrm rot="16200000">
              <a:off x="247663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" name="Rectangle 18"/>
            <p:cNvSpPr/>
            <p:nvPr/>
          </p:nvSpPr>
          <p:spPr>
            <a:xfrm rot="16200000">
              <a:off x="2476630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" name="Rectangle 19"/>
            <p:cNvSpPr/>
            <p:nvPr/>
          </p:nvSpPr>
          <p:spPr>
            <a:xfrm rot="16200000">
              <a:off x="2931185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" name="Rectangle 20"/>
            <p:cNvSpPr/>
            <p:nvPr/>
          </p:nvSpPr>
          <p:spPr>
            <a:xfrm rot="16200000">
              <a:off x="2931185" y="3799292"/>
              <a:ext cx="1034371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386195" y="3799744"/>
              <a:ext cx="1033466" cy="454557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3849730" y="4833665"/>
              <a:ext cx="1034371" cy="454557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 rot="16200000">
              <a:off x="3845013" y="3804007"/>
              <a:ext cx="1034371" cy="445125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48315" y="2989615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857888" y="2988154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764752" y="2989511"/>
              <a:ext cx="910449" cy="51944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" name="TextBox 27"/>
            <p:cNvSpPr txBox="1"/>
            <p:nvPr/>
          </p:nvSpPr>
          <p:spPr>
            <a:xfrm rot="16200000">
              <a:off x="895577" y="489717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 rot="16200000">
              <a:off x="1764137" y="485301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 rot="16200000">
              <a:off x="2673632" y="484978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 rot="16200000">
              <a:off x="1351938" y="489717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 rot="16200000">
              <a:off x="3129993" y="484978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 rot="16200000">
              <a:off x="4087782" y="489485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4" name="TextBox 33"/>
            <p:cNvSpPr txBox="1"/>
            <p:nvPr/>
          </p:nvSpPr>
          <p:spPr>
            <a:xfrm rot="16200000">
              <a:off x="891837" y="384130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 rot="16200000">
              <a:off x="1770201" y="3791309"/>
              <a:ext cx="642680" cy="23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 rot="16200000">
              <a:off x="2669892" y="379391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 rot="16200000">
              <a:off x="3627681" y="383898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 rot="16200000">
              <a:off x="1348198" y="3841303"/>
              <a:ext cx="544816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 rot="16200000">
              <a:off x="2216758" y="379714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 rot="16200000">
              <a:off x="3126251" y="3793914"/>
              <a:ext cx="6395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 rot="16200000">
              <a:off x="1294695" y="3229231"/>
              <a:ext cx="233148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 rot="16200000">
              <a:off x="2209788" y="3232004"/>
              <a:ext cx="227603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3095217" y="3233390"/>
              <a:ext cx="224831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4298970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4298970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4754243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4754243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5209514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5209514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5664784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6120056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6120056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6575327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6575327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 rot="16200000">
              <a:off x="7030599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 rot="16200000">
              <a:off x="7030599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 rot="16200000">
              <a:off x="7485871" y="4832974"/>
              <a:ext cx="1032375" cy="45527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Rectangle 57"/>
            <p:cNvSpPr/>
            <p:nvPr/>
          </p:nvSpPr>
          <p:spPr>
            <a:xfrm rot="16200000">
              <a:off x="7485871" y="3800597"/>
              <a:ext cx="1032375" cy="45527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4587522" y="2993302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5498527" y="2991845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6406819" y="2993200"/>
              <a:ext cx="911882" cy="51844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4544675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5457395" y="48852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637011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7282838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5001036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682647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7739200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4540934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5453655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6366376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7279097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4997295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 rot="16200000">
              <a:off x="6822736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 rot="16200000">
              <a:off x="7735453" y="383951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 rot="16200000">
              <a:off x="4780460" y="3090517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5711372" y="3090517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6600841" y="3090518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7506082" y="3090518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957540" y="3013779"/>
              <a:ext cx="906081" cy="2565659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1863622" y="3013780"/>
              <a:ext cx="906081" cy="2562992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2774384" y="2991845"/>
              <a:ext cx="906081" cy="258492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682415" y="2986610"/>
              <a:ext cx="906081" cy="2589268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598837" y="3013780"/>
              <a:ext cx="876610" cy="256299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486425" y="2986612"/>
              <a:ext cx="906081" cy="259015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6402998" y="3013780"/>
              <a:ext cx="906081" cy="256343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7310639" y="3003400"/>
              <a:ext cx="911152" cy="257381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Isosceles Triangle 87"/>
            <p:cNvSpPr/>
            <p:nvPr/>
          </p:nvSpPr>
          <p:spPr>
            <a:xfrm rot="3033866">
              <a:off x="7991567" y="2933113"/>
              <a:ext cx="461000" cy="238493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Isosceles Triangle 88"/>
            <p:cNvSpPr/>
            <p:nvPr/>
          </p:nvSpPr>
          <p:spPr>
            <a:xfrm rot="7909917">
              <a:off x="8012609" y="5460191"/>
              <a:ext cx="413787" cy="238493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Isosceles Triangle 89"/>
            <p:cNvSpPr/>
            <p:nvPr/>
          </p:nvSpPr>
          <p:spPr>
            <a:xfrm rot="13653785">
              <a:off x="713444" y="5455992"/>
              <a:ext cx="514018" cy="2673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Isosceles Triangle 90"/>
            <p:cNvSpPr/>
            <p:nvPr/>
          </p:nvSpPr>
          <p:spPr>
            <a:xfrm rot="18840175">
              <a:off x="708936" y="2923003"/>
              <a:ext cx="536786" cy="261762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991900" y="2999569"/>
              <a:ext cx="7239674" cy="262212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489537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4075290" y="3801618"/>
              <a:ext cx="549455" cy="304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5888457" y="3801619"/>
              <a:ext cx="549455" cy="304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3995152" y="3224587"/>
              <a:ext cx="240313" cy="232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2204744" y="4853010"/>
              <a:ext cx="633142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3636905" y="4894853"/>
              <a:ext cx="54945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5888988" y="4895384"/>
              <a:ext cx="548394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00" name="Rounded Rectangle 99"/>
            <p:cNvSpPr/>
            <p:nvPr/>
          </p:nvSpPr>
          <p:spPr>
            <a:xfrm>
              <a:off x="954514" y="2389672"/>
              <a:ext cx="7283259" cy="559776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7625655" y="2651130"/>
              <a:ext cx="194418" cy="273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7333582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6438341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5535638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4638673" y="2432386"/>
              <a:ext cx="835394" cy="47189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721939" y="2429728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2815366" y="2433612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1906791" y="2443103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1020927" y="2443103"/>
              <a:ext cx="835394" cy="47189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294695" y="2571988"/>
              <a:ext cx="233148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2209788" y="2574761"/>
              <a:ext cx="227603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3095217" y="2576147"/>
              <a:ext cx="224831" cy="229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 rot="16200000">
              <a:off x="4780460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5711372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0841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7506082" y="2433275"/>
              <a:ext cx="510575" cy="2299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3995152" y="2567344"/>
              <a:ext cx="240313" cy="232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4283968" y="2348880"/>
              <a:ext cx="4176614" cy="3488267"/>
            </a:xfrm>
            <a:custGeom>
              <a:avLst/>
              <a:gdLst>
                <a:gd name="connsiteX0" fmla="*/ 0 w 3920067"/>
                <a:gd name="connsiteY0" fmla="*/ 0 h 3488267"/>
                <a:gd name="connsiteX1" fmla="*/ 3911600 w 3920067"/>
                <a:gd name="connsiteY1" fmla="*/ 0 h 3488267"/>
                <a:gd name="connsiteX2" fmla="*/ 3920067 w 3920067"/>
                <a:gd name="connsiteY2" fmla="*/ 3488267 h 3488267"/>
                <a:gd name="connsiteX3" fmla="*/ 50800 w 3920067"/>
                <a:gd name="connsiteY3" fmla="*/ 3488267 h 3488267"/>
                <a:gd name="connsiteX4" fmla="*/ 245534 w 3920067"/>
                <a:gd name="connsiteY4" fmla="*/ 3166534 h 3488267"/>
                <a:gd name="connsiteX5" fmla="*/ 118534 w 3920067"/>
                <a:gd name="connsiteY5" fmla="*/ 2836334 h 3488267"/>
                <a:gd name="connsiteX6" fmla="*/ 245534 w 3920067"/>
                <a:gd name="connsiteY6" fmla="*/ 2514600 h 3488267"/>
                <a:gd name="connsiteX7" fmla="*/ 127000 w 3920067"/>
                <a:gd name="connsiteY7" fmla="*/ 2209800 h 3488267"/>
                <a:gd name="connsiteX8" fmla="*/ 254000 w 3920067"/>
                <a:gd name="connsiteY8" fmla="*/ 1862667 h 3488267"/>
                <a:gd name="connsiteX9" fmla="*/ 127000 w 3920067"/>
                <a:gd name="connsiteY9" fmla="*/ 1617134 h 3488267"/>
                <a:gd name="connsiteX10" fmla="*/ 254000 w 3920067"/>
                <a:gd name="connsiteY10" fmla="*/ 1320800 h 3488267"/>
                <a:gd name="connsiteX11" fmla="*/ 127000 w 3920067"/>
                <a:gd name="connsiteY11" fmla="*/ 1075267 h 3488267"/>
                <a:gd name="connsiteX12" fmla="*/ 262467 w 3920067"/>
                <a:gd name="connsiteY12" fmla="*/ 711200 h 3488267"/>
                <a:gd name="connsiteX13" fmla="*/ 93134 w 3920067"/>
                <a:gd name="connsiteY13" fmla="*/ 372534 h 3488267"/>
                <a:gd name="connsiteX14" fmla="*/ 262467 w 3920067"/>
                <a:gd name="connsiteY14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617134 h 3488267"/>
                <a:gd name="connsiteX9" fmla="*/ 203200 w 3869267"/>
                <a:gd name="connsiteY9" fmla="*/ 1320800 h 3488267"/>
                <a:gd name="connsiteX10" fmla="*/ 76200 w 3869267"/>
                <a:gd name="connsiteY10" fmla="*/ 1075267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617134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209800 h 3488267"/>
                <a:gd name="connsiteX7" fmla="*/ 203200 w 3869267"/>
                <a:gd name="connsiteY7" fmla="*/ 1862667 h 3488267"/>
                <a:gd name="connsiteX8" fmla="*/ 76200 w 3869267"/>
                <a:gd name="connsiteY8" fmla="*/ 1583267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  <a:gd name="connsiteX0" fmla="*/ 3860800 w 3869267"/>
                <a:gd name="connsiteY0" fmla="*/ 0 h 3488267"/>
                <a:gd name="connsiteX1" fmla="*/ 3869267 w 3869267"/>
                <a:gd name="connsiteY1" fmla="*/ 3488267 h 3488267"/>
                <a:gd name="connsiteX2" fmla="*/ 0 w 3869267"/>
                <a:gd name="connsiteY2" fmla="*/ 3488267 h 3488267"/>
                <a:gd name="connsiteX3" fmla="*/ 194734 w 3869267"/>
                <a:gd name="connsiteY3" fmla="*/ 3166534 h 3488267"/>
                <a:gd name="connsiteX4" fmla="*/ 67734 w 3869267"/>
                <a:gd name="connsiteY4" fmla="*/ 2836334 h 3488267"/>
                <a:gd name="connsiteX5" fmla="*/ 194734 w 3869267"/>
                <a:gd name="connsiteY5" fmla="*/ 2514600 h 3488267"/>
                <a:gd name="connsiteX6" fmla="*/ 76200 w 3869267"/>
                <a:gd name="connsiteY6" fmla="*/ 2167467 h 3488267"/>
                <a:gd name="connsiteX7" fmla="*/ 203200 w 3869267"/>
                <a:gd name="connsiteY7" fmla="*/ 1862667 h 3488267"/>
                <a:gd name="connsiteX8" fmla="*/ 76200 w 3869267"/>
                <a:gd name="connsiteY8" fmla="*/ 1583267 h 3488267"/>
                <a:gd name="connsiteX9" fmla="*/ 203200 w 3869267"/>
                <a:gd name="connsiteY9" fmla="*/ 1320800 h 3488267"/>
                <a:gd name="connsiteX10" fmla="*/ 76200 w 3869267"/>
                <a:gd name="connsiteY10" fmla="*/ 1016000 h 3488267"/>
                <a:gd name="connsiteX11" fmla="*/ 211667 w 3869267"/>
                <a:gd name="connsiteY11" fmla="*/ 711200 h 3488267"/>
                <a:gd name="connsiteX12" fmla="*/ 42334 w 3869267"/>
                <a:gd name="connsiteY12" fmla="*/ 372534 h 3488267"/>
                <a:gd name="connsiteX13" fmla="*/ 211667 w 3869267"/>
                <a:gd name="connsiteY13" fmla="*/ 8467 h 348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69267" h="3488267">
                  <a:moveTo>
                    <a:pt x="3860800" y="0"/>
                  </a:moveTo>
                  <a:cubicBezTo>
                    <a:pt x="3863622" y="1162756"/>
                    <a:pt x="3866445" y="2325511"/>
                    <a:pt x="3869267" y="3488267"/>
                  </a:cubicBezTo>
                  <a:lnTo>
                    <a:pt x="0" y="3488267"/>
                  </a:lnTo>
                  <a:lnTo>
                    <a:pt x="194734" y="3166534"/>
                  </a:lnTo>
                  <a:lnTo>
                    <a:pt x="67734" y="2836334"/>
                  </a:lnTo>
                  <a:lnTo>
                    <a:pt x="194734" y="2514600"/>
                  </a:lnTo>
                  <a:lnTo>
                    <a:pt x="76200" y="2167467"/>
                  </a:lnTo>
                  <a:lnTo>
                    <a:pt x="203200" y="1862667"/>
                  </a:lnTo>
                  <a:lnTo>
                    <a:pt x="76200" y="1583267"/>
                  </a:lnTo>
                  <a:lnTo>
                    <a:pt x="203200" y="1320800"/>
                  </a:lnTo>
                  <a:lnTo>
                    <a:pt x="76200" y="1016000"/>
                  </a:lnTo>
                  <a:lnTo>
                    <a:pt x="211667" y="711200"/>
                  </a:lnTo>
                  <a:lnTo>
                    <a:pt x="42334" y="372534"/>
                  </a:lnTo>
                  <a:lnTo>
                    <a:pt x="211667" y="8467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 rot="4969966" flipH="1">
              <a:off x="1341434" y="1478490"/>
              <a:ext cx="479858" cy="1327666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19"/>
            <p:cNvSpPr/>
            <p:nvPr/>
          </p:nvSpPr>
          <p:spPr>
            <a:xfrm rot="5744414" flipH="1">
              <a:off x="1431522" y="1600290"/>
              <a:ext cx="421015" cy="1327666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1" name="TextBox 120"/>
          <p:cNvSpPr txBox="1"/>
          <p:nvPr/>
        </p:nvSpPr>
        <p:spPr>
          <a:xfrm>
            <a:off x="4676372" y="2265755"/>
            <a:ext cx="42657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Cards played </a:t>
            </a:r>
            <a:r>
              <a:rPr lang="en-US" dirty="0" smtClean="0"/>
              <a:t>in Row 1 = </a:t>
            </a:r>
            <a:r>
              <a:rPr lang="en-US" b="1" u="sng" dirty="0"/>
              <a:t>different</a:t>
            </a:r>
            <a:r>
              <a:rPr lang="en-US" dirty="0"/>
              <a:t> Microbial </a:t>
            </a:r>
            <a:r>
              <a:rPr lang="en-US" b="1" u="sng" dirty="0"/>
              <a:t>Features</a:t>
            </a:r>
            <a:r>
              <a:rPr lang="en-US" dirty="0"/>
              <a:t>  of </a:t>
            </a:r>
            <a:r>
              <a:rPr lang="en-US" u="sng" dirty="0"/>
              <a:t>a </a:t>
            </a:r>
            <a:r>
              <a:rPr lang="en-US" b="1" u="sng" dirty="0"/>
              <a:t>single</a:t>
            </a:r>
            <a:r>
              <a:rPr lang="en-US" u="sng" dirty="0"/>
              <a:t> microbe</a:t>
            </a:r>
          </a:p>
        </p:txBody>
      </p:sp>
      <p:sp>
        <p:nvSpPr>
          <p:cNvPr id="122" name="Right Arrow 121"/>
          <p:cNvSpPr/>
          <p:nvPr/>
        </p:nvSpPr>
        <p:spPr>
          <a:xfrm flipH="1">
            <a:off x="4275945" y="2466925"/>
            <a:ext cx="383589" cy="336601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TextBox 123"/>
          <p:cNvSpPr txBox="1"/>
          <p:nvPr/>
        </p:nvSpPr>
        <p:spPr>
          <a:xfrm>
            <a:off x="4675338" y="2991730"/>
            <a:ext cx="41361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Cards played </a:t>
            </a:r>
            <a:r>
              <a:rPr lang="en-US" dirty="0" smtClean="0"/>
              <a:t>in Row 2 = </a:t>
            </a:r>
            <a:r>
              <a:rPr lang="en-US" b="1" u="sng" dirty="0"/>
              <a:t>different</a:t>
            </a:r>
            <a:r>
              <a:rPr lang="en-US" dirty="0"/>
              <a:t> </a:t>
            </a:r>
            <a:r>
              <a:rPr lang="en-US" dirty="0" smtClean="0"/>
              <a:t> Plant Surface </a:t>
            </a:r>
            <a:r>
              <a:rPr lang="en-US" b="1" u="sng" dirty="0" smtClean="0"/>
              <a:t>Receptors</a:t>
            </a:r>
            <a:r>
              <a:rPr lang="en-US" dirty="0" smtClean="0"/>
              <a:t>  in a </a:t>
            </a:r>
            <a:r>
              <a:rPr lang="en-US" b="1" u="sng" dirty="0" smtClean="0"/>
              <a:t>single</a:t>
            </a:r>
            <a:r>
              <a:rPr lang="en-US" u="sng" dirty="0" smtClean="0"/>
              <a:t> plant cell</a:t>
            </a:r>
            <a:endParaRPr lang="en-US" u="sng" dirty="0"/>
          </a:p>
        </p:txBody>
      </p:sp>
      <p:sp>
        <p:nvSpPr>
          <p:cNvPr id="125" name="Right Arrow 124"/>
          <p:cNvSpPr/>
          <p:nvPr/>
        </p:nvSpPr>
        <p:spPr>
          <a:xfrm flipH="1">
            <a:off x="4273553" y="3137830"/>
            <a:ext cx="383589" cy="336601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/>
          <p:cNvSpPr txBox="1"/>
          <p:nvPr/>
        </p:nvSpPr>
        <p:spPr>
          <a:xfrm>
            <a:off x="157171" y="249438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157171" y="3092055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sp>
        <p:nvSpPr>
          <p:cNvPr id="128" name="TextBox 127"/>
          <p:cNvSpPr txBox="1"/>
          <p:nvPr/>
        </p:nvSpPr>
        <p:spPr>
          <a:xfrm>
            <a:off x="157171" y="390733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29" name="TextBox 128"/>
          <p:cNvSpPr txBox="1"/>
          <p:nvPr/>
        </p:nvSpPr>
        <p:spPr>
          <a:xfrm>
            <a:off x="157171" y="4905042"/>
            <a:ext cx="3771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32918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 74"/>
          <p:cNvSpPr/>
          <p:nvPr/>
        </p:nvSpPr>
        <p:spPr>
          <a:xfrm>
            <a:off x="547839" y="3072303"/>
            <a:ext cx="4309117" cy="3145874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blipFill dpi="0" rotWithShape="1">
            <a:blip r:embed="rId2">
              <a:alphaModFix amt="50000"/>
            </a:blip>
            <a:srcRect/>
            <a:tile tx="0" ty="0" sx="100000" sy="100000" flip="none" algn="tl"/>
          </a:blip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2996192" y="2634510"/>
            <a:ext cx="610031" cy="796405"/>
            <a:chOff x="2666569" y="2680201"/>
            <a:chExt cx="610031" cy="796405"/>
          </a:xfrm>
        </p:grpSpPr>
        <p:sp>
          <p:nvSpPr>
            <p:cNvPr id="39" name="Freeform 38"/>
            <p:cNvSpPr/>
            <p:nvPr/>
          </p:nvSpPr>
          <p:spPr>
            <a:xfrm>
              <a:off x="2839456" y="2680201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72C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 flipH="1">
              <a:off x="2835777" y="2759382"/>
              <a:ext cx="3116" cy="717224"/>
            </a:xfrm>
            <a:prstGeom prst="line">
              <a:avLst/>
            </a:prstGeom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Equal 4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792523" y="2098110"/>
            <a:ext cx="2217305" cy="583682"/>
            <a:chOff x="929640" y="725424"/>
            <a:chExt cx="4549139" cy="905256"/>
          </a:xfrm>
        </p:grpSpPr>
        <p:sp>
          <p:nvSpPr>
            <p:cNvPr id="43" name="Rounded Rectangle 42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7314125" y="3763204"/>
            <a:ext cx="1669888" cy="1481242"/>
            <a:chOff x="1304714" y="4056511"/>
            <a:chExt cx="1758463" cy="1887553"/>
          </a:xfrm>
        </p:grpSpPr>
        <p:sp>
          <p:nvSpPr>
            <p:cNvPr id="54" name="Rectangle 53"/>
            <p:cNvSpPr/>
            <p:nvPr/>
          </p:nvSpPr>
          <p:spPr>
            <a:xfrm rot="16200000">
              <a:off x="800553" y="4560672"/>
              <a:ext cx="1887553" cy="8792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800" dirty="0" smtClean="0"/>
                <a:t> </a:t>
              </a:r>
              <a:endParaRPr lang="en-US" sz="1800" dirty="0"/>
            </a:p>
          </p:txBody>
        </p:sp>
        <p:sp>
          <p:nvSpPr>
            <p:cNvPr id="55" name="Rectangle 54"/>
            <p:cNvSpPr/>
            <p:nvPr/>
          </p:nvSpPr>
          <p:spPr>
            <a:xfrm rot="16200000">
              <a:off x="1679784" y="4560672"/>
              <a:ext cx="1887553" cy="8792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260337" y="4705335"/>
              <a:ext cx="9240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A1</a:t>
              </a:r>
              <a:endParaRPr lang="en-US" sz="1800" b="1" dirty="0"/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2143059" y="4705335"/>
              <a:ext cx="924086" cy="369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A2</a:t>
              </a:r>
              <a:endParaRPr lang="en-US" sz="1800" b="1" dirty="0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315409" y="5235189"/>
            <a:ext cx="1668356" cy="1549535"/>
            <a:chOff x="3063174" y="5944064"/>
            <a:chExt cx="1758462" cy="1754438"/>
          </a:xfrm>
        </p:grpSpPr>
        <p:sp>
          <p:nvSpPr>
            <p:cNvPr id="59" name="Rectangle 58"/>
            <p:cNvSpPr/>
            <p:nvPr/>
          </p:nvSpPr>
          <p:spPr>
            <a:xfrm rot="16200000">
              <a:off x="262557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50480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2958111" y="6259331"/>
              <a:ext cx="1073897" cy="4643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A1</a:t>
              </a:r>
              <a:endParaRPr lang="en-US" sz="1800" b="1" dirty="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3840833" y="6259331"/>
              <a:ext cx="1073897" cy="4643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/>
                <a:t>A</a:t>
              </a:r>
              <a:r>
                <a:rPr lang="en-US" sz="1800" b="1" dirty="0" smtClean="0"/>
                <a:t>2</a:t>
              </a:r>
              <a:endParaRPr lang="en-US" sz="1800" b="1" dirty="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10973" y="50965"/>
            <a:ext cx="806970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    The </a:t>
            </a:r>
            <a:r>
              <a:rPr lang="en-US" sz="2000" b="1" dirty="0" smtClean="0"/>
              <a:t>Pathogen</a:t>
            </a:r>
            <a:r>
              <a:rPr lang="en-US" sz="2000" dirty="0" smtClean="0"/>
              <a:t> player plays </a:t>
            </a:r>
            <a:r>
              <a:rPr lang="en-US" sz="2000" u="sng" dirty="0" smtClean="0"/>
              <a:t>Microbial Feature</a:t>
            </a:r>
            <a:r>
              <a:rPr lang="en-US" sz="2000" dirty="0" smtClean="0"/>
              <a:t> cards in Row 1,</a:t>
            </a:r>
            <a:br>
              <a:rPr lang="en-US" sz="2000" dirty="0" smtClean="0"/>
            </a:br>
            <a:r>
              <a:rPr lang="en-US" sz="2000" dirty="0" smtClean="0"/>
              <a:t>    The </a:t>
            </a:r>
            <a:r>
              <a:rPr lang="en-US" sz="2000" b="1" dirty="0" smtClean="0"/>
              <a:t>Plant</a:t>
            </a:r>
            <a:r>
              <a:rPr lang="en-US" sz="2000" dirty="0" smtClean="0"/>
              <a:t> player plays </a:t>
            </a:r>
            <a:r>
              <a:rPr lang="en-US" sz="2000" u="sng" dirty="0" smtClean="0"/>
              <a:t>Plant Receptor</a:t>
            </a:r>
            <a:r>
              <a:rPr lang="en-US" sz="2000" dirty="0" smtClean="0"/>
              <a:t> cards in Row 2, </a:t>
            </a:r>
            <a:br>
              <a:rPr lang="en-US" sz="2000" dirty="0" smtClean="0"/>
            </a:br>
            <a:r>
              <a:rPr lang="en-US" sz="2000" dirty="0" smtClean="0"/>
              <a:t>    and </a:t>
            </a:r>
            <a:r>
              <a:rPr lang="en-US" sz="2000" b="1" dirty="0" smtClean="0"/>
              <a:t>Matching letters </a:t>
            </a:r>
            <a:r>
              <a:rPr lang="en-US" sz="2000" dirty="0" smtClean="0"/>
              <a:t>(like A with A) = </a:t>
            </a:r>
            <a:r>
              <a:rPr lang="en-US" sz="2000" b="1" u="sng" dirty="0" smtClean="0"/>
              <a:t>detection</a:t>
            </a:r>
            <a:r>
              <a:rPr lang="en-US" sz="2000" dirty="0" smtClean="0"/>
              <a:t> </a:t>
            </a:r>
            <a:r>
              <a:rPr lang="en-US" sz="2000" dirty="0"/>
              <a:t>of a </a:t>
            </a:r>
            <a:r>
              <a:rPr lang="en-US" sz="2000" b="1" u="sng" dirty="0"/>
              <a:t>Microbial Feature</a:t>
            </a:r>
            <a:r>
              <a:rPr lang="en-US" sz="2000" b="1" dirty="0"/>
              <a:t> </a:t>
            </a:r>
            <a:r>
              <a:rPr lang="en-US" sz="2000" dirty="0" smtClean="0"/>
              <a:t>by </a:t>
            </a:r>
            <a:br>
              <a:rPr lang="en-US" sz="2000" dirty="0" smtClean="0"/>
            </a:br>
            <a:r>
              <a:rPr lang="en-US" sz="2000" dirty="0" smtClean="0"/>
              <a:t>        a </a:t>
            </a:r>
            <a:r>
              <a:rPr lang="en-US" sz="2000" b="1" u="sng" dirty="0" smtClean="0"/>
              <a:t>Plant Receptor</a:t>
            </a:r>
            <a:r>
              <a:rPr lang="en-US" sz="2000" b="1" dirty="0" smtClean="0"/>
              <a:t> </a:t>
            </a:r>
            <a:r>
              <a:rPr lang="en-US" sz="2000" dirty="0" smtClean="0"/>
              <a:t>(and a resulting </a:t>
            </a:r>
            <a:r>
              <a:rPr lang="en-US" sz="2000" b="1" dirty="0" smtClean="0"/>
              <a:t>defense response</a:t>
            </a:r>
            <a:r>
              <a:rPr lang="en-US" sz="2000" dirty="0" smtClean="0"/>
              <a:t>).</a:t>
            </a:r>
            <a:endParaRPr lang="en-US" sz="2000" dirty="0"/>
          </a:p>
        </p:txBody>
      </p:sp>
      <p:sp>
        <p:nvSpPr>
          <p:cNvPr id="3" name="TextBox 2"/>
          <p:cNvSpPr txBox="1"/>
          <p:nvPr/>
        </p:nvSpPr>
        <p:spPr>
          <a:xfrm>
            <a:off x="5640779" y="2163649"/>
            <a:ext cx="14709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</a:rPr>
              <a:t> </a:t>
            </a:r>
            <a:r>
              <a:rPr lang="en-US" b="1" dirty="0" smtClean="0"/>
              <a:t>1 </a:t>
            </a:r>
            <a:r>
              <a:rPr lang="en-US" b="1" dirty="0" smtClean="0">
                <a:solidFill>
                  <a:srgbClr val="C00000"/>
                </a:solidFill>
              </a:rPr>
              <a:t>  M</a:t>
            </a:r>
            <a:r>
              <a:rPr lang="en-US" dirty="0" smtClean="0">
                <a:solidFill>
                  <a:srgbClr val="C00000"/>
                </a:solidFill>
              </a:rPr>
              <a:t>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</a:t>
            </a:r>
            <a:r>
              <a:rPr lang="en-US" b="1" u="sng" dirty="0" smtClean="0">
                <a:solidFill>
                  <a:srgbClr val="C00000"/>
                </a:solidFill>
              </a:rPr>
              <a:t>Feature</a:t>
            </a:r>
            <a:endParaRPr lang="en-US" b="1" u="sng" dirty="0">
              <a:solidFill>
                <a:srgbClr val="C00000"/>
              </a:solidFill>
            </a:endParaRPr>
          </a:p>
          <a:p>
            <a:endParaRPr lang="en-US" b="1" dirty="0" smtClean="0"/>
          </a:p>
          <a:p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29938" y="1942595"/>
            <a:ext cx="712722" cy="56232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5421169" y="2926337"/>
            <a:ext cx="18089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</a:t>
            </a:r>
            <a:r>
              <a:rPr lang="en-US" b="1" dirty="0" smtClean="0"/>
              <a:t>2</a:t>
            </a:r>
            <a:r>
              <a:rPr lang="en-US" dirty="0" smtClean="0"/>
              <a:t>   </a:t>
            </a:r>
            <a:r>
              <a:rPr lang="en-US" dirty="0" smtClean="0">
                <a:solidFill>
                  <a:srgbClr val="336600"/>
                </a:solidFill>
              </a:rPr>
              <a:t>Plant Surface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         </a:t>
            </a:r>
            <a:r>
              <a:rPr lang="en-US" b="1" u="sng" dirty="0" smtClean="0">
                <a:solidFill>
                  <a:srgbClr val="336600"/>
                </a:solidFill>
              </a:rPr>
              <a:t>Receptor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700081" y="2182737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5523049" y="2947371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445870" y="2946956"/>
            <a:ext cx="4540785" cy="3358530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287079" y="1668539"/>
            <a:ext cx="8780721" cy="2094665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124"/>
          <p:cNvSpPr/>
          <p:nvPr/>
        </p:nvSpPr>
        <p:spPr>
          <a:xfrm>
            <a:off x="7315200" y="2897395"/>
            <a:ext cx="1644098" cy="770603"/>
          </a:xfrm>
          <a:prstGeom prst="rect">
            <a:avLst/>
          </a:prstGeom>
          <a:solidFill>
            <a:srgbClr val="92D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7315200" y="2057400"/>
            <a:ext cx="1644098" cy="768448"/>
          </a:xfrm>
          <a:prstGeom prst="rect">
            <a:avLst/>
          </a:prstGeom>
          <a:solidFill>
            <a:srgbClr val="FF993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7521779" y="3071570"/>
            <a:ext cx="1281251" cy="457941"/>
            <a:chOff x="7419524" y="2923189"/>
            <a:chExt cx="1372390" cy="459519"/>
          </a:xfrm>
        </p:grpSpPr>
        <p:grpSp>
          <p:nvGrpSpPr>
            <p:cNvPr id="140" name="Group 139"/>
            <p:cNvGrpSpPr/>
            <p:nvPr/>
          </p:nvGrpSpPr>
          <p:grpSpPr>
            <a:xfrm>
              <a:off x="7419524" y="3010968"/>
              <a:ext cx="1372390" cy="345039"/>
              <a:chOff x="8184068" y="557242"/>
              <a:chExt cx="384123" cy="171895"/>
            </a:xfrm>
          </p:grpSpPr>
          <p:sp>
            <p:nvSpPr>
              <p:cNvPr id="142" name="Flowchart: Manual Operation 14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1" name="TextBox 140"/>
            <p:cNvSpPr txBox="1"/>
            <p:nvPr/>
          </p:nvSpPr>
          <p:spPr>
            <a:xfrm rot="16200000">
              <a:off x="7717924" y="2891339"/>
              <a:ext cx="45951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</a:rPr>
                <a:t>A</a:t>
              </a:r>
              <a:endParaRPr lang="en-US" sz="28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7714038" y="2158758"/>
            <a:ext cx="921570" cy="667090"/>
            <a:chOff x="1057563" y="560144"/>
            <a:chExt cx="747613" cy="456091"/>
          </a:xfrm>
        </p:grpSpPr>
        <p:sp>
          <p:nvSpPr>
            <p:cNvPr id="138" name="Freeform 137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" name="Straight Connector 138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7" name="TextBox 136"/>
          <p:cNvSpPr txBox="1"/>
          <p:nvPr/>
        </p:nvSpPr>
        <p:spPr>
          <a:xfrm rot="16200000">
            <a:off x="7781569" y="2118559"/>
            <a:ext cx="514257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A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2519227" y="2847989"/>
            <a:ext cx="417880" cy="905103"/>
            <a:chOff x="2653188" y="3534236"/>
            <a:chExt cx="417880" cy="905103"/>
          </a:xfrm>
        </p:grpSpPr>
        <p:sp>
          <p:nvSpPr>
            <p:cNvPr id="48" name="Freeform 47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63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67" name="Group 66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69" name="Teardrop 68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3" name="Freeform 72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" name="TextBox 67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3805062" y="1668539"/>
            <a:ext cx="588807" cy="369332"/>
            <a:chOff x="3798983" y="1668539"/>
            <a:chExt cx="438072" cy="369332"/>
          </a:xfrm>
        </p:grpSpPr>
        <p:grpSp>
          <p:nvGrpSpPr>
            <p:cNvPr id="78" name="Group 77"/>
            <p:cNvGrpSpPr/>
            <p:nvPr/>
          </p:nvGrpSpPr>
          <p:grpSpPr>
            <a:xfrm>
              <a:off x="3810423" y="1720224"/>
              <a:ext cx="426632" cy="293992"/>
              <a:chOff x="3454400" y="2286024"/>
              <a:chExt cx="526286" cy="369332"/>
            </a:xfrm>
          </p:grpSpPr>
          <p:sp>
            <p:nvSpPr>
              <p:cNvPr id="80" name="Freeform 79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  <p:sp>
          <p:nvSpPr>
            <p:cNvPr id="79" name="TextBox 78"/>
            <p:cNvSpPr txBox="1"/>
            <p:nvPr/>
          </p:nvSpPr>
          <p:spPr>
            <a:xfrm>
              <a:off x="3798983" y="166853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cxnSp>
        <p:nvCxnSpPr>
          <p:cNvPr id="82" name="Straight Connector 81"/>
          <p:cNvCxnSpPr/>
          <p:nvPr/>
        </p:nvCxnSpPr>
        <p:spPr>
          <a:xfrm>
            <a:off x="3806706" y="1717285"/>
            <a:ext cx="0" cy="36711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4504061" y="1741926"/>
            <a:ext cx="290849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84" name="TextBox 83"/>
          <p:cNvSpPr txBox="1"/>
          <p:nvPr/>
        </p:nvSpPr>
        <p:spPr>
          <a:xfrm>
            <a:off x="3689495" y="2658042"/>
            <a:ext cx="277471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389272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 74"/>
          <p:cNvSpPr/>
          <p:nvPr/>
        </p:nvSpPr>
        <p:spPr>
          <a:xfrm>
            <a:off x="547839" y="3072303"/>
            <a:ext cx="4309117" cy="3145874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blipFill dpi="0" rotWithShape="1">
            <a:blip r:embed="rId2">
              <a:alphaModFix amt="50000"/>
            </a:blip>
            <a:srcRect/>
            <a:tile tx="0" ty="0" sx="100000" sy="100000" flip="none" algn="tl"/>
          </a:blip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2996192" y="2634510"/>
            <a:ext cx="610031" cy="796405"/>
            <a:chOff x="2666569" y="2680201"/>
            <a:chExt cx="610031" cy="796405"/>
          </a:xfrm>
        </p:grpSpPr>
        <p:sp>
          <p:nvSpPr>
            <p:cNvPr id="39" name="Freeform 38"/>
            <p:cNvSpPr/>
            <p:nvPr/>
          </p:nvSpPr>
          <p:spPr>
            <a:xfrm>
              <a:off x="2839456" y="2680201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72C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 flipH="1">
              <a:off x="2835777" y="2759382"/>
              <a:ext cx="3116" cy="717224"/>
            </a:xfrm>
            <a:prstGeom prst="line">
              <a:avLst/>
            </a:prstGeom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Equal 4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792523" y="2098110"/>
            <a:ext cx="2217305" cy="583682"/>
            <a:chOff x="929640" y="725424"/>
            <a:chExt cx="4549139" cy="905256"/>
          </a:xfrm>
        </p:grpSpPr>
        <p:sp>
          <p:nvSpPr>
            <p:cNvPr id="43" name="Rounded Rectangle 42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7314125" y="3763204"/>
            <a:ext cx="1669888" cy="1481242"/>
            <a:chOff x="1304714" y="4056511"/>
            <a:chExt cx="1758463" cy="1887553"/>
          </a:xfrm>
        </p:grpSpPr>
        <p:sp>
          <p:nvSpPr>
            <p:cNvPr id="54" name="Rectangle 53"/>
            <p:cNvSpPr/>
            <p:nvPr/>
          </p:nvSpPr>
          <p:spPr>
            <a:xfrm rot="16200000">
              <a:off x="800553" y="4560672"/>
              <a:ext cx="1887553" cy="8792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800" dirty="0" smtClean="0"/>
                <a:t> </a:t>
              </a:r>
              <a:endParaRPr lang="en-US" sz="1800" dirty="0"/>
            </a:p>
          </p:txBody>
        </p:sp>
        <p:sp>
          <p:nvSpPr>
            <p:cNvPr id="55" name="Rectangle 54"/>
            <p:cNvSpPr/>
            <p:nvPr/>
          </p:nvSpPr>
          <p:spPr>
            <a:xfrm rot="16200000">
              <a:off x="1679784" y="4560672"/>
              <a:ext cx="1887553" cy="8792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260337" y="4705335"/>
              <a:ext cx="9240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A1</a:t>
              </a:r>
              <a:endParaRPr lang="en-US" sz="1800" b="1" dirty="0"/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2143059" y="4705335"/>
              <a:ext cx="924086" cy="369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A2</a:t>
              </a:r>
              <a:endParaRPr lang="en-US" sz="1800" b="1" dirty="0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315409" y="5235189"/>
            <a:ext cx="1668356" cy="1549535"/>
            <a:chOff x="3063174" y="5944064"/>
            <a:chExt cx="1758462" cy="1754438"/>
          </a:xfrm>
        </p:grpSpPr>
        <p:sp>
          <p:nvSpPr>
            <p:cNvPr id="59" name="Rectangle 58"/>
            <p:cNvSpPr/>
            <p:nvPr/>
          </p:nvSpPr>
          <p:spPr>
            <a:xfrm rot="16200000">
              <a:off x="262557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50480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2958111" y="6259331"/>
              <a:ext cx="1073897" cy="4643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A1</a:t>
              </a:r>
              <a:endParaRPr lang="en-US" sz="1800" b="1" dirty="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3840833" y="6259331"/>
              <a:ext cx="1073897" cy="4643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/>
                <a:t>A</a:t>
              </a:r>
              <a:r>
                <a:rPr lang="en-US" sz="1800" b="1" dirty="0" smtClean="0"/>
                <a:t>2</a:t>
              </a:r>
              <a:endParaRPr lang="en-US" sz="1800" b="1" dirty="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491734" y="229090"/>
            <a:ext cx="80697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In the game, </a:t>
            </a:r>
            <a:r>
              <a:rPr lang="en-US" sz="2000" b="1" u="sng" dirty="0"/>
              <a:t>2 different pairs</a:t>
            </a:r>
            <a:r>
              <a:rPr lang="en-US" sz="2000" b="1" dirty="0"/>
              <a:t> </a:t>
            </a:r>
            <a:r>
              <a:rPr lang="en-US" sz="2000" dirty="0"/>
              <a:t>of </a:t>
            </a:r>
            <a:r>
              <a:rPr lang="en-US" sz="2000" b="1" u="sng" dirty="0"/>
              <a:t>matching Feature/Receptor cards</a:t>
            </a:r>
            <a:r>
              <a:rPr lang="en-US" sz="2000" b="1" dirty="0"/>
              <a:t> </a:t>
            </a:r>
            <a:r>
              <a:rPr lang="en-US" sz="2000" dirty="0"/>
              <a:t>are required for the </a:t>
            </a:r>
            <a:r>
              <a:rPr lang="en-US" sz="2000" u="sng" dirty="0" smtClean="0"/>
              <a:t>Plant</a:t>
            </a:r>
            <a:r>
              <a:rPr lang="en-US" sz="2000" dirty="0" smtClean="0"/>
              <a:t> </a:t>
            </a:r>
            <a:r>
              <a:rPr lang="en-US" sz="2000" dirty="0"/>
              <a:t>to </a:t>
            </a:r>
            <a:r>
              <a:rPr lang="en-US" sz="2000" b="1" dirty="0"/>
              <a:t>achieve MTI, </a:t>
            </a:r>
            <a:r>
              <a:rPr lang="en-US" sz="2000" dirty="0"/>
              <a:t>and win.   </a:t>
            </a:r>
            <a:r>
              <a:rPr lang="en-US" sz="2000" dirty="0" smtClean="0"/>
              <a:t> </a:t>
            </a:r>
            <a:endParaRPr lang="en-US" sz="2000" dirty="0"/>
          </a:p>
        </p:txBody>
      </p:sp>
      <p:sp>
        <p:nvSpPr>
          <p:cNvPr id="3" name="TextBox 2"/>
          <p:cNvSpPr txBox="1"/>
          <p:nvPr/>
        </p:nvSpPr>
        <p:spPr>
          <a:xfrm>
            <a:off x="5640779" y="2104274"/>
            <a:ext cx="158933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</a:rPr>
              <a:t>    </a:t>
            </a:r>
            <a:r>
              <a:rPr lang="en-US" b="1" dirty="0" smtClean="0"/>
              <a:t>1 </a:t>
            </a:r>
            <a:r>
              <a:rPr lang="en-US" b="1" dirty="0" smtClean="0">
                <a:solidFill>
                  <a:srgbClr val="C00000"/>
                </a:solidFill>
              </a:rPr>
              <a:t>  M</a:t>
            </a:r>
            <a:r>
              <a:rPr lang="en-US" dirty="0" smtClean="0">
                <a:solidFill>
                  <a:srgbClr val="C00000"/>
                </a:solidFill>
              </a:rPr>
              <a:t>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    </a:t>
            </a:r>
            <a:r>
              <a:rPr lang="en-US" b="1" u="sng" dirty="0" smtClean="0">
                <a:solidFill>
                  <a:srgbClr val="C00000"/>
                </a:solidFill>
              </a:rPr>
              <a:t>Feature</a:t>
            </a:r>
            <a:endParaRPr lang="en-US" b="1" u="sng" dirty="0">
              <a:solidFill>
                <a:srgbClr val="C00000"/>
              </a:solidFill>
            </a:endParaRPr>
          </a:p>
          <a:p>
            <a:endParaRPr lang="en-US" b="1" dirty="0" smtClean="0"/>
          </a:p>
          <a:p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29938" y="1942595"/>
            <a:ext cx="712722" cy="56232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5421169" y="2926337"/>
            <a:ext cx="18089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    </a:t>
            </a:r>
            <a:r>
              <a:rPr lang="en-US" b="1" dirty="0" smtClean="0"/>
              <a:t>2</a:t>
            </a:r>
            <a:r>
              <a:rPr lang="en-US" dirty="0" smtClean="0"/>
              <a:t>    </a:t>
            </a:r>
            <a:r>
              <a:rPr lang="en-US" dirty="0" smtClean="0">
                <a:solidFill>
                  <a:srgbClr val="336600"/>
                </a:solidFill>
              </a:rPr>
              <a:t>Plant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            Surface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           </a:t>
            </a:r>
            <a:r>
              <a:rPr lang="en-US" b="1" u="sng" dirty="0" smtClean="0">
                <a:solidFill>
                  <a:srgbClr val="336600"/>
                </a:solidFill>
              </a:rPr>
              <a:t>Receptor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867370" y="2149656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5891174" y="2947371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445870" y="2946956"/>
            <a:ext cx="4540785" cy="3358530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124"/>
          <p:cNvSpPr/>
          <p:nvPr/>
        </p:nvSpPr>
        <p:spPr>
          <a:xfrm>
            <a:off x="7315200" y="2897395"/>
            <a:ext cx="1644098" cy="770603"/>
          </a:xfrm>
          <a:prstGeom prst="rect">
            <a:avLst/>
          </a:prstGeom>
          <a:solidFill>
            <a:srgbClr val="92D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7315200" y="2057400"/>
            <a:ext cx="1644098" cy="768448"/>
          </a:xfrm>
          <a:prstGeom prst="rect">
            <a:avLst/>
          </a:prstGeom>
          <a:solidFill>
            <a:srgbClr val="FF993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7521779" y="3071570"/>
            <a:ext cx="1281251" cy="457941"/>
            <a:chOff x="7419524" y="2923189"/>
            <a:chExt cx="1372390" cy="459519"/>
          </a:xfrm>
        </p:grpSpPr>
        <p:grpSp>
          <p:nvGrpSpPr>
            <p:cNvPr id="140" name="Group 139"/>
            <p:cNvGrpSpPr/>
            <p:nvPr/>
          </p:nvGrpSpPr>
          <p:grpSpPr>
            <a:xfrm>
              <a:off x="7419524" y="3010968"/>
              <a:ext cx="1372390" cy="345039"/>
              <a:chOff x="8184068" y="557242"/>
              <a:chExt cx="384123" cy="171895"/>
            </a:xfrm>
          </p:grpSpPr>
          <p:sp>
            <p:nvSpPr>
              <p:cNvPr id="142" name="Flowchart: Manual Operation 14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1" name="TextBox 140"/>
            <p:cNvSpPr txBox="1"/>
            <p:nvPr/>
          </p:nvSpPr>
          <p:spPr>
            <a:xfrm rot="16200000">
              <a:off x="7717924" y="2891339"/>
              <a:ext cx="45951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</a:rPr>
                <a:t>A</a:t>
              </a:r>
              <a:endParaRPr lang="en-US" sz="28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7714038" y="2158758"/>
            <a:ext cx="921570" cy="667090"/>
            <a:chOff x="1057563" y="560144"/>
            <a:chExt cx="747613" cy="456091"/>
          </a:xfrm>
        </p:grpSpPr>
        <p:sp>
          <p:nvSpPr>
            <p:cNvPr id="138" name="Freeform 137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" name="Straight Connector 138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7" name="TextBox 136"/>
          <p:cNvSpPr txBox="1"/>
          <p:nvPr/>
        </p:nvSpPr>
        <p:spPr>
          <a:xfrm rot="16200000">
            <a:off x="7781569" y="2118559"/>
            <a:ext cx="514257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A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2519227" y="2847989"/>
            <a:ext cx="417880" cy="905103"/>
            <a:chOff x="2653188" y="3534236"/>
            <a:chExt cx="417880" cy="905103"/>
          </a:xfrm>
        </p:grpSpPr>
        <p:sp>
          <p:nvSpPr>
            <p:cNvPr id="48" name="Freeform 47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63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67" name="Group 66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69" name="Teardrop 68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3" name="Freeform 72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" name="TextBox 67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3805062" y="1668539"/>
            <a:ext cx="588807" cy="369332"/>
            <a:chOff x="3798983" y="1668539"/>
            <a:chExt cx="438072" cy="369332"/>
          </a:xfrm>
        </p:grpSpPr>
        <p:grpSp>
          <p:nvGrpSpPr>
            <p:cNvPr id="78" name="Group 77"/>
            <p:cNvGrpSpPr/>
            <p:nvPr/>
          </p:nvGrpSpPr>
          <p:grpSpPr>
            <a:xfrm>
              <a:off x="3810423" y="1720224"/>
              <a:ext cx="426632" cy="293992"/>
              <a:chOff x="3454400" y="2286024"/>
              <a:chExt cx="526286" cy="369332"/>
            </a:xfrm>
          </p:grpSpPr>
          <p:sp>
            <p:nvSpPr>
              <p:cNvPr id="80" name="Freeform 79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  <p:sp>
          <p:nvSpPr>
            <p:cNvPr id="79" name="TextBox 78"/>
            <p:cNvSpPr txBox="1"/>
            <p:nvPr/>
          </p:nvSpPr>
          <p:spPr>
            <a:xfrm>
              <a:off x="3798983" y="166853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cxnSp>
        <p:nvCxnSpPr>
          <p:cNvPr id="82" name="Straight Connector 81"/>
          <p:cNvCxnSpPr/>
          <p:nvPr/>
        </p:nvCxnSpPr>
        <p:spPr>
          <a:xfrm>
            <a:off x="3806706" y="1717285"/>
            <a:ext cx="0" cy="36711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4504061" y="1741926"/>
            <a:ext cx="290849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84" name="TextBox 83"/>
          <p:cNvSpPr txBox="1"/>
          <p:nvPr/>
        </p:nvSpPr>
        <p:spPr>
          <a:xfrm>
            <a:off x="3689495" y="2658042"/>
            <a:ext cx="277471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grpSp>
        <p:nvGrpSpPr>
          <p:cNvPr id="71" name="Group 70"/>
          <p:cNvGrpSpPr/>
          <p:nvPr/>
        </p:nvGrpSpPr>
        <p:grpSpPr>
          <a:xfrm>
            <a:off x="4903530" y="1928406"/>
            <a:ext cx="889290" cy="1911873"/>
            <a:chOff x="4903530" y="1928406"/>
            <a:chExt cx="889290" cy="1911873"/>
          </a:xfrm>
        </p:grpSpPr>
        <p:sp>
          <p:nvSpPr>
            <p:cNvPr id="85" name="Left Brace 84"/>
            <p:cNvSpPr/>
            <p:nvPr/>
          </p:nvSpPr>
          <p:spPr>
            <a:xfrm>
              <a:off x="5626418" y="1928406"/>
              <a:ext cx="166402" cy="1911873"/>
            </a:xfrm>
            <a:prstGeom prst="leftBrac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903530" y="2638269"/>
              <a:ext cx="68726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/>
                <a:t>MTI</a:t>
              </a:r>
              <a:endParaRPr lang="en-US" sz="24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064449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76177" y="440492"/>
            <a:ext cx="7658791" cy="132343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On the mat, here is an example of </a:t>
            </a:r>
            <a:r>
              <a:rPr lang="en-US" sz="2000" b="1" u="sng" dirty="0" smtClean="0"/>
              <a:t>two</a:t>
            </a:r>
            <a:r>
              <a:rPr lang="en-US" sz="2000" dirty="0" smtClean="0"/>
              <a:t> matches between Microbial </a:t>
            </a:r>
            <a:r>
              <a:rPr lang="en-US" sz="2000" b="1" dirty="0" smtClean="0"/>
              <a:t>FEATURE cards</a:t>
            </a:r>
            <a:r>
              <a:rPr lang="en-US" sz="2000" dirty="0" smtClean="0"/>
              <a:t> (or </a:t>
            </a:r>
            <a:r>
              <a:rPr lang="en-US" sz="2000" u="sng" dirty="0" smtClean="0"/>
              <a:t>Invader</a:t>
            </a:r>
            <a:r>
              <a:rPr lang="en-US" sz="2000" dirty="0" smtClean="0"/>
              <a:t> </a:t>
            </a:r>
            <a:r>
              <a:rPr lang="en-US" sz="2000" u="sng" dirty="0" smtClean="0"/>
              <a:t>Flags</a:t>
            </a:r>
            <a:r>
              <a:rPr lang="en-US" sz="2000" dirty="0" smtClean="0"/>
              <a:t> in Row 1) and </a:t>
            </a:r>
            <a:r>
              <a:rPr lang="en-US" sz="2000" b="1" dirty="0" smtClean="0"/>
              <a:t>PLANT RECEPTOR cards </a:t>
            </a:r>
            <a:r>
              <a:rPr lang="en-US" sz="2000" dirty="0" smtClean="0"/>
              <a:t>(or </a:t>
            </a:r>
            <a:r>
              <a:rPr lang="en-US" sz="2000" u="sng" dirty="0" smtClean="0"/>
              <a:t>Lookouts</a:t>
            </a:r>
            <a:r>
              <a:rPr lang="en-US" sz="2000" dirty="0" smtClean="0"/>
              <a:t> in Row 2), so that </a:t>
            </a:r>
            <a:r>
              <a:rPr lang="en-US" sz="2000" u="sng" dirty="0" smtClean="0"/>
              <a:t>Plant</a:t>
            </a:r>
            <a:r>
              <a:rPr lang="en-US" sz="2000" dirty="0" smtClean="0"/>
              <a:t> achieves </a:t>
            </a:r>
            <a:r>
              <a:rPr lang="en-US" sz="2000" b="1" u="sng" dirty="0" smtClean="0"/>
              <a:t>MTI</a:t>
            </a:r>
            <a:r>
              <a:rPr lang="en-US" sz="2000" b="1" dirty="0" smtClean="0"/>
              <a:t>  </a:t>
            </a:r>
            <a:r>
              <a:rPr lang="en-US" sz="2000" dirty="0" smtClean="0"/>
              <a:t>and is winning…. so far….  </a:t>
            </a:r>
            <a:endParaRPr lang="en-US" sz="2000" dirty="0"/>
          </a:p>
        </p:txBody>
      </p:sp>
      <p:sp>
        <p:nvSpPr>
          <p:cNvPr id="14" name="Down Arrow 13"/>
          <p:cNvSpPr/>
          <p:nvPr/>
        </p:nvSpPr>
        <p:spPr>
          <a:xfrm>
            <a:off x="3955311" y="1878370"/>
            <a:ext cx="329610" cy="467833"/>
          </a:xfrm>
          <a:prstGeom prst="downArrow">
            <a:avLst/>
          </a:prstGeom>
          <a:solidFill>
            <a:srgbClr val="FF33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Down Arrow 14"/>
          <p:cNvSpPr/>
          <p:nvPr/>
        </p:nvSpPr>
        <p:spPr>
          <a:xfrm>
            <a:off x="5734493" y="1874778"/>
            <a:ext cx="329610" cy="467833"/>
          </a:xfrm>
          <a:prstGeom prst="downArrow">
            <a:avLst/>
          </a:prstGeom>
          <a:solidFill>
            <a:srgbClr val="FF33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8" name="Group 237"/>
          <p:cNvGrpSpPr/>
          <p:nvPr/>
        </p:nvGrpSpPr>
        <p:grpSpPr>
          <a:xfrm>
            <a:off x="691821" y="2119061"/>
            <a:ext cx="7654737" cy="4185068"/>
            <a:chOff x="707208" y="2400982"/>
            <a:chExt cx="6518772" cy="3061371"/>
          </a:xfrm>
        </p:grpSpPr>
        <p:sp>
          <p:nvSpPr>
            <p:cNvPr id="239" name="Freeform 238"/>
            <p:cNvSpPr/>
            <p:nvPr/>
          </p:nvSpPr>
          <p:spPr>
            <a:xfrm rot="3978837" flipH="1">
              <a:off x="1215597" y="2010932"/>
              <a:ext cx="359978" cy="1140078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Freeform 239"/>
            <p:cNvSpPr/>
            <p:nvPr/>
          </p:nvSpPr>
          <p:spPr>
            <a:xfrm rot="4753285" flipH="1">
              <a:off x="1289763" y="2102303"/>
              <a:ext cx="315835" cy="1140078"/>
            </a:xfrm>
            <a:custGeom>
              <a:avLst/>
              <a:gdLst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32668 w 544180"/>
                <a:gd name="connsiteY29" fmla="*/ 976847 h 1596855"/>
                <a:gd name="connsiteX30" fmla="*/ 423747 w 544180"/>
                <a:gd name="connsiteY30" fmla="*/ 945624 h 1596855"/>
                <a:gd name="connsiteX31" fmla="*/ 405905 w 544180"/>
                <a:gd name="connsiteY31" fmla="*/ 914400 h 1596855"/>
                <a:gd name="connsiteX32" fmla="*/ 392523 w 544180"/>
                <a:gd name="connsiteY32" fmla="*/ 887637 h 1596855"/>
                <a:gd name="connsiteX33" fmla="*/ 374681 w 544180"/>
                <a:gd name="connsiteY33" fmla="*/ 843032 h 1596855"/>
                <a:gd name="connsiteX34" fmla="*/ 356839 w 544180"/>
                <a:gd name="connsiteY34" fmla="*/ 816270 h 1596855"/>
                <a:gd name="connsiteX35" fmla="*/ 343458 w 544180"/>
                <a:gd name="connsiteY35" fmla="*/ 789507 h 1596855"/>
                <a:gd name="connsiteX36" fmla="*/ 334537 w 544180"/>
                <a:gd name="connsiteY36" fmla="*/ 762744 h 1596855"/>
                <a:gd name="connsiteX37" fmla="*/ 316695 w 544180"/>
                <a:gd name="connsiteY37" fmla="*/ 731520 h 1596855"/>
                <a:gd name="connsiteX38" fmla="*/ 307774 w 544180"/>
                <a:gd name="connsiteY38" fmla="*/ 704757 h 1596855"/>
                <a:gd name="connsiteX39" fmla="*/ 303314 w 544180"/>
                <a:gd name="connsiteY39" fmla="*/ 691376 h 1596855"/>
                <a:gd name="connsiteX40" fmla="*/ 294393 w 544180"/>
                <a:gd name="connsiteY40" fmla="*/ 677994 h 1596855"/>
                <a:gd name="connsiteX41" fmla="*/ 281011 w 544180"/>
                <a:gd name="connsiteY41" fmla="*/ 633390 h 1596855"/>
                <a:gd name="connsiteX42" fmla="*/ 267630 w 544180"/>
                <a:gd name="connsiteY42" fmla="*/ 593245 h 1596855"/>
                <a:gd name="connsiteX43" fmla="*/ 263169 w 544180"/>
                <a:gd name="connsiteY43" fmla="*/ 579864 h 1596855"/>
                <a:gd name="connsiteX44" fmla="*/ 258709 w 544180"/>
                <a:gd name="connsiteY44" fmla="*/ 562022 h 1596855"/>
                <a:gd name="connsiteX45" fmla="*/ 263169 w 544180"/>
                <a:gd name="connsiteY45" fmla="*/ 432668 h 1596855"/>
                <a:gd name="connsiteX46" fmla="*/ 276551 w 544180"/>
                <a:gd name="connsiteY46" fmla="*/ 383602 h 1596855"/>
                <a:gd name="connsiteX47" fmla="*/ 294393 w 544180"/>
                <a:gd name="connsiteY47" fmla="*/ 356839 h 1596855"/>
                <a:gd name="connsiteX48" fmla="*/ 312235 w 544180"/>
                <a:gd name="connsiteY48" fmla="*/ 334537 h 1596855"/>
                <a:gd name="connsiteX49" fmla="*/ 334537 w 544180"/>
                <a:gd name="connsiteY49" fmla="*/ 307774 h 1596855"/>
                <a:gd name="connsiteX50" fmla="*/ 347918 w 544180"/>
                <a:gd name="connsiteY50" fmla="*/ 303313 h 1596855"/>
                <a:gd name="connsiteX51" fmla="*/ 370221 w 544180"/>
                <a:gd name="connsiteY51" fmla="*/ 285471 h 1596855"/>
                <a:gd name="connsiteX52" fmla="*/ 396984 w 544180"/>
                <a:gd name="connsiteY52" fmla="*/ 267630 h 1596855"/>
                <a:gd name="connsiteX53" fmla="*/ 410365 w 544180"/>
                <a:gd name="connsiteY53" fmla="*/ 258709 h 1596855"/>
                <a:gd name="connsiteX54" fmla="*/ 437128 w 544180"/>
                <a:gd name="connsiteY54" fmla="*/ 245327 h 1596855"/>
                <a:gd name="connsiteX55" fmla="*/ 446049 w 544180"/>
                <a:gd name="connsiteY55" fmla="*/ 231946 h 1596855"/>
                <a:gd name="connsiteX56" fmla="*/ 459431 w 544180"/>
                <a:gd name="connsiteY56" fmla="*/ 227485 h 1596855"/>
                <a:gd name="connsiteX57" fmla="*/ 472812 w 544180"/>
                <a:gd name="connsiteY57" fmla="*/ 218564 h 1596855"/>
                <a:gd name="connsiteX58" fmla="*/ 495115 w 544180"/>
                <a:gd name="connsiteY58" fmla="*/ 200722 h 1596855"/>
                <a:gd name="connsiteX59" fmla="*/ 517417 w 544180"/>
                <a:gd name="connsiteY59" fmla="*/ 173959 h 1596855"/>
                <a:gd name="connsiteX60" fmla="*/ 530798 w 544180"/>
                <a:gd name="connsiteY60" fmla="*/ 165038 h 1596855"/>
                <a:gd name="connsiteX61" fmla="*/ 539719 w 544180"/>
                <a:gd name="connsiteY61" fmla="*/ 138275 h 1596855"/>
                <a:gd name="connsiteX62" fmla="*/ 544180 w 544180"/>
                <a:gd name="connsiteY62" fmla="*/ 124894 h 1596855"/>
                <a:gd name="connsiteX63" fmla="*/ 539719 w 544180"/>
                <a:gd name="connsiteY63" fmla="*/ 35684 h 1596855"/>
                <a:gd name="connsiteX64" fmla="*/ 526338 w 544180"/>
                <a:gd name="connsiteY6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37128 w 544180"/>
                <a:gd name="connsiteY28" fmla="*/ 990229 h 1596855"/>
                <a:gd name="connsiteX29" fmla="*/ 423747 w 544180"/>
                <a:gd name="connsiteY29" fmla="*/ 945624 h 1596855"/>
                <a:gd name="connsiteX30" fmla="*/ 405905 w 544180"/>
                <a:gd name="connsiteY30" fmla="*/ 914400 h 1596855"/>
                <a:gd name="connsiteX31" fmla="*/ 392523 w 544180"/>
                <a:gd name="connsiteY31" fmla="*/ 887637 h 1596855"/>
                <a:gd name="connsiteX32" fmla="*/ 374681 w 544180"/>
                <a:gd name="connsiteY32" fmla="*/ 843032 h 1596855"/>
                <a:gd name="connsiteX33" fmla="*/ 356839 w 544180"/>
                <a:gd name="connsiteY33" fmla="*/ 816270 h 1596855"/>
                <a:gd name="connsiteX34" fmla="*/ 343458 w 544180"/>
                <a:gd name="connsiteY34" fmla="*/ 789507 h 1596855"/>
                <a:gd name="connsiteX35" fmla="*/ 334537 w 544180"/>
                <a:gd name="connsiteY35" fmla="*/ 762744 h 1596855"/>
                <a:gd name="connsiteX36" fmla="*/ 316695 w 544180"/>
                <a:gd name="connsiteY36" fmla="*/ 731520 h 1596855"/>
                <a:gd name="connsiteX37" fmla="*/ 307774 w 544180"/>
                <a:gd name="connsiteY37" fmla="*/ 704757 h 1596855"/>
                <a:gd name="connsiteX38" fmla="*/ 303314 w 544180"/>
                <a:gd name="connsiteY38" fmla="*/ 691376 h 1596855"/>
                <a:gd name="connsiteX39" fmla="*/ 294393 w 544180"/>
                <a:gd name="connsiteY39" fmla="*/ 677994 h 1596855"/>
                <a:gd name="connsiteX40" fmla="*/ 281011 w 544180"/>
                <a:gd name="connsiteY40" fmla="*/ 633390 h 1596855"/>
                <a:gd name="connsiteX41" fmla="*/ 267630 w 544180"/>
                <a:gd name="connsiteY41" fmla="*/ 593245 h 1596855"/>
                <a:gd name="connsiteX42" fmla="*/ 263169 w 544180"/>
                <a:gd name="connsiteY42" fmla="*/ 579864 h 1596855"/>
                <a:gd name="connsiteX43" fmla="*/ 258709 w 544180"/>
                <a:gd name="connsiteY43" fmla="*/ 562022 h 1596855"/>
                <a:gd name="connsiteX44" fmla="*/ 263169 w 544180"/>
                <a:gd name="connsiteY44" fmla="*/ 432668 h 1596855"/>
                <a:gd name="connsiteX45" fmla="*/ 276551 w 544180"/>
                <a:gd name="connsiteY45" fmla="*/ 383602 h 1596855"/>
                <a:gd name="connsiteX46" fmla="*/ 294393 w 544180"/>
                <a:gd name="connsiteY46" fmla="*/ 356839 h 1596855"/>
                <a:gd name="connsiteX47" fmla="*/ 312235 w 544180"/>
                <a:gd name="connsiteY47" fmla="*/ 334537 h 1596855"/>
                <a:gd name="connsiteX48" fmla="*/ 334537 w 544180"/>
                <a:gd name="connsiteY48" fmla="*/ 307774 h 1596855"/>
                <a:gd name="connsiteX49" fmla="*/ 347918 w 544180"/>
                <a:gd name="connsiteY49" fmla="*/ 303313 h 1596855"/>
                <a:gd name="connsiteX50" fmla="*/ 370221 w 544180"/>
                <a:gd name="connsiteY50" fmla="*/ 285471 h 1596855"/>
                <a:gd name="connsiteX51" fmla="*/ 396984 w 544180"/>
                <a:gd name="connsiteY51" fmla="*/ 267630 h 1596855"/>
                <a:gd name="connsiteX52" fmla="*/ 410365 w 544180"/>
                <a:gd name="connsiteY52" fmla="*/ 258709 h 1596855"/>
                <a:gd name="connsiteX53" fmla="*/ 437128 w 544180"/>
                <a:gd name="connsiteY53" fmla="*/ 245327 h 1596855"/>
                <a:gd name="connsiteX54" fmla="*/ 446049 w 544180"/>
                <a:gd name="connsiteY54" fmla="*/ 231946 h 1596855"/>
                <a:gd name="connsiteX55" fmla="*/ 459431 w 544180"/>
                <a:gd name="connsiteY55" fmla="*/ 227485 h 1596855"/>
                <a:gd name="connsiteX56" fmla="*/ 472812 w 544180"/>
                <a:gd name="connsiteY56" fmla="*/ 218564 h 1596855"/>
                <a:gd name="connsiteX57" fmla="*/ 495115 w 544180"/>
                <a:gd name="connsiteY57" fmla="*/ 200722 h 1596855"/>
                <a:gd name="connsiteX58" fmla="*/ 517417 w 544180"/>
                <a:gd name="connsiteY58" fmla="*/ 173959 h 1596855"/>
                <a:gd name="connsiteX59" fmla="*/ 530798 w 544180"/>
                <a:gd name="connsiteY59" fmla="*/ 165038 h 1596855"/>
                <a:gd name="connsiteX60" fmla="*/ 539719 w 544180"/>
                <a:gd name="connsiteY60" fmla="*/ 138275 h 1596855"/>
                <a:gd name="connsiteX61" fmla="*/ 544180 w 544180"/>
                <a:gd name="connsiteY61" fmla="*/ 124894 h 1596855"/>
                <a:gd name="connsiteX62" fmla="*/ 539719 w 544180"/>
                <a:gd name="connsiteY62" fmla="*/ 35684 h 1596855"/>
                <a:gd name="connsiteX63" fmla="*/ 526338 w 544180"/>
                <a:gd name="connsiteY6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34537 w 544180"/>
                <a:gd name="connsiteY10" fmla="*/ 1561171 h 1596855"/>
                <a:gd name="connsiteX11" fmla="*/ 361300 w 544180"/>
                <a:gd name="connsiteY11" fmla="*/ 1543329 h 1596855"/>
                <a:gd name="connsiteX12" fmla="*/ 383602 w 544180"/>
                <a:gd name="connsiteY12" fmla="*/ 1521027 h 1596855"/>
                <a:gd name="connsiteX13" fmla="*/ 423747 w 544180"/>
                <a:gd name="connsiteY13" fmla="*/ 1485343 h 1596855"/>
                <a:gd name="connsiteX14" fmla="*/ 450510 w 544180"/>
                <a:gd name="connsiteY14" fmla="*/ 1445198 h 1596855"/>
                <a:gd name="connsiteX15" fmla="*/ 459431 w 544180"/>
                <a:gd name="connsiteY15" fmla="*/ 1431817 h 1596855"/>
                <a:gd name="connsiteX16" fmla="*/ 468352 w 544180"/>
                <a:gd name="connsiteY16" fmla="*/ 1418435 h 1596855"/>
                <a:gd name="connsiteX17" fmla="*/ 477273 w 544180"/>
                <a:gd name="connsiteY17" fmla="*/ 1391672 h 1596855"/>
                <a:gd name="connsiteX18" fmla="*/ 481733 w 544180"/>
                <a:gd name="connsiteY18" fmla="*/ 1378291 h 1596855"/>
                <a:gd name="connsiteX19" fmla="*/ 486194 w 544180"/>
                <a:gd name="connsiteY19" fmla="*/ 1360449 h 1596855"/>
                <a:gd name="connsiteX20" fmla="*/ 495115 w 544180"/>
                <a:gd name="connsiteY20" fmla="*/ 1342607 h 1596855"/>
                <a:gd name="connsiteX21" fmla="*/ 499575 w 544180"/>
                <a:gd name="connsiteY21" fmla="*/ 1324765 h 1596855"/>
                <a:gd name="connsiteX22" fmla="*/ 508496 w 544180"/>
                <a:gd name="connsiteY22" fmla="*/ 1231095 h 1596855"/>
                <a:gd name="connsiteX23" fmla="*/ 495115 w 544180"/>
                <a:gd name="connsiteY23" fmla="*/ 1092820 h 1596855"/>
                <a:gd name="connsiteX24" fmla="*/ 490654 w 544180"/>
                <a:gd name="connsiteY24" fmla="*/ 1079438 h 1596855"/>
                <a:gd name="connsiteX25" fmla="*/ 481733 w 544180"/>
                <a:gd name="connsiteY25" fmla="*/ 1066057 h 1596855"/>
                <a:gd name="connsiteX26" fmla="*/ 468352 w 544180"/>
                <a:gd name="connsiteY26" fmla="*/ 1039294 h 1596855"/>
                <a:gd name="connsiteX27" fmla="*/ 454970 w 544180"/>
                <a:gd name="connsiteY27" fmla="*/ 1012531 h 1596855"/>
                <a:gd name="connsiteX28" fmla="*/ 423747 w 544180"/>
                <a:gd name="connsiteY28" fmla="*/ 945624 h 1596855"/>
                <a:gd name="connsiteX29" fmla="*/ 405905 w 544180"/>
                <a:gd name="connsiteY29" fmla="*/ 914400 h 1596855"/>
                <a:gd name="connsiteX30" fmla="*/ 392523 w 544180"/>
                <a:gd name="connsiteY30" fmla="*/ 887637 h 1596855"/>
                <a:gd name="connsiteX31" fmla="*/ 374681 w 544180"/>
                <a:gd name="connsiteY31" fmla="*/ 843032 h 1596855"/>
                <a:gd name="connsiteX32" fmla="*/ 356839 w 544180"/>
                <a:gd name="connsiteY32" fmla="*/ 816270 h 1596855"/>
                <a:gd name="connsiteX33" fmla="*/ 343458 w 544180"/>
                <a:gd name="connsiteY33" fmla="*/ 789507 h 1596855"/>
                <a:gd name="connsiteX34" fmla="*/ 334537 w 544180"/>
                <a:gd name="connsiteY34" fmla="*/ 762744 h 1596855"/>
                <a:gd name="connsiteX35" fmla="*/ 316695 w 544180"/>
                <a:gd name="connsiteY35" fmla="*/ 731520 h 1596855"/>
                <a:gd name="connsiteX36" fmla="*/ 307774 w 544180"/>
                <a:gd name="connsiteY36" fmla="*/ 704757 h 1596855"/>
                <a:gd name="connsiteX37" fmla="*/ 303314 w 544180"/>
                <a:gd name="connsiteY37" fmla="*/ 691376 h 1596855"/>
                <a:gd name="connsiteX38" fmla="*/ 294393 w 544180"/>
                <a:gd name="connsiteY38" fmla="*/ 677994 h 1596855"/>
                <a:gd name="connsiteX39" fmla="*/ 281011 w 544180"/>
                <a:gd name="connsiteY39" fmla="*/ 633390 h 1596855"/>
                <a:gd name="connsiteX40" fmla="*/ 267630 w 544180"/>
                <a:gd name="connsiteY40" fmla="*/ 593245 h 1596855"/>
                <a:gd name="connsiteX41" fmla="*/ 263169 w 544180"/>
                <a:gd name="connsiteY41" fmla="*/ 579864 h 1596855"/>
                <a:gd name="connsiteX42" fmla="*/ 258709 w 544180"/>
                <a:gd name="connsiteY42" fmla="*/ 562022 h 1596855"/>
                <a:gd name="connsiteX43" fmla="*/ 263169 w 544180"/>
                <a:gd name="connsiteY43" fmla="*/ 432668 h 1596855"/>
                <a:gd name="connsiteX44" fmla="*/ 276551 w 544180"/>
                <a:gd name="connsiteY44" fmla="*/ 383602 h 1596855"/>
                <a:gd name="connsiteX45" fmla="*/ 294393 w 544180"/>
                <a:gd name="connsiteY45" fmla="*/ 356839 h 1596855"/>
                <a:gd name="connsiteX46" fmla="*/ 312235 w 544180"/>
                <a:gd name="connsiteY46" fmla="*/ 334537 h 1596855"/>
                <a:gd name="connsiteX47" fmla="*/ 334537 w 544180"/>
                <a:gd name="connsiteY47" fmla="*/ 307774 h 1596855"/>
                <a:gd name="connsiteX48" fmla="*/ 347918 w 544180"/>
                <a:gd name="connsiteY48" fmla="*/ 303313 h 1596855"/>
                <a:gd name="connsiteX49" fmla="*/ 370221 w 544180"/>
                <a:gd name="connsiteY49" fmla="*/ 285471 h 1596855"/>
                <a:gd name="connsiteX50" fmla="*/ 396984 w 544180"/>
                <a:gd name="connsiteY50" fmla="*/ 267630 h 1596855"/>
                <a:gd name="connsiteX51" fmla="*/ 410365 w 544180"/>
                <a:gd name="connsiteY51" fmla="*/ 258709 h 1596855"/>
                <a:gd name="connsiteX52" fmla="*/ 437128 w 544180"/>
                <a:gd name="connsiteY52" fmla="*/ 245327 h 1596855"/>
                <a:gd name="connsiteX53" fmla="*/ 446049 w 544180"/>
                <a:gd name="connsiteY53" fmla="*/ 231946 h 1596855"/>
                <a:gd name="connsiteX54" fmla="*/ 459431 w 544180"/>
                <a:gd name="connsiteY54" fmla="*/ 227485 h 1596855"/>
                <a:gd name="connsiteX55" fmla="*/ 472812 w 544180"/>
                <a:gd name="connsiteY55" fmla="*/ 218564 h 1596855"/>
                <a:gd name="connsiteX56" fmla="*/ 495115 w 544180"/>
                <a:gd name="connsiteY56" fmla="*/ 200722 h 1596855"/>
                <a:gd name="connsiteX57" fmla="*/ 517417 w 544180"/>
                <a:gd name="connsiteY57" fmla="*/ 173959 h 1596855"/>
                <a:gd name="connsiteX58" fmla="*/ 530798 w 544180"/>
                <a:gd name="connsiteY58" fmla="*/ 165038 h 1596855"/>
                <a:gd name="connsiteX59" fmla="*/ 539719 w 544180"/>
                <a:gd name="connsiteY59" fmla="*/ 138275 h 1596855"/>
                <a:gd name="connsiteX60" fmla="*/ 544180 w 544180"/>
                <a:gd name="connsiteY60" fmla="*/ 124894 h 1596855"/>
                <a:gd name="connsiteX61" fmla="*/ 539719 w 544180"/>
                <a:gd name="connsiteY61" fmla="*/ 35684 h 1596855"/>
                <a:gd name="connsiteX62" fmla="*/ 526338 w 544180"/>
                <a:gd name="connsiteY6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276551 w 544180"/>
                <a:gd name="connsiteY8" fmla="*/ 1587934 h 1596855"/>
                <a:gd name="connsiteX9" fmla="*/ 303314 w 544180"/>
                <a:gd name="connsiteY9" fmla="*/ 1579013 h 1596855"/>
                <a:gd name="connsiteX10" fmla="*/ 361300 w 544180"/>
                <a:gd name="connsiteY10" fmla="*/ 1543329 h 1596855"/>
                <a:gd name="connsiteX11" fmla="*/ 383602 w 544180"/>
                <a:gd name="connsiteY11" fmla="*/ 1521027 h 1596855"/>
                <a:gd name="connsiteX12" fmla="*/ 423747 w 544180"/>
                <a:gd name="connsiteY12" fmla="*/ 1485343 h 1596855"/>
                <a:gd name="connsiteX13" fmla="*/ 450510 w 544180"/>
                <a:gd name="connsiteY13" fmla="*/ 1445198 h 1596855"/>
                <a:gd name="connsiteX14" fmla="*/ 459431 w 544180"/>
                <a:gd name="connsiteY14" fmla="*/ 1431817 h 1596855"/>
                <a:gd name="connsiteX15" fmla="*/ 468352 w 544180"/>
                <a:gd name="connsiteY15" fmla="*/ 1418435 h 1596855"/>
                <a:gd name="connsiteX16" fmla="*/ 477273 w 544180"/>
                <a:gd name="connsiteY16" fmla="*/ 1391672 h 1596855"/>
                <a:gd name="connsiteX17" fmla="*/ 481733 w 544180"/>
                <a:gd name="connsiteY17" fmla="*/ 1378291 h 1596855"/>
                <a:gd name="connsiteX18" fmla="*/ 486194 w 544180"/>
                <a:gd name="connsiteY18" fmla="*/ 1360449 h 1596855"/>
                <a:gd name="connsiteX19" fmla="*/ 495115 w 544180"/>
                <a:gd name="connsiteY19" fmla="*/ 1342607 h 1596855"/>
                <a:gd name="connsiteX20" fmla="*/ 499575 w 544180"/>
                <a:gd name="connsiteY20" fmla="*/ 1324765 h 1596855"/>
                <a:gd name="connsiteX21" fmla="*/ 508496 w 544180"/>
                <a:gd name="connsiteY21" fmla="*/ 1231095 h 1596855"/>
                <a:gd name="connsiteX22" fmla="*/ 495115 w 544180"/>
                <a:gd name="connsiteY22" fmla="*/ 1092820 h 1596855"/>
                <a:gd name="connsiteX23" fmla="*/ 490654 w 544180"/>
                <a:gd name="connsiteY23" fmla="*/ 1079438 h 1596855"/>
                <a:gd name="connsiteX24" fmla="*/ 481733 w 544180"/>
                <a:gd name="connsiteY24" fmla="*/ 1066057 h 1596855"/>
                <a:gd name="connsiteX25" fmla="*/ 468352 w 544180"/>
                <a:gd name="connsiteY25" fmla="*/ 1039294 h 1596855"/>
                <a:gd name="connsiteX26" fmla="*/ 454970 w 544180"/>
                <a:gd name="connsiteY26" fmla="*/ 1012531 h 1596855"/>
                <a:gd name="connsiteX27" fmla="*/ 423747 w 544180"/>
                <a:gd name="connsiteY27" fmla="*/ 945624 h 1596855"/>
                <a:gd name="connsiteX28" fmla="*/ 405905 w 544180"/>
                <a:gd name="connsiteY28" fmla="*/ 914400 h 1596855"/>
                <a:gd name="connsiteX29" fmla="*/ 392523 w 544180"/>
                <a:gd name="connsiteY29" fmla="*/ 887637 h 1596855"/>
                <a:gd name="connsiteX30" fmla="*/ 374681 w 544180"/>
                <a:gd name="connsiteY30" fmla="*/ 843032 h 1596855"/>
                <a:gd name="connsiteX31" fmla="*/ 356839 w 544180"/>
                <a:gd name="connsiteY31" fmla="*/ 816270 h 1596855"/>
                <a:gd name="connsiteX32" fmla="*/ 343458 w 544180"/>
                <a:gd name="connsiteY32" fmla="*/ 789507 h 1596855"/>
                <a:gd name="connsiteX33" fmla="*/ 334537 w 544180"/>
                <a:gd name="connsiteY33" fmla="*/ 762744 h 1596855"/>
                <a:gd name="connsiteX34" fmla="*/ 316695 w 544180"/>
                <a:gd name="connsiteY34" fmla="*/ 731520 h 1596855"/>
                <a:gd name="connsiteX35" fmla="*/ 307774 w 544180"/>
                <a:gd name="connsiteY35" fmla="*/ 704757 h 1596855"/>
                <a:gd name="connsiteX36" fmla="*/ 303314 w 544180"/>
                <a:gd name="connsiteY36" fmla="*/ 691376 h 1596855"/>
                <a:gd name="connsiteX37" fmla="*/ 294393 w 544180"/>
                <a:gd name="connsiteY37" fmla="*/ 677994 h 1596855"/>
                <a:gd name="connsiteX38" fmla="*/ 281011 w 544180"/>
                <a:gd name="connsiteY38" fmla="*/ 633390 h 1596855"/>
                <a:gd name="connsiteX39" fmla="*/ 267630 w 544180"/>
                <a:gd name="connsiteY39" fmla="*/ 593245 h 1596855"/>
                <a:gd name="connsiteX40" fmla="*/ 263169 w 544180"/>
                <a:gd name="connsiteY40" fmla="*/ 579864 h 1596855"/>
                <a:gd name="connsiteX41" fmla="*/ 258709 w 544180"/>
                <a:gd name="connsiteY41" fmla="*/ 562022 h 1596855"/>
                <a:gd name="connsiteX42" fmla="*/ 263169 w 544180"/>
                <a:gd name="connsiteY42" fmla="*/ 432668 h 1596855"/>
                <a:gd name="connsiteX43" fmla="*/ 276551 w 544180"/>
                <a:gd name="connsiteY43" fmla="*/ 383602 h 1596855"/>
                <a:gd name="connsiteX44" fmla="*/ 294393 w 544180"/>
                <a:gd name="connsiteY44" fmla="*/ 356839 h 1596855"/>
                <a:gd name="connsiteX45" fmla="*/ 312235 w 544180"/>
                <a:gd name="connsiteY45" fmla="*/ 334537 h 1596855"/>
                <a:gd name="connsiteX46" fmla="*/ 334537 w 544180"/>
                <a:gd name="connsiteY46" fmla="*/ 307774 h 1596855"/>
                <a:gd name="connsiteX47" fmla="*/ 347918 w 544180"/>
                <a:gd name="connsiteY47" fmla="*/ 303313 h 1596855"/>
                <a:gd name="connsiteX48" fmla="*/ 370221 w 544180"/>
                <a:gd name="connsiteY48" fmla="*/ 285471 h 1596855"/>
                <a:gd name="connsiteX49" fmla="*/ 396984 w 544180"/>
                <a:gd name="connsiteY49" fmla="*/ 267630 h 1596855"/>
                <a:gd name="connsiteX50" fmla="*/ 410365 w 544180"/>
                <a:gd name="connsiteY50" fmla="*/ 258709 h 1596855"/>
                <a:gd name="connsiteX51" fmla="*/ 437128 w 544180"/>
                <a:gd name="connsiteY51" fmla="*/ 245327 h 1596855"/>
                <a:gd name="connsiteX52" fmla="*/ 446049 w 544180"/>
                <a:gd name="connsiteY52" fmla="*/ 231946 h 1596855"/>
                <a:gd name="connsiteX53" fmla="*/ 459431 w 544180"/>
                <a:gd name="connsiteY53" fmla="*/ 227485 h 1596855"/>
                <a:gd name="connsiteX54" fmla="*/ 472812 w 544180"/>
                <a:gd name="connsiteY54" fmla="*/ 218564 h 1596855"/>
                <a:gd name="connsiteX55" fmla="*/ 495115 w 544180"/>
                <a:gd name="connsiteY55" fmla="*/ 200722 h 1596855"/>
                <a:gd name="connsiteX56" fmla="*/ 517417 w 544180"/>
                <a:gd name="connsiteY56" fmla="*/ 173959 h 1596855"/>
                <a:gd name="connsiteX57" fmla="*/ 530798 w 544180"/>
                <a:gd name="connsiteY57" fmla="*/ 165038 h 1596855"/>
                <a:gd name="connsiteX58" fmla="*/ 539719 w 544180"/>
                <a:gd name="connsiteY58" fmla="*/ 138275 h 1596855"/>
                <a:gd name="connsiteX59" fmla="*/ 544180 w 544180"/>
                <a:gd name="connsiteY59" fmla="*/ 124894 h 1596855"/>
                <a:gd name="connsiteX60" fmla="*/ 539719 w 544180"/>
                <a:gd name="connsiteY60" fmla="*/ 35684 h 1596855"/>
                <a:gd name="connsiteX61" fmla="*/ 526338 w 544180"/>
                <a:gd name="connsiteY6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383602 w 544180"/>
                <a:gd name="connsiteY10" fmla="*/ 1521027 h 1596855"/>
                <a:gd name="connsiteX11" fmla="*/ 423747 w 544180"/>
                <a:gd name="connsiteY11" fmla="*/ 1485343 h 1596855"/>
                <a:gd name="connsiteX12" fmla="*/ 450510 w 544180"/>
                <a:gd name="connsiteY12" fmla="*/ 1445198 h 1596855"/>
                <a:gd name="connsiteX13" fmla="*/ 459431 w 544180"/>
                <a:gd name="connsiteY13" fmla="*/ 1431817 h 1596855"/>
                <a:gd name="connsiteX14" fmla="*/ 468352 w 544180"/>
                <a:gd name="connsiteY14" fmla="*/ 1418435 h 1596855"/>
                <a:gd name="connsiteX15" fmla="*/ 477273 w 544180"/>
                <a:gd name="connsiteY15" fmla="*/ 1391672 h 1596855"/>
                <a:gd name="connsiteX16" fmla="*/ 481733 w 544180"/>
                <a:gd name="connsiteY16" fmla="*/ 1378291 h 1596855"/>
                <a:gd name="connsiteX17" fmla="*/ 486194 w 544180"/>
                <a:gd name="connsiteY17" fmla="*/ 1360449 h 1596855"/>
                <a:gd name="connsiteX18" fmla="*/ 495115 w 544180"/>
                <a:gd name="connsiteY18" fmla="*/ 1342607 h 1596855"/>
                <a:gd name="connsiteX19" fmla="*/ 499575 w 544180"/>
                <a:gd name="connsiteY19" fmla="*/ 1324765 h 1596855"/>
                <a:gd name="connsiteX20" fmla="*/ 508496 w 544180"/>
                <a:gd name="connsiteY20" fmla="*/ 1231095 h 1596855"/>
                <a:gd name="connsiteX21" fmla="*/ 495115 w 544180"/>
                <a:gd name="connsiteY21" fmla="*/ 1092820 h 1596855"/>
                <a:gd name="connsiteX22" fmla="*/ 490654 w 544180"/>
                <a:gd name="connsiteY22" fmla="*/ 1079438 h 1596855"/>
                <a:gd name="connsiteX23" fmla="*/ 481733 w 544180"/>
                <a:gd name="connsiteY23" fmla="*/ 1066057 h 1596855"/>
                <a:gd name="connsiteX24" fmla="*/ 468352 w 544180"/>
                <a:gd name="connsiteY24" fmla="*/ 1039294 h 1596855"/>
                <a:gd name="connsiteX25" fmla="*/ 454970 w 544180"/>
                <a:gd name="connsiteY25" fmla="*/ 1012531 h 1596855"/>
                <a:gd name="connsiteX26" fmla="*/ 423747 w 544180"/>
                <a:gd name="connsiteY26" fmla="*/ 945624 h 1596855"/>
                <a:gd name="connsiteX27" fmla="*/ 405905 w 544180"/>
                <a:gd name="connsiteY27" fmla="*/ 914400 h 1596855"/>
                <a:gd name="connsiteX28" fmla="*/ 392523 w 544180"/>
                <a:gd name="connsiteY28" fmla="*/ 887637 h 1596855"/>
                <a:gd name="connsiteX29" fmla="*/ 374681 w 544180"/>
                <a:gd name="connsiteY29" fmla="*/ 843032 h 1596855"/>
                <a:gd name="connsiteX30" fmla="*/ 356839 w 544180"/>
                <a:gd name="connsiteY30" fmla="*/ 816270 h 1596855"/>
                <a:gd name="connsiteX31" fmla="*/ 343458 w 544180"/>
                <a:gd name="connsiteY31" fmla="*/ 789507 h 1596855"/>
                <a:gd name="connsiteX32" fmla="*/ 334537 w 544180"/>
                <a:gd name="connsiteY32" fmla="*/ 762744 h 1596855"/>
                <a:gd name="connsiteX33" fmla="*/ 316695 w 544180"/>
                <a:gd name="connsiteY33" fmla="*/ 731520 h 1596855"/>
                <a:gd name="connsiteX34" fmla="*/ 307774 w 544180"/>
                <a:gd name="connsiteY34" fmla="*/ 704757 h 1596855"/>
                <a:gd name="connsiteX35" fmla="*/ 303314 w 544180"/>
                <a:gd name="connsiteY35" fmla="*/ 691376 h 1596855"/>
                <a:gd name="connsiteX36" fmla="*/ 294393 w 544180"/>
                <a:gd name="connsiteY36" fmla="*/ 677994 h 1596855"/>
                <a:gd name="connsiteX37" fmla="*/ 281011 w 544180"/>
                <a:gd name="connsiteY37" fmla="*/ 633390 h 1596855"/>
                <a:gd name="connsiteX38" fmla="*/ 267630 w 544180"/>
                <a:gd name="connsiteY38" fmla="*/ 593245 h 1596855"/>
                <a:gd name="connsiteX39" fmla="*/ 263169 w 544180"/>
                <a:gd name="connsiteY39" fmla="*/ 579864 h 1596855"/>
                <a:gd name="connsiteX40" fmla="*/ 258709 w 544180"/>
                <a:gd name="connsiteY40" fmla="*/ 562022 h 1596855"/>
                <a:gd name="connsiteX41" fmla="*/ 263169 w 544180"/>
                <a:gd name="connsiteY41" fmla="*/ 432668 h 1596855"/>
                <a:gd name="connsiteX42" fmla="*/ 276551 w 544180"/>
                <a:gd name="connsiteY42" fmla="*/ 383602 h 1596855"/>
                <a:gd name="connsiteX43" fmla="*/ 294393 w 544180"/>
                <a:gd name="connsiteY43" fmla="*/ 356839 h 1596855"/>
                <a:gd name="connsiteX44" fmla="*/ 312235 w 544180"/>
                <a:gd name="connsiteY44" fmla="*/ 334537 h 1596855"/>
                <a:gd name="connsiteX45" fmla="*/ 334537 w 544180"/>
                <a:gd name="connsiteY45" fmla="*/ 307774 h 1596855"/>
                <a:gd name="connsiteX46" fmla="*/ 347918 w 544180"/>
                <a:gd name="connsiteY46" fmla="*/ 303313 h 1596855"/>
                <a:gd name="connsiteX47" fmla="*/ 370221 w 544180"/>
                <a:gd name="connsiteY47" fmla="*/ 285471 h 1596855"/>
                <a:gd name="connsiteX48" fmla="*/ 396984 w 544180"/>
                <a:gd name="connsiteY48" fmla="*/ 267630 h 1596855"/>
                <a:gd name="connsiteX49" fmla="*/ 410365 w 544180"/>
                <a:gd name="connsiteY49" fmla="*/ 258709 h 1596855"/>
                <a:gd name="connsiteX50" fmla="*/ 437128 w 544180"/>
                <a:gd name="connsiteY50" fmla="*/ 245327 h 1596855"/>
                <a:gd name="connsiteX51" fmla="*/ 446049 w 544180"/>
                <a:gd name="connsiteY51" fmla="*/ 231946 h 1596855"/>
                <a:gd name="connsiteX52" fmla="*/ 459431 w 544180"/>
                <a:gd name="connsiteY52" fmla="*/ 227485 h 1596855"/>
                <a:gd name="connsiteX53" fmla="*/ 472812 w 544180"/>
                <a:gd name="connsiteY53" fmla="*/ 218564 h 1596855"/>
                <a:gd name="connsiteX54" fmla="*/ 495115 w 544180"/>
                <a:gd name="connsiteY54" fmla="*/ 200722 h 1596855"/>
                <a:gd name="connsiteX55" fmla="*/ 517417 w 544180"/>
                <a:gd name="connsiteY55" fmla="*/ 173959 h 1596855"/>
                <a:gd name="connsiteX56" fmla="*/ 530798 w 544180"/>
                <a:gd name="connsiteY56" fmla="*/ 165038 h 1596855"/>
                <a:gd name="connsiteX57" fmla="*/ 539719 w 544180"/>
                <a:gd name="connsiteY57" fmla="*/ 138275 h 1596855"/>
                <a:gd name="connsiteX58" fmla="*/ 544180 w 544180"/>
                <a:gd name="connsiteY58" fmla="*/ 124894 h 1596855"/>
                <a:gd name="connsiteX59" fmla="*/ 539719 w 544180"/>
                <a:gd name="connsiteY59" fmla="*/ 35684 h 1596855"/>
                <a:gd name="connsiteX60" fmla="*/ 526338 w 544180"/>
                <a:gd name="connsiteY6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68352 w 544180"/>
                <a:gd name="connsiteY13" fmla="*/ 1418435 h 1596855"/>
                <a:gd name="connsiteX14" fmla="*/ 477273 w 544180"/>
                <a:gd name="connsiteY14" fmla="*/ 1391672 h 1596855"/>
                <a:gd name="connsiteX15" fmla="*/ 481733 w 544180"/>
                <a:gd name="connsiteY15" fmla="*/ 1378291 h 1596855"/>
                <a:gd name="connsiteX16" fmla="*/ 486194 w 544180"/>
                <a:gd name="connsiteY16" fmla="*/ 1360449 h 1596855"/>
                <a:gd name="connsiteX17" fmla="*/ 495115 w 544180"/>
                <a:gd name="connsiteY17" fmla="*/ 1342607 h 1596855"/>
                <a:gd name="connsiteX18" fmla="*/ 499575 w 544180"/>
                <a:gd name="connsiteY18" fmla="*/ 1324765 h 1596855"/>
                <a:gd name="connsiteX19" fmla="*/ 508496 w 544180"/>
                <a:gd name="connsiteY19" fmla="*/ 1231095 h 1596855"/>
                <a:gd name="connsiteX20" fmla="*/ 495115 w 544180"/>
                <a:gd name="connsiteY20" fmla="*/ 1092820 h 1596855"/>
                <a:gd name="connsiteX21" fmla="*/ 490654 w 544180"/>
                <a:gd name="connsiteY21" fmla="*/ 1079438 h 1596855"/>
                <a:gd name="connsiteX22" fmla="*/ 481733 w 544180"/>
                <a:gd name="connsiteY22" fmla="*/ 1066057 h 1596855"/>
                <a:gd name="connsiteX23" fmla="*/ 468352 w 544180"/>
                <a:gd name="connsiteY23" fmla="*/ 1039294 h 1596855"/>
                <a:gd name="connsiteX24" fmla="*/ 454970 w 544180"/>
                <a:gd name="connsiteY24" fmla="*/ 1012531 h 1596855"/>
                <a:gd name="connsiteX25" fmla="*/ 423747 w 544180"/>
                <a:gd name="connsiteY25" fmla="*/ 945624 h 1596855"/>
                <a:gd name="connsiteX26" fmla="*/ 405905 w 544180"/>
                <a:gd name="connsiteY26" fmla="*/ 914400 h 1596855"/>
                <a:gd name="connsiteX27" fmla="*/ 392523 w 544180"/>
                <a:gd name="connsiteY27" fmla="*/ 887637 h 1596855"/>
                <a:gd name="connsiteX28" fmla="*/ 374681 w 544180"/>
                <a:gd name="connsiteY28" fmla="*/ 843032 h 1596855"/>
                <a:gd name="connsiteX29" fmla="*/ 356839 w 544180"/>
                <a:gd name="connsiteY29" fmla="*/ 816270 h 1596855"/>
                <a:gd name="connsiteX30" fmla="*/ 343458 w 544180"/>
                <a:gd name="connsiteY30" fmla="*/ 789507 h 1596855"/>
                <a:gd name="connsiteX31" fmla="*/ 334537 w 544180"/>
                <a:gd name="connsiteY31" fmla="*/ 762744 h 1596855"/>
                <a:gd name="connsiteX32" fmla="*/ 316695 w 544180"/>
                <a:gd name="connsiteY32" fmla="*/ 731520 h 1596855"/>
                <a:gd name="connsiteX33" fmla="*/ 307774 w 544180"/>
                <a:gd name="connsiteY33" fmla="*/ 704757 h 1596855"/>
                <a:gd name="connsiteX34" fmla="*/ 303314 w 544180"/>
                <a:gd name="connsiteY34" fmla="*/ 691376 h 1596855"/>
                <a:gd name="connsiteX35" fmla="*/ 294393 w 544180"/>
                <a:gd name="connsiteY35" fmla="*/ 677994 h 1596855"/>
                <a:gd name="connsiteX36" fmla="*/ 281011 w 544180"/>
                <a:gd name="connsiteY36" fmla="*/ 633390 h 1596855"/>
                <a:gd name="connsiteX37" fmla="*/ 267630 w 544180"/>
                <a:gd name="connsiteY37" fmla="*/ 593245 h 1596855"/>
                <a:gd name="connsiteX38" fmla="*/ 263169 w 544180"/>
                <a:gd name="connsiteY38" fmla="*/ 579864 h 1596855"/>
                <a:gd name="connsiteX39" fmla="*/ 258709 w 544180"/>
                <a:gd name="connsiteY39" fmla="*/ 562022 h 1596855"/>
                <a:gd name="connsiteX40" fmla="*/ 263169 w 544180"/>
                <a:gd name="connsiteY40" fmla="*/ 432668 h 1596855"/>
                <a:gd name="connsiteX41" fmla="*/ 276551 w 544180"/>
                <a:gd name="connsiteY41" fmla="*/ 383602 h 1596855"/>
                <a:gd name="connsiteX42" fmla="*/ 294393 w 544180"/>
                <a:gd name="connsiteY42" fmla="*/ 356839 h 1596855"/>
                <a:gd name="connsiteX43" fmla="*/ 312235 w 544180"/>
                <a:gd name="connsiteY43" fmla="*/ 334537 h 1596855"/>
                <a:gd name="connsiteX44" fmla="*/ 334537 w 544180"/>
                <a:gd name="connsiteY44" fmla="*/ 307774 h 1596855"/>
                <a:gd name="connsiteX45" fmla="*/ 347918 w 544180"/>
                <a:gd name="connsiteY45" fmla="*/ 303313 h 1596855"/>
                <a:gd name="connsiteX46" fmla="*/ 370221 w 544180"/>
                <a:gd name="connsiteY46" fmla="*/ 285471 h 1596855"/>
                <a:gd name="connsiteX47" fmla="*/ 396984 w 544180"/>
                <a:gd name="connsiteY47" fmla="*/ 267630 h 1596855"/>
                <a:gd name="connsiteX48" fmla="*/ 410365 w 544180"/>
                <a:gd name="connsiteY48" fmla="*/ 258709 h 1596855"/>
                <a:gd name="connsiteX49" fmla="*/ 437128 w 544180"/>
                <a:gd name="connsiteY49" fmla="*/ 245327 h 1596855"/>
                <a:gd name="connsiteX50" fmla="*/ 446049 w 544180"/>
                <a:gd name="connsiteY50" fmla="*/ 231946 h 1596855"/>
                <a:gd name="connsiteX51" fmla="*/ 459431 w 544180"/>
                <a:gd name="connsiteY51" fmla="*/ 227485 h 1596855"/>
                <a:gd name="connsiteX52" fmla="*/ 472812 w 544180"/>
                <a:gd name="connsiteY52" fmla="*/ 218564 h 1596855"/>
                <a:gd name="connsiteX53" fmla="*/ 495115 w 544180"/>
                <a:gd name="connsiteY53" fmla="*/ 200722 h 1596855"/>
                <a:gd name="connsiteX54" fmla="*/ 517417 w 544180"/>
                <a:gd name="connsiteY54" fmla="*/ 173959 h 1596855"/>
                <a:gd name="connsiteX55" fmla="*/ 530798 w 544180"/>
                <a:gd name="connsiteY55" fmla="*/ 165038 h 1596855"/>
                <a:gd name="connsiteX56" fmla="*/ 539719 w 544180"/>
                <a:gd name="connsiteY56" fmla="*/ 138275 h 1596855"/>
                <a:gd name="connsiteX57" fmla="*/ 544180 w 544180"/>
                <a:gd name="connsiteY57" fmla="*/ 124894 h 1596855"/>
                <a:gd name="connsiteX58" fmla="*/ 539719 w 544180"/>
                <a:gd name="connsiteY58" fmla="*/ 35684 h 1596855"/>
                <a:gd name="connsiteX59" fmla="*/ 526338 w 544180"/>
                <a:gd name="connsiteY5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86194 w 544180"/>
                <a:gd name="connsiteY15" fmla="*/ 1360449 h 1596855"/>
                <a:gd name="connsiteX16" fmla="*/ 495115 w 544180"/>
                <a:gd name="connsiteY16" fmla="*/ 1342607 h 1596855"/>
                <a:gd name="connsiteX17" fmla="*/ 499575 w 544180"/>
                <a:gd name="connsiteY17" fmla="*/ 1324765 h 1596855"/>
                <a:gd name="connsiteX18" fmla="*/ 508496 w 544180"/>
                <a:gd name="connsiteY18" fmla="*/ 1231095 h 1596855"/>
                <a:gd name="connsiteX19" fmla="*/ 495115 w 544180"/>
                <a:gd name="connsiteY19" fmla="*/ 1092820 h 1596855"/>
                <a:gd name="connsiteX20" fmla="*/ 490654 w 544180"/>
                <a:gd name="connsiteY20" fmla="*/ 1079438 h 1596855"/>
                <a:gd name="connsiteX21" fmla="*/ 481733 w 544180"/>
                <a:gd name="connsiteY21" fmla="*/ 1066057 h 1596855"/>
                <a:gd name="connsiteX22" fmla="*/ 468352 w 544180"/>
                <a:gd name="connsiteY22" fmla="*/ 1039294 h 1596855"/>
                <a:gd name="connsiteX23" fmla="*/ 454970 w 544180"/>
                <a:gd name="connsiteY23" fmla="*/ 1012531 h 1596855"/>
                <a:gd name="connsiteX24" fmla="*/ 423747 w 544180"/>
                <a:gd name="connsiteY24" fmla="*/ 945624 h 1596855"/>
                <a:gd name="connsiteX25" fmla="*/ 405905 w 544180"/>
                <a:gd name="connsiteY25" fmla="*/ 914400 h 1596855"/>
                <a:gd name="connsiteX26" fmla="*/ 392523 w 544180"/>
                <a:gd name="connsiteY26" fmla="*/ 887637 h 1596855"/>
                <a:gd name="connsiteX27" fmla="*/ 374681 w 544180"/>
                <a:gd name="connsiteY27" fmla="*/ 843032 h 1596855"/>
                <a:gd name="connsiteX28" fmla="*/ 356839 w 544180"/>
                <a:gd name="connsiteY28" fmla="*/ 816270 h 1596855"/>
                <a:gd name="connsiteX29" fmla="*/ 343458 w 544180"/>
                <a:gd name="connsiteY29" fmla="*/ 789507 h 1596855"/>
                <a:gd name="connsiteX30" fmla="*/ 334537 w 544180"/>
                <a:gd name="connsiteY30" fmla="*/ 762744 h 1596855"/>
                <a:gd name="connsiteX31" fmla="*/ 316695 w 544180"/>
                <a:gd name="connsiteY31" fmla="*/ 731520 h 1596855"/>
                <a:gd name="connsiteX32" fmla="*/ 307774 w 544180"/>
                <a:gd name="connsiteY32" fmla="*/ 704757 h 1596855"/>
                <a:gd name="connsiteX33" fmla="*/ 303314 w 544180"/>
                <a:gd name="connsiteY33" fmla="*/ 691376 h 1596855"/>
                <a:gd name="connsiteX34" fmla="*/ 294393 w 544180"/>
                <a:gd name="connsiteY34" fmla="*/ 677994 h 1596855"/>
                <a:gd name="connsiteX35" fmla="*/ 281011 w 544180"/>
                <a:gd name="connsiteY35" fmla="*/ 633390 h 1596855"/>
                <a:gd name="connsiteX36" fmla="*/ 267630 w 544180"/>
                <a:gd name="connsiteY36" fmla="*/ 593245 h 1596855"/>
                <a:gd name="connsiteX37" fmla="*/ 263169 w 544180"/>
                <a:gd name="connsiteY37" fmla="*/ 579864 h 1596855"/>
                <a:gd name="connsiteX38" fmla="*/ 258709 w 544180"/>
                <a:gd name="connsiteY38" fmla="*/ 562022 h 1596855"/>
                <a:gd name="connsiteX39" fmla="*/ 263169 w 544180"/>
                <a:gd name="connsiteY39" fmla="*/ 432668 h 1596855"/>
                <a:gd name="connsiteX40" fmla="*/ 276551 w 544180"/>
                <a:gd name="connsiteY40" fmla="*/ 383602 h 1596855"/>
                <a:gd name="connsiteX41" fmla="*/ 294393 w 544180"/>
                <a:gd name="connsiteY41" fmla="*/ 356839 h 1596855"/>
                <a:gd name="connsiteX42" fmla="*/ 312235 w 544180"/>
                <a:gd name="connsiteY42" fmla="*/ 334537 h 1596855"/>
                <a:gd name="connsiteX43" fmla="*/ 334537 w 544180"/>
                <a:gd name="connsiteY43" fmla="*/ 307774 h 1596855"/>
                <a:gd name="connsiteX44" fmla="*/ 347918 w 544180"/>
                <a:gd name="connsiteY44" fmla="*/ 303313 h 1596855"/>
                <a:gd name="connsiteX45" fmla="*/ 370221 w 544180"/>
                <a:gd name="connsiteY45" fmla="*/ 285471 h 1596855"/>
                <a:gd name="connsiteX46" fmla="*/ 396984 w 544180"/>
                <a:gd name="connsiteY46" fmla="*/ 267630 h 1596855"/>
                <a:gd name="connsiteX47" fmla="*/ 410365 w 544180"/>
                <a:gd name="connsiteY47" fmla="*/ 258709 h 1596855"/>
                <a:gd name="connsiteX48" fmla="*/ 437128 w 544180"/>
                <a:gd name="connsiteY48" fmla="*/ 245327 h 1596855"/>
                <a:gd name="connsiteX49" fmla="*/ 446049 w 544180"/>
                <a:gd name="connsiteY49" fmla="*/ 231946 h 1596855"/>
                <a:gd name="connsiteX50" fmla="*/ 459431 w 544180"/>
                <a:gd name="connsiteY50" fmla="*/ 227485 h 1596855"/>
                <a:gd name="connsiteX51" fmla="*/ 472812 w 544180"/>
                <a:gd name="connsiteY51" fmla="*/ 218564 h 1596855"/>
                <a:gd name="connsiteX52" fmla="*/ 495115 w 544180"/>
                <a:gd name="connsiteY52" fmla="*/ 200722 h 1596855"/>
                <a:gd name="connsiteX53" fmla="*/ 517417 w 544180"/>
                <a:gd name="connsiteY53" fmla="*/ 173959 h 1596855"/>
                <a:gd name="connsiteX54" fmla="*/ 530798 w 544180"/>
                <a:gd name="connsiteY54" fmla="*/ 165038 h 1596855"/>
                <a:gd name="connsiteX55" fmla="*/ 539719 w 544180"/>
                <a:gd name="connsiteY55" fmla="*/ 138275 h 1596855"/>
                <a:gd name="connsiteX56" fmla="*/ 544180 w 544180"/>
                <a:gd name="connsiteY56" fmla="*/ 124894 h 1596855"/>
                <a:gd name="connsiteX57" fmla="*/ 539719 w 544180"/>
                <a:gd name="connsiteY57" fmla="*/ 35684 h 1596855"/>
                <a:gd name="connsiteX58" fmla="*/ 526338 w 544180"/>
                <a:gd name="connsiteY5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499575 w 544180"/>
                <a:gd name="connsiteY16" fmla="*/ 1324765 h 1596855"/>
                <a:gd name="connsiteX17" fmla="*/ 508496 w 544180"/>
                <a:gd name="connsiteY17" fmla="*/ 1231095 h 1596855"/>
                <a:gd name="connsiteX18" fmla="*/ 495115 w 544180"/>
                <a:gd name="connsiteY18" fmla="*/ 1092820 h 1596855"/>
                <a:gd name="connsiteX19" fmla="*/ 490654 w 544180"/>
                <a:gd name="connsiteY19" fmla="*/ 1079438 h 1596855"/>
                <a:gd name="connsiteX20" fmla="*/ 481733 w 544180"/>
                <a:gd name="connsiteY20" fmla="*/ 1066057 h 1596855"/>
                <a:gd name="connsiteX21" fmla="*/ 468352 w 544180"/>
                <a:gd name="connsiteY21" fmla="*/ 1039294 h 1596855"/>
                <a:gd name="connsiteX22" fmla="*/ 454970 w 544180"/>
                <a:gd name="connsiteY22" fmla="*/ 1012531 h 1596855"/>
                <a:gd name="connsiteX23" fmla="*/ 423747 w 544180"/>
                <a:gd name="connsiteY23" fmla="*/ 945624 h 1596855"/>
                <a:gd name="connsiteX24" fmla="*/ 405905 w 544180"/>
                <a:gd name="connsiteY24" fmla="*/ 914400 h 1596855"/>
                <a:gd name="connsiteX25" fmla="*/ 392523 w 544180"/>
                <a:gd name="connsiteY25" fmla="*/ 887637 h 1596855"/>
                <a:gd name="connsiteX26" fmla="*/ 374681 w 544180"/>
                <a:gd name="connsiteY26" fmla="*/ 843032 h 1596855"/>
                <a:gd name="connsiteX27" fmla="*/ 356839 w 544180"/>
                <a:gd name="connsiteY27" fmla="*/ 816270 h 1596855"/>
                <a:gd name="connsiteX28" fmla="*/ 343458 w 544180"/>
                <a:gd name="connsiteY28" fmla="*/ 789507 h 1596855"/>
                <a:gd name="connsiteX29" fmla="*/ 334537 w 544180"/>
                <a:gd name="connsiteY29" fmla="*/ 762744 h 1596855"/>
                <a:gd name="connsiteX30" fmla="*/ 316695 w 544180"/>
                <a:gd name="connsiteY30" fmla="*/ 731520 h 1596855"/>
                <a:gd name="connsiteX31" fmla="*/ 307774 w 544180"/>
                <a:gd name="connsiteY31" fmla="*/ 704757 h 1596855"/>
                <a:gd name="connsiteX32" fmla="*/ 303314 w 544180"/>
                <a:gd name="connsiteY32" fmla="*/ 691376 h 1596855"/>
                <a:gd name="connsiteX33" fmla="*/ 294393 w 544180"/>
                <a:gd name="connsiteY33" fmla="*/ 677994 h 1596855"/>
                <a:gd name="connsiteX34" fmla="*/ 281011 w 544180"/>
                <a:gd name="connsiteY34" fmla="*/ 633390 h 1596855"/>
                <a:gd name="connsiteX35" fmla="*/ 267630 w 544180"/>
                <a:gd name="connsiteY35" fmla="*/ 593245 h 1596855"/>
                <a:gd name="connsiteX36" fmla="*/ 263169 w 544180"/>
                <a:gd name="connsiteY36" fmla="*/ 579864 h 1596855"/>
                <a:gd name="connsiteX37" fmla="*/ 258709 w 544180"/>
                <a:gd name="connsiteY37" fmla="*/ 562022 h 1596855"/>
                <a:gd name="connsiteX38" fmla="*/ 263169 w 544180"/>
                <a:gd name="connsiteY38" fmla="*/ 432668 h 1596855"/>
                <a:gd name="connsiteX39" fmla="*/ 276551 w 544180"/>
                <a:gd name="connsiteY39" fmla="*/ 383602 h 1596855"/>
                <a:gd name="connsiteX40" fmla="*/ 294393 w 544180"/>
                <a:gd name="connsiteY40" fmla="*/ 356839 h 1596855"/>
                <a:gd name="connsiteX41" fmla="*/ 312235 w 544180"/>
                <a:gd name="connsiteY41" fmla="*/ 334537 h 1596855"/>
                <a:gd name="connsiteX42" fmla="*/ 334537 w 544180"/>
                <a:gd name="connsiteY42" fmla="*/ 307774 h 1596855"/>
                <a:gd name="connsiteX43" fmla="*/ 347918 w 544180"/>
                <a:gd name="connsiteY43" fmla="*/ 303313 h 1596855"/>
                <a:gd name="connsiteX44" fmla="*/ 370221 w 544180"/>
                <a:gd name="connsiteY44" fmla="*/ 285471 h 1596855"/>
                <a:gd name="connsiteX45" fmla="*/ 396984 w 544180"/>
                <a:gd name="connsiteY45" fmla="*/ 267630 h 1596855"/>
                <a:gd name="connsiteX46" fmla="*/ 410365 w 544180"/>
                <a:gd name="connsiteY46" fmla="*/ 258709 h 1596855"/>
                <a:gd name="connsiteX47" fmla="*/ 437128 w 544180"/>
                <a:gd name="connsiteY47" fmla="*/ 245327 h 1596855"/>
                <a:gd name="connsiteX48" fmla="*/ 446049 w 544180"/>
                <a:gd name="connsiteY48" fmla="*/ 231946 h 1596855"/>
                <a:gd name="connsiteX49" fmla="*/ 459431 w 544180"/>
                <a:gd name="connsiteY49" fmla="*/ 227485 h 1596855"/>
                <a:gd name="connsiteX50" fmla="*/ 472812 w 544180"/>
                <a:gd name="connsiteY50" fmla="*/ 218564 h 1596855"/>
                <a:gd name="connsiteX51" fmla="*/ 495115 w 544180"/>
                <a:gd name="connsiteY51" fmla="*/ 200722 h 1596855"/>
                <a:gd name="connsiteX52" fmla="*/ 517417 w 544180"/>
                <a:gd name="connsiteY52" fmla="*/ 173959 h 1596855"/>
                <a:gd name="connsiteX53" fmla="*/ 530798 w 544180"/>
                <a:gd name="connsiteY53" fmla="*/ 165038 h 1596855"/>
                <a:gd name="connsiteX54" fmla="*/ 539719 w 544180"/>
                <a:gd name="connsiteY54" fmla="*/ 138275 h 1596855"/>
                <a:gd name="connsiteX55" fmla="*/ 544180 w 544180"/>
                <a:gd name="connsiteY55" fmla="*/ 124894 h 1596855"/>
                <a:gd name="connsiteX56" fmla="*/ 539719 w 544180"/>
                <a:gd name="connsiteY56" fmla="*/ 35684 h 1596855"/>
                <a:gd name="connsiteX57" fmla="*/ 526338 w 544180"/>
                <a:gd name="connsiteY5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81733 w 544180"/>
                <a:gd name="connsiteY14" fmla="*/ 1378291 h 1596855"/>
                <a:gd name="connsiteX15" fmla="*/ 495115 w 544180"/>
                <a:gd name="connsiteY15" fmla="*/ 1342607 h 1596855"/>
                <a:gd name="connsiteX16" fmla="*/ 508496 w 544180"/>
                <a:gd name="connsiteY16" fmla="*/ 1231095 h 1596855"/>
                <a:gd name="connsiteX17" fmla="*/ 495115 w 544180"/>
                <a:gd name="connsiteY17" fmla="*/ 1092820 h 1596855"/>
                <a:gd name="connsiteX18" fmla="*/ 490654 w 544180"/>
                <a:gd name="connsiteY18" fmla="*/ 1079438 h 1596855"/>
                <a:gd name="connsiteX19" fmla="*/ 481733 w 544180"/>
                <a:gd name="connsiteY19" fmla="*/ 1066057 h 1596855"/>
                <a:gd name="connsiteX20" fmla="*/ 468352 w 544180"/>
                <a:gd name="connsiteY20" fmla="*/ 1039294 h 1596855"/>
                <a:gd name="connsiteX21" fmla="*/ 454970 w 544180"/>
                <a:gd name="connsiteY21" fmla="*/ 1012531 h 1596855"/>
                <a:gd name="connsiteX22" fmla="*/ 423747 w 544180"/>
                <a:gd name="connsiteY22" fmla="*/ 945624 h 1596855"/>
                <a:gd name="connsiteX23" fmla="*/ 405905 w 544180"/>
                <a:gd name="connsiteY23" fmla="*/ 914400 h 1596855"/>
                <a:gd name="connsiteX24" fmla="*/ 392523 w 544180"/>
                <a:gd name="connsiteY24" fmla="*/ 887637 h 1596855"/>
                <a:gd name="connsiteX25" fmla="*/ 374681 w 544180"/>
                <a:gd name="connsiteY25" fmla="*/ 843032 h 1596855"/>
                <a:gd name="connsiteX26" fmla="*/ 356839 w 544180"/>
                <a:gd name="connsiteY26" fmla="*/ 816270 h 1596855"/>
                <a:gd name="connsiteX27" fmla="*/ 343458 w 544180"/>
                <a:gd name="connsiteY27" fmla="*/ 789507 h 1596855"/>
                <a:gd name="connsiteX28" fmla="*/ 334537 w 544180"/>
                <a:gd name="connsiteY28" fmla="*/ 762744 h 1596855"/>
                <a:gd name="connsiteX29" fmla="*/ 316695 w 544180"/>
                <a:gd name="connsiteY29" fmla="*/ 731520 h 1596855"/>
                <a:gd name="connsiteX30" fmla="*/ 307774 w 544180"/>
                <a:gd name="connsiteY30" fmla="*/ 704757 h 1596855"/>
                <a:gd name="connsiteX31" fmla="*/ 303314 w 544180"/>
                <a:gd name="connsiteY31" fmla="*/ 691376 h 1596855"/>
                <a:gd name="connsiteX32" fmla="*/ 294393 w 544180"/>
                <a:gd name="connsiteY32" fmla="*/ 677994 h 1596855"/>
                <a:gd name="connsiteX33" fmla="*/ 281011 w 544180"/>
                <a:gd name="connsiteY33" fmla="*/ 633390 h 1596855"/>
                <a:gd name="connsiteX34" fmla="*/ 267630 w 544180"/>
                <a:gd name="connsiteY34" fmla="*/ 593245 h 1596855"/>
                <a:gd name="connsiteX35" fmla="*/ 263169 w 544180"/>
                <a:gd name="connsiteY35" fmla="*/ 579864 h 1596855"/>
                <a:gd name="connsiteX36" fmla="*/ 258709 w 544180"/>
                <a:gd name="connsiteY36" fmla="*/ 562022 h 1596855"/>
                <a:gd name="connsiteX37" fmla="*/ 263169 w 544180"/>
                <a:gd name="connsiteY37" fmla="*/ 432668 h 1596855"/>
                <a:gd name="connsiteX38" fmla="*/ 276551 w 544180"/>
                <a:gd name="connsiteY38" fmla="*/ 383602 h 1596855"/>
                <a:gd name="connsiteX39" fmla="*/ 294393 w 544180"/>
                <a:gd name="connsiteY39" fmla="*/ 356839 h 1596855"/>
                <a:gd name="connsiteX40" fmla="*/ 312235 w 544180"/>
                <a:gd name="connsiteY40" fmla="*/ 334537 h 1596855"/>
                <a:gd name="connsiteX41" fmla="*/ 334537 w 544180"/>
                <a:gd name="connsiteY41" fmla="*/ 307774 h 1596855"/>
                <a:gd name="connsiteX42" fmla="*/ 347918 w 544180"/>
                <a:gd name="connsiteY42" fmla="*/ 303313 h 1596855"/>
                <a:gd name="connsiteX43" fmla="*/ 370221 w 544180"/>
                <a:gd name="connsiteY43" fmla="*/ 285471 h 1596855"/>
                <a:gd name="connsiteX44" fmla="*/ 396984 w 544180"/>
                <a:gd name="connsiteY44" fmla="*/ 267630 h 1596855"/>
                <a:gd name="connsiteX45" fmla="*/ 410365 w 544180"/>
                <a:gd name="connsiteY45" fmla="*/ 258709 h 1596855"/>
                <a:gd name="connsiteX46" fmla="*/ 437128 w 544180"/>
                <a:gd name="connsiteY46" fmla="*/ 245327 h 1596855"/>
                <a:gd name="connsiteX47" fmla="*/ 446049 w 544180"/>
                <a:gd name="connsiteY47" fmla="*/ 231946 h 1596855"/>
                <a:gd name="connsiteX48" fmla="*/ 459431 w 544180"/>
                <a:gd name="connsiteY48" fmla="*/ 227485 h 1596855"/>
                <a:gd name="connsiteX49" fmla="*/ 472812 w 544180"/>
                <a:gd name="connsiteY49" fmla="*/ 218564 h 1596855"/>
                <a:gd name="connsiteX50" fmla="*/ 495115 w 544180"/>
                <a:gd name="connsiteY50" fmla="*/ 200722 h 1596855"/>
                <a:gd name="connsiteX51" fmla="*/ 517417 w 544180"/>
                <a:gd name="connsiteY51" fmla="*/ 173959 h 1596855"/>
                <a:gd name="connsiteX52" fmla="*/ 530798 w 544180"/>
                <a:gd name="connsiteY52" fmla="*/ 165038 h 1596855"/>
                <a:gd name="connsiteX53" fmla="*/ 539719 w 544180"/>
                <a:gd name="connsiteY53" fmla="*/ 138275 h 1596855"/>
                <a:gd name="connsiteX54" fmla="*/ 544180 w 544180"/>
                <a:gd name="connsiteY54" fmla="*/ 124894 h 1596855"/>
                <a:gd name="connsiteX55" fmla="*/ 539719 w 544180"/>
                <a:gd name="connsiteY55" fmla="*/ 35684 h 1596855"/>
                <a:gd name="connsiteX56" fmla="*/ 526338 w 544180"/>
                <a:gd name="connsiteY5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59431 w 544180"/>
                <a:gd name="connsiteY12" fmla="*/ 1431817 h 1596855"/>
                <a:gd name="connsiteX13" fmla="*/ 477273 w 544180"/>
                <a:gd name="connsiteY13" fmla="*/ 1391672 h 1596855"/>
                <a:gd name="connsiteX14" fmla="*/ 495115 w 544180"/>
                <a:gd name="connsiteY14" fmla="*/ 1342607 h 1596855"/>
                <a:gd name="connsiteX15" fmla="*/ 508496 w 544180"/>
                <a:gd name="connsiteY15" fmla="*/ 1231095 h 1596855"/>
                <a:gd name="connsiteX16" fmla="*/ 495115 w 544180"/>
                <a:gd name="connsiteY16" fmla="*/ 1092820 h 1596855"/>
                <a:gd name="connsiteX17" fmla="*/ 490654 w 544180"/>
                <a:gd name="connsiteY17" fmla="*/ 1079438 h 1596855"/>
                <a:gd name="connsiteX18" fmla="*/ 481733 w 544180"/>
                <a:gd name="connsiteY18" fmla="*/ 1066057 h 1596855"/>
                <a:gd name="connsiteX19" fmla="*/ 468352 w 544180"/>
                <a:gd name="connsiteY19" fmla="*/ 1039294 h 1596855"/>
                <a:gd name="connsiteX20" fmla="*/ 454970 w 544180"/>
                <a:gd name="connsiteY20" fmla="*/ 1012531 h 1596855"/>
                <a:gd name="connsiteX21" fmla="*/ 423747 w 544180"/>
                <a:gd name="connsiteY21" fmla="*/ 945624 h 1596855"/>
                <a:gd name="connsiteX22" fmla="*/ 405905 w 544180"/>
                <a:gd name="connsiteY22" fmla="*/ 914400 h 1596855"/>
                <a:gd name="connsiteX23" fmla="*/ 392523 w 544180"/>
                <a:gd name="connsiteY23" fmla="*/ 887637 h 1596855"/>
                <a:gd name="connsiteX24" fmla="*/ 374681 w 544180"/>
                <a:gd name="connsiteY24" fmla="*/ 843032 h 1596855"/>
                <a:gd name="connsiteX25" fmla="*/ 356839 w 544180"/>
                <a:gd name="connsiteY25" fmla="*/ 816270 h 1596855"/>
                <a:gd name="connsiteX26" fmla="*/ 343458 w 544180"/>
                <a:gd name="connsiteY26" fmla="*/ 789507 h 1596855"/>
                <a:gd name="connsiteX27" fmla="*/ 334537 w 544180"/>
                <a:gd name="connsiteY27" fmla="*/ 762744 h 1596855"/>
                <a:gd name="connsiteX28" fmla="*/ 316695 w 544180"/>
                <a:gd name="connsiteY28" fmla="*/ 731520 h 1596855"/>
                <a:gd name="connsiteX29" fmla="*/ 307774 w 544180"/>
                <a:gd name="connsiteY29" fmla="*/ 704757 h 1596855"/>
                <a:gd name="connsiteX30" fmla="*/ 303314 w 544180"/>
                <a:gd name="connsiteY30" fmla="*/ 691376 h 1596855"/>
                <a:gd name="connsiteX31" fmla="*/ 294393 w 544180"/>
                <a:gd name="connsiteY31" fmla="*/ 677994 h 1596855"/>
                <a:gd name="connsiteX32" fmla="*/ 281011 w 544180"/>
                <a:gd name="connsiteY32" fmla="*/ 633390 h 1596855"/>
                <a:gd name="connsiteX33" fmla="*/ 267630 w 544180"/>
                <a:gd name="connsiteY33" fmla="*/ 593245 h 1596855"/>
                <a:gd name="connsiteX34" fmla="*/ 263169 w 544180"/>
                <a:gd name="connsiteY34" fmla="*/ 579864 h 1596855"/>
                <a:gd name="connsiteX35" fmla="*/ 258709 w 544180"/>
                <a:gd name="connsiteY35" fmla="*/ 562022 h 1596855"/>
                <a:gd name="connsiteX36" fmla="*/ 263169 w 544180"/>
                <a:gd name="connsiteY36" fmla="*/ 432668 h 1596855"/>
                <a:gd name="connsiteX37" fmla="*/ 276551 w 544180"/>
                <a:gd name="connsiteY37" fmla="*/ 383602 h 1596855"/>
                <a:gd name="connsiteX38" fmla="*/ 294393 w 544180"/>
                <a:gd name="connsiteY38" fmla="*/ 356839 h 1596855"/>
                <a:gd name="connsiteX39" fmla="*/ 312235 w 544180"/>
                <a:gd name="connsiteY39" fmla="*/ 334537 h 1596855"/>
                <a:gd name="connsiteX40" fmla="*/ 334537 w 544180"/>
                <a:gd name="connsiteY40" fmla="*/ 307774 h 1596855"/>
                <a:gd name="connsiteX41" fmla="*/ 347918 w 544180"/>
                <a:gd name="connsiteY41" fmla="*/ 303313 h 1596855"/>
                <a:gd name="connsiteX42" fmla="*/ 370221 w 544180"/>
                <a:gd name="connsiteY42" fmla="*/ 285471 h 1596855"/>
                <a:gd name="connsiteX43" fmla="*/ 396984 w 544180"/>
                <a:gd name="connsiteY43" fmla="*/ 267630 h 1596855"/>
                <a:gd name="connsiteX44" fmla="*/ 410365 w 544180"/>
                <a:gd name="connsiteY44" fmla="*/ 258709 h 1596855"/>
                <a:gd name="connsiteX45" fmla="*/ 437128 w 544180"/>
                <a:gd name="connsiteY45" fmla="*/ 245327 h 1596855"/>
                <a:gd name="connsiteX46" fmla="*/ 446049 w 544180"/>
                <a:gd name="connsiteY46" fmla="*/ 231946 h 1596855"/>
                <a:gd name="connsiteX47" fmla="*/ 459431 w 544180"/>
                <a:gd name="connsiteY47" fmla="*/ 227485 h 1596855"/>
                <a:gd name="connsiteX48" fmla="*/ 472812 w 544180"/>
                <a:gd name="connsiteY48" fmla="*/ 218564 h 1596855"/>
                <a:gd name="connsiteX49" fmla="*/ 495115 w 544180"/>
                <a:gd name="connsiteY49" fmla="*/ 200722 h 1596855"/>
                <a:gd name="connsiteX50" fmla="*/ 517417 w 544180"/>
                <a:gd name="connsiteY50" fmla="*/ 173959 h 1596855"/>
                <a:gd name="connsiteX51" fmla="*/ 530798 w 544180"/>
                <a:gd name="connsiteY51" fmla="*/ 165038 h 1596855"/>
                <a:gd name="connsiteX52" fmla="*/ 539719 w 544180"/>
                <a:gd name="connsiteY52" fmla="*/ 138275 h 1596855"/>
                <a:gd name="connsiteX53" fmla="*/ 544180 w 544180"/>
                <a:gd name="connsiteY53" fmla="*/ 124894 h 1596855"/>
                <a:gd name="connsiteX54" fmla="*/ 539719 w 544180"/>
                <a:gd name="connsiteY54" fmla="*/ 35684 h 1596855"/>
                <a:gd name="connsiteX55" fmla="*/ 526338 w 544180"/>
                <a:gd name="connsiteY5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90654 w 544180"/>
                <a:gd name="connsiteY16" fmla="*/ 1079438 h 1596855"/>
                <a:gd name="connsiteX17" fmla="*/ 481733 w 544180"/>
                <a:gd name="connsiteY17" fmla="*/ 1066057 h 1596855"/>
                <a:gd name="connsiteX18" fmla="*/ 468352 w 544180"/>
                <a:gd name="connsiteY18" fmla="*/ 1039294 h 1596855"/>
                <a:gd name="connsiteX19" fmla="*/ 454970 w 544180"/>
                <a:gd name="connsiteY19" fmla="*/ 1012531 h 1596855"/>
                <a:gd name="connsiteX20" fmla="*/ 423747 w 544180"/>
                <a:gd name="connsiteY20" fmla="*/ 945624 h 1596855"/>
                <a:gd name="connsiteX21" fmla="*/ 405905 w 544180"/>
                <a:gd name="connsiteY21" fmla="*/ 914400 h 1596855"/>
                <a:gd name="connsiteX22" fmla="*/ 392523 w 544180"/>
                <a:gd name="connsiteY22" fmla="*/ 887637 h 1596855"/>
                <a:gd name="connsiteX23" fmla="*/ 374681 w 544180"/>
                <a:gd name="connsiteY23" fmla="*/ 843032 h 1596855"/>
                <a:gd name="connsiteX24" fmla="*/ 356839 w 544180"/>
                <a:gd name="connsiteY24" fmla="*/ 816270 h 1596855"/>
                <a:gd name="connsiteX25" fmla="*/ 343458 w 544180"/>
                <a:gd name="connsiteY25" fmla="*/ 789507 h 1596855"/>
                <a:gd name="connsiteX26" fmla="*/ 334537 w 544180"/>
                <a:gd name="connsiteY26" fmla="*/ 762744 h 1596855"/>
                <a:gd name="connsiteX27" fmla="*/ 316695 w 544180"/>
                <a:gd name="connsiteY27" fmla="*/ 731520 h 1596855"/>
                <a:gd name="connsiteX28" fmla="*/ 307774 w 544180"/>
                <a:gd name="connsiteY28" fmla="*/ 704757 h 1596855"/>
                <a:gd name="connsiteX29" fmla="*/ 303314 w 544180"/>
                <a:gd name="connsiteY29" fmla="*/ 691376 h 1596855"/>
                <a:gd name="connsiteX30" fmla="*/ 294393 w 544180"/>
                <a:gd name="connsiteY30" fmla="*/ 677994 h 1596855"/>
                <a:gd name="connsiteX31" fmla="*/ 281011 w 544180"/>
                <a:gd name="connsiteY31" fmla="*/ 633390 h 1596855"/>
                <a:gd name="connsiteX32" fmla="*/ 267630 w 544180"/>
                <a:gd name="connsiteY32" fmla="*/ 593245 h 1596855"/>
                <a:gd name="connsiteX33" fmla="*/ 263169 w 544180"/>
                <a:gd name="connsiteY33" fmla="*/ 579864 h 1596855"/>
                <a:gd name="connsiteX34" fmla="*/ 258709 w 544180"/>
                <a:gd name="connsiteY34" fmla="*/ 562022 h 1596855"/>
                <a:gd name="connsiteX35" fmla="*/ 263169 w 544180"/>
                <a:gd name="connsiteY35" fmla="*/ 432668 h 1596855"/>
                <a:gd name="connsiteX36" fmla="*/ 276551 w 544180"/>
                <a:gd name="connsiteY36" fmla="*/ 383602 h 1596855"/>
                <a:gd name="connsiteX37" fmla="*/ 294393 w 544180"/>
                <a:gd name="connsiteY37" fmla="*/ 356839 h 1596855"/>
                <a:gd name="connsiteX38" fmla="*/ 312235 w 544180"/>
                <a:gd name="connsiteY38" fmla="*/ 334537 h 1596855"/>
                <a:gd name="connsiteX39" fmla="*/ 334537 w 544180"/>
                <a:gd name="connsiteY39" fmla="*/ 307774 h 1596855"/>
                <a:gd name="connsiteX40" fmla="*/ 347918 w 544180"/>
                <a:gd name="connsiteY40" fmla="*/ 303313 h 1596855"/>
                <a:gd name="connsiteX41" fmla="*/ 370221 w 544180"/>
                <a:gd name="connsiteY41" fmla="*/ 285471 h 1596855"/>
                <a:gd name="connsiteX42" fmla="*/ 396984 w 544180"/>
                <a:gd name="connsiteY42" fmla="*/ 267630 h 1596855"/>
                <a:gd name="connsiteX43" fmla="*/ 410365 w 544180"/>
                <a:gd name="connsiteY43" fmla="*/ 258709 h 1596855"/>
                <a:gd name="connsiteX44" fmla="*/ 437128 w 544180"/>
                <a:gd name="connsiteY44" fmla="*/ 245327 h 1596855"/>
                <a:gd name="connsiteX45" fmla="*/ 446049 w 544180"/>
                <a:gd name="connsiteY45" fmla="*/ 231946 h 1596855"/>
                <a:gd name="connsiteX46" fmla="*/ 459431 w 544180"/>
                <a:gd name="connsiteY46" fmla="*/ 227485 h 1596855"/>
                <a:gd name="connsiteX47" fmla="*/ 472812 w 544180"/>
                <a:gd name="connsiteY47" fmla="*/ 218564 h 1596855"/>
                <a:gd name="connsiteX48" fmla="*/ 495115 w 544180"/>
                <a:gd name="connsiteY48" fmla="*/ 200722 h 1596855"/>
                <a:gd name="connsiteX49" fmla="*/ 517417 w 544180"/>
                <a:gd name="connsiteY49" fmla="*/ 173959 h 1596855"/>
                <a:gd name="connsiteX50" fmla="*/ 530798 w 544180"/>
                <a:gd name="connsiteY50" fmla="*/ 165038 h 1596855"/>
                <a:gd name="connsiteX51" fmla="*/ 539719 w 544180"/>
                <a:gd name="connsiteY51" fmla="*/ 138275 h 1596855"/>
                <a:gd name="connsiteX52" fmla="*/ 544180 w 544180"/>
                <a:gd name="connsiteY52" fmla="*/ 124894 h 1596855"/>
                <a:gd name="connsiteX53" fmla="*/ 539719 w 544180"/>
                <a:gd name="connsiteY53" fmla="*/ 35684 h 1596855"/>
                <a:gd name="connsiteX54" fmla="*/ 526338 w 544180"/>
                <a:gd name="connsiteY5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81733 w 544180"/>
                <a:gd name="connsiteY16" fmla="*/ 1066057 h 1596855"/>
                <a:gd name="connsiteX17" fmla="*/ 468352 w 544180"/>
                <a:gd name="connsiteY17" fmla="*/ 1039294 h 1596855"/>
                <a:gd name="connsiteX18" fmla="*/ 454970 w 544180"/>
                <a:gd name="connsiteY18" fmla="*/ 1012531 h 1596855"/>
                <a:gd name="connsiteX19" fmla="*/ 423747 w 544180"/>
                <a:gd name="connsiteY19" fmla="*/ 945624 h 1596855"/>
                <a:gd name="connsiteX20" fmla="*/ 405905 w 544180"/>
                <a:gd name="connsiteY20" fmla="*/ 914400 h 1596855"/>
                <a:gd name="connsiteX21" fmla="*/ 392523 w 544180"/>
                <a:gd name="connsiteY21" fmla="*/ 887637 h 1596855"/>
                <a:gd name="connsiteX22" fmla="*/ 374681 w 544180"/>
                <a:gd name="connsiteY22" fmla="*/ 843032 h 1596855"/>
                <a:gd name="connsiteX23" fmla="*/ 356839 w 544180"/>
                <a:gd name="connsiteY23" fmla="*/ 816270 h 1596855"/>
                <a:gd name="connsiteX24" fmla="*/ 343458 w 544180"/>
                <a:gd name="connsiteY24" fmla="*/ 789507 h 1596855"/>
                <a:gd name="connsiteX25" fmla="*/ 334537 w 544180"/>
                <a:gd name="connsiteY25" fmla="*/ 762744 h 1596855"/>
                <a:gd name="connsiteX26" fmla="*/ 316695 w 544180"/>
                <a:gd name="connsiteY26" fmla="*/ 731520 h 1596855"/>
                <a:gd name="connsiteX27" fmla="*/ 307774 w 544180"/>
                <a:gd name="connsiteY27" fmla="*/ 704757 h 1596855"/>
                <a:gd name="connsiteX28" fmla="*/ 303314 w 544180"/>
                <a:gd name="connsiteY28" fmla="*/ 691376 h 1596855"/>
                <a:gd name="connsiteX29" fmla="*/ 294393 w 544180"/>
                <a:gd name="connsiteY29" fmla="*/ 677994 h 1596855"/>
                <a:gd name="connsiteX30" fmla="*/ 281011 w 544180"/>
                <a:gd name="connsiteY30" fmla="*/ 633390 h 1596855"/>
                <a:gd name="connsiteX31" fmla="*/ 267630 w 544180"/>
                <a:gd name="connsiteY31" fmla="*/ 593245 h 1596855"/>
                <a:gd name="connsiteX32" fmla="*/ 263169 w 544180"/>
                <a:gd name="connsiteY32" fmla="*/ 579864 h 1596855"/>
                <a:gd name="connsiteX33" fmla="*/ 258709 w 544180"/>
                <a:gd name="connsiteY33" fmla="*/ 562022 h 1596855"/>
                <a:gd name="connsiteX34" fmla="*/ 263169 w 544180"/>
                <a:gd name="connsiteY34" fmla="*/ 432668 h 1596855"/>
                <a:gd name="connsiteX35" fmla="*/ 276551 w 544180"/>
                <a:gd name="connsiteY35" fmla="*/ 383602 h 1596855"/>
                <a:gd name="connsiteX36" fmla="*/ 294393 w 544180"/>
                <a:gd name="connsiteY36" fmla="*/ 356839 h 1596855"/>
                <a:gd name="connsiteX37" fmla="*/ 312235 w 544180"/>
                <a:gd name="connsiteY37" fmla="*/ 334537 h 1596855"/>
                <a:gd name="connsiteX38" fmla="*/ 334537 w 544180"/>
                <a:gd name="connsiteY38" fmla="*/ 307774 h 1596855"/>
                <a:gd name="connsiteX39" fmla="*/ 347918 w 544180"/>
                <a:gd name="connsiteY39" fmla="*/ 303313 h 1596855"/>
                <a:gd name="connsiteX40" fmla="*/ 370221 w 544180"/>
                <a:gd name="connsiteY40" fmla="*/ 285471 h 1596855"/>
                <a:gd name="connsiteX41" fmla="*/ 396984 w 544180"/>
                <a:gd name="connsiteY41" fmla="*/ 267630 h 1596855"/>
                <a:gd name="connsiteX42" fmla="*/ 410365 w 544180"/>
                <a:gd name="connsiteY42" fmla="*/ 258709 h 1596855"/>
                <a:gd name="connsiteX43" fmla="*/ 437128 w 544180"/>
                <a:gd name="connsiteY43" fmla="*/ 245327 h 1596855"/>
                <a:gd name="connsiteX44" fmla="*/ 446049 w 544180"/>
                <a:gd name="connsiteY44" fmla="*/ 231946 h 1596855"/>
                <a:gd name="connsiteX45" fmla="*/ 459431 w 544180"/>
                <a:gd name="connsiteY45" fmla="*/ 227485 h 1596855"/>
                <a:gd name="connsiteX46" fmla="*/ 472812 w 544180"/>
                <a:gd name="connsiteY46" fmla="*/ 218564 h 1596855"/>
                <a:gd name="connsiteX47" fmla="*/ 495115 w 544180"/>
                <a:gd name="connsiteY47" fmla="*/ 200722 h 1596855"/>
                <a:gd name="connsiteX48" fmla="*/ 517417 w 544180"/>
                <a:gd name="connsiteY48" fmla="*/ 173959 h 1596855"/>
                <a:gd name="connsiteX49" fmla="*/ 530798 w 544180"/>
                <a:gd name="connsiteY49" fmla="*/ 165038 h 1596855"/>
                <a:gd name="connsiteX50" fmla="*/ 539719 w 544180"/>
                <a:gd name="connsiteY50" fmla="*/ 138275 h 1596855"/>
                <a:gd name="connsiteX51" fmla="*/ 544180 w 544180"/>
                <a:gd name="connsiteY51" fmla="*/ 124894 h 1596855"/>
                <a:gd name="connsiteX52" fmla="*/ 539719 w 544180"/>
                <a:gd name="connsiteY52" fmla="*/ 35684 h 1596855"/>
                <a:gd name="connsiteX53" fmla="*/ 526338 w 544180"/>
                <a:gd name="connsiteY5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62447 w 544180"/>
                <a:gd name="connsiteY4" fmla="*/ 1583473 h 1596855"/>
                <a:gd name="connsiteX5" fmla="*/ 89210 w 544180"/>
                <a:gd name="connsiteY5" fmla="*/ 1587934 h 1596855"/>
                <a:gd name="connsiteX6" fmla="*/ 173959 w 544180"/>
                <a:gd name="connsiteY6" fmla="*/ 1596855 h 1596855"/>
                <a:gd name="connsiteX7" fmla="*/ 258709 w 544180"/>
                <a:gd name="connsiteY7" fmla="*/ 1592394 h 1596855"/>
                <a:gd name="connsiteX8" fmla="*/ 303314 w 544180"/>
                <a:gd name="connsiteY8" fmla="*/ 1579013 h 1596855"/>
                <a:gd name="connsiteX9" fmla="*/ 361300 w 544180"/>
                <a:gd name="connsiteY9" fmla="*/ 1543329 h 1596855"/>
                <a:gd name="connsiteX10" fmla="*/ 423747 w 544180"/>
                <a:gd name="connsiteY10" fmla="*/ 1485343 h 1596855"/>
                <a:gd name="connsiteX11" fmla="*/ 450510 w 544180"/>
                <a:gd name="connsiteY11" fmla="*/ 1445198 h 1596855"/>
                <a:gd name="connsiteX12" fmla="*/ 477273 w 544180"/>
                <a:gd name="connsiteY12" fmla="*/ 1391672 h 1596855"/>
                <a:gd name="connsiteX13" fmla="*/ 495115 w 544180"/>
                <a:gd name="connsiteY13" fmla="*/ 1342607 h 1596855"/>
                <a:gd name="connsiteX14" fmla="*/ 508496 w 544180"/>
                <a:gd name="connsiteY14" fmla="*/ 1231095 h 1596855"/>
                <a:gd name="connsiteX15" fmla="*/ 495115 w 544180"/>
                <a:gd name="connsiteY15" fmla="*/ 1092820 h 1596855"/>
                <a:gd name="connsiteX16" fmla="*/ 468352 w 544180"/>
                <a:gd name="connsiteY16" fmla="*/ 1039294 h 1596855"/>
                <a:gd name="connsiteX17" fmla="*/ 454970 w 544180"/>
                <a:gd name="connsiteY17" fmla="*/ 1012531 h 1596855"/>
                <a:gd name="connsiteX18" fmla="*/ 423747 w 544180"/>
                <a:gd name="connsiteY18" fmla="*/ 945624 h 1596855"/>
                <a:gd name="connsiteX19" fmla="*/ 405905 w 544180"/>
                <a:gd name="connsiteY19" fmla="*/ 914400 h 1596855"/>
                <a:gd name="connsiteX20" fmla="*/ 392523 w 544180"/>
                <a:gd name="connsiteY20" fmla="*/ 887637 h 1596855"/>
                <a:gd name="connsiteX21" fmla="*/ 374681 w 544180"/>
                <a:gd name="connsiteY21" fmla="*/ 843032 h 1596855"/>
                <a:gd name="connsiteX22" fmla="*/ 356839 w 544180"/>
                <a:gd name="connsiteY22" fmla="*/ 816270 h 1596855"/>
                <a:gd name="connsiteX23" fmla="*/ 343458 w 544180"/>
                <a:gd name="connsiteY23" fmla="*/ 789507 h 1596855"/>
                <a:gd name="connsiteX24" fmla="*/ 334537 w 544180"/>
                <a:gd name="connsiteY24" fmla="*/ 762744 h 1596855"/>
                <a:gd name="connsiteX25" fmla="*/ 316695 w 544180"/>
                <a:gd name="connsiteY25" fmla="*/ 731520 h 1596855"/>
                <a:gd name="connsiteX26" fmla="*/ 307774 w 544180"/>
                <a:gd name="connsiteY26" fmla="*/ 704757 h 1596855"/>
                <a:gd name="connsiteX27" fmla="*/ 303314 w 544180"/>
                <a:gd name="connsiteY27" fmla="*/ 691376 h 1596855"/>
                <a:gd name="connsiteX28" fmla="*/ 294393 w 544180"/>
                <a:gd name="connsiteY28" fmla="*/ 677994 h 1596855"/>
                <a:gd name="connsiteX29" fmla="*/ 281011 w 544180"/>
                <a:gd name="connsiteY29" fmla="*/ 633390 h 1596855"/>
                <a:gd name="connsiteX30" fmla="*/ 267630 w 544180"/>
                <a:gd name="connsiteY30" fmla="*/ 593245 h 1596855"/>
                <a:gd name="connsiteX31" fmla="*/ 263169 w 544180"/>
                <a:gd name="connsiteY31" fmla="*/ 579864 h 1596855"/>
                <a:gd name="connsiteX32" fmla="*/ 258709 w 544180"/>
                <a:gd name="connsiteY32" fmla="*/ 562022 h 1596855"/>
                <a:gd name="connsiteX33" fmla="*/ 263169 w 544180"/>
                <a:gd name="connsiteY33" fmla="*/ 432668 h 1596855"/>
                <a:gd name="connsiteX34" fmla="*/ 276551 w 544180"/>
                <a:gd name="connsiteY34" fmla="*/ 383602 h 1596855"/>
                <a:gd name="connsiteX35" fmla="*/ 294393 w 544180"/>
                <a:gd name="connsiteY35" fmla="*/ 356839 h 1596855"/>
                <a:gd name="connsiteX36" fmla="*/ 312235 w 544180"/>
                <a:gd name="connsiteY36" fmla="*/ 334537 h 1596855"/>
                <a:gd name="connsiteX37" fmla="*/ 334537 w 544180"/>
                <a:gd name="connsiteY37" fmla="*/ 307774 h 1596855"/>
                <a:gd name="connsiteX38" fmla="*/ 347918 w 544180"/>
                <a:gd name="connsiteY38" fmla="*/ 303313 h 1596855"/>
                <a:gd name="connsiteX39" fmla="*/ 370221 w 544180"/>
                <a:gd name="connsiteY39" fmla="*/ 285471 h 1596855"/>
                <a:gd name="connsiteX40" fmla="*/ 396984 w 544180"/>
                <a:gd name="connsiteY40" fmla="*/ 267630 h 1596855"/>
                <a:gd name="connsiteX41" fmla="*/ 410365 w 544180"/>
                <a:gd name="connsiteY41" fmla="*/ 258709 h 1596855"/>
                <a:gd name="connsiteX42" fmla="*/ 437128 w 544180"/>
                <a:gd name="connsiteY42" fmla="*/ 245327 h 1596855"/>
                <a:gd name="connsiteX43" fmla="*/ 446049 w 544180"/>
                <a:gd name="connsiteY43" fmla="*/ 231946 h 1596855"/>
                <a:gd name="connsiteX44" fmla="*/ 459431 w 544180"/>
                <a:gd name="connsiteY44" fmla="*/ 227485 h 1596855"/>
                <a:gd name="connsiteX45" fmla="*/ 472812 w 544180"/>
                <a:gd name="connsiteY45" fmla="*/ 218564 h 1596855"/>
                <a:gd name="connsiteX46" fmla="*/ 495115 w 544180"/>
                <a:gd name="connsiteY46" fmla="*/ 200722 h 1596855"/>
                <a:gd name="connsiteX47" fmla="*/ 517417 w 544180"/>
                <a:gd name="connsiteY47" fmla="*/ 173959 h 1596855"/>
                <a:gd name="connsiteX48" fmla="*/ 530798 w 544180"/>
                <a:gd name="connsiteY48" fmla="*/ 165038 h 1596855"/>
                <a:gd name="connsiteX49" fmla="*/ 539719 w 544180"/>
                <a:gd name="connsiteY49" fmla="*/ 138275 h 1596855"/>
                <a:gd name="connsiteX50" fmla="*/ 544180 w 544180"/>
                <a:gd name="connsiteY50" fmla="*/ 124894 h 1596855"/>
                <a:gd name="connsiteX51" fmla="*/ 539719 w 544180"/>
                <a:gd name="connsiteY51" fmla="*/ 35684 h 1596855"/>
                <a:gd name="connsiteX52" fmla="*/ 526338 w 544180"/>
                <a:gd name="connsiteY5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92523 w 544180"/>
                <a:gd name="connsiteY19" fmla="*/ 887637 h 1596855"/>
                <a:gd name="connsiteX20" fmla="*/ 374681 w 544180"/>
                <a:gd name="connsiteY20" fmla="*/ 843032 h 1596855"/>
                <a:gd name="connsiteX21" fmla="*/ 356839 w 544180"/>
                <a:gd name="connsiteY21" fmla="*/ 816270 h 1596855"/>
                <a:gd name="connsiteX22" fmla="*/ 343458 w 544180"/>
                <a:gd name="connsiteY22" fmla="*/ 789507 h 1596855"/>
                <a:gd name="connsiteX23" fmla="*/ 334537 w 544180"/>
                <a:gd name="connsiteY23" fmla="*/ 762744 h 1596855"/>
                <a:gd name="connsiteX24" fmla="*/ 316695 w 544180"/>
                <a:gd name="connsiteY24" fmla="*/ 731520 h 1596855"/>
                <a:gd name="connsiteX25" fmla="*/ 307774 w 544180"/>
                <a:gd name="connsiteY25" fmla="*/ 704757 h 1596855"/>
                <a:gd name="connsiteX26" fmla="*/ 303314 w 544180"/>
                <a:gd name="connsiteY26" fmla="*/ 691376 h 1596855"/>
                <a:gd name="connsiteX27" fmla="*/ 294393 w 544180"/>
                <a:gd name="connsiteY27" fmla="*/ 677994 h 1596855"/>
                <a:gd name="connsiteX28" fmla="*/ 281011 w 544180"/>
                <a:gd name="connsiteY28" fmla="*/ 633390 h 1596855"/>
                <a:gd name="connsiteX29" fmla="*/ 267630 w 544180"/>
                <a:gd name="connsiteY29" fmla="*/ 593245 h 1596855"/>
                <a:gd name="connsiteX30" fmla="*/ 263169 w 544180"/>
                <a:gd name="connsiteY30" fmla="*/ 579864 h 1596855"/>
                <a:gd name="connsiteX31" fmla="*/ 258709 w 544180"/>
                <a:gd name="connsiteY31" fmla="*/ 562022 h 1596855"/>
                <a:gd name="connsiteX32" fmla="*/ 263169 w 544180"/>
                <a:gd name="connsiteY32" fmla="*/ 432668 h 1596855"/>
                <a:gd name="connsiteX33" fmla="*/ 276551 w 544180"/>
                <a:gd name="connsiteY33" fmla="*/ 383602 h 1596855"/>
                <a:gd name="connsiteX34" fmla="*/ 294393 w 544180"/>
                <a:gd name="connsiteY34" fmla="*/ 356839 h 1596855"/>
                <a:gd name="connsiteX35" fmla="*/ 312235 w 544180"/>
                <a:gd name="connsiteY35" fmla="*/ 334537 h 1596855"/>
                <a:gd name="connsiteX36" fmla="*/ 334537 w 544180"/>
                <a:gd name="connsiteY36" fmla="*/ 307774 h 1596855"/>
                <a:gd name="connsiteX37" fmla="*/ 347918 w 544180"/>
                <a:gd name="connsiteY37" fmla="*/ 303313 h 1596855"/>
                <a:gd name="connsiteX38" fmla="*/ 370221 w 544180"/>
                <a:gd name="connsiteY38" fmla="*/ 285471 h 1596855"/>
                <a:gd name="connsiteX39" fmla="*/ 396984 w 544180"/>
                <a:gd name="connsiteY39" fmla="*/ 267630 h 1596855"/>
                <a:gd name="connsiteX40" fmla="*/ 410365 w 544180"/>
                <a:gd name="connsiteY40" fmla="*/ 258709 h 1596855"/>
                <a:gd name="connsiteX41" fmla="*/ 437128 w 544180"/>
                <a:gd name="connsiteY41" fmla="*/ 245327 h 1596855"/>
                <a:gd name="connsiteX42" fmla="*/ 446049 w 544180"/>
                <a:gd name="connsiteY42" fmla="*/ 231946 h 1596855"/>
                <a:gd name="connsiteX43" fmla="*/ 459431 w 544180"/>
                <a:gd name="connsiteY43" fmla="*/ 227485 h 1596855"/>
                <a:gd name="connsiteX44" fmla="*/ 472812 w 544180"/>
                <a:gd name="connsiteY44" fmla="*/ 218564 h 1596855"/>
                <a:gd name="connsiteX45" fmla="*/ 495115 w 544180"/>
                <a:gd name="connsiteY45" fmla="*/ 200722 h 1596855"/>
                <a:gd name="connsiteX46" fmla="*/ 517417 w 544180"/>
                <a:gd name="connsiteY46" fmla="*/ 173959 h 1596855"/>
                <a:gd name="connsiteX47" fmla="*/ 530798 w 544180"/>
                <a:gd name="connsiteY47" fmla="*/ 165038 h 1596855"/>
                <a:gd name="connsiteX48" fmla="*/ 539719 w 544180"/>
                <a:gd name="connsiteY48" fmla="*/ 138275 h 1596855"/>
                <a:gd name="connsiteX49" fmla="*/ 544180 w 544180"/>
                <a:gd name="connsiteY49" fmla="*/ 124894 h 1596855"/>
                <a:gd name="connsiteX50" fmla="*/ 539719 w 544180"/>
                <a:gd name="connsiteY50" fmla="*/ 35684 h 1596855"/>
                <a:gd name="connsiteX51" fmla="*/ 526338 w 544180"/>
                <a:gd name="connsiteY5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56839 w 544180"/>
                <a:gd name="connsiteY20" fmla="*/ 816270 h 1596855"/>
                <a:gd name="connsiteX21" fmla="*/ 343458 w 544180"/>
                <a:gd name="connsiteY21" fmla="*/ 789507 h 1596855"/>
                <a:gd name="connsiteX22" fmla="*/ 334537 w 544180"/>
                <a:gd name="connsiteY22" fmla="*/ 762744 h 1596855"/>
                <a:gd name="connsiteX23" fmla="*/ 316695 w 544180"/>
                <a:gd name="connsiteY23" fmla="*/ 731520 h 1596855"/>
                <a:gd name="connsiteX24" fmla="*/ 307774 w 544180"/>
                <a:gd name="connsiteY24" fmla="*/ 704757 h 1596855"/>
                <a:gd name="connsiteX25" fmla="*/ 303314 w 544180"/>
                <a:gd name="connsiteY25" fmla="*/ 691376 h 1596855"/>
                <a:gd name="connsiteX26" fmla="*/ 294393 w 544180"/>
                <a:gd name="connsiteY26" fmla="*/ 677994 h 1596855"/>
                <a:gd name="connsiteX27" fmla="*/ 281011 w 544180"/>
                <a:gd name="connsiteY27" fmla="*/ 633390 h 1596855"/>
                <a:gd name="connsiteX28" fmla="*/ 267630 w 544180"/>
                <a:gd name="connsiteY28" fmla="*/ 593245 h 1596855"/>
                <a:gd name="connsiteX29" fmla="*/ 263169 w 544180"/>
                <a:gd name="connsiteY29" fmla="*/ 579864 h 1596855"/>
                <a:gd name="connsiteX30" fmla="*/ 258709 w 544180"/>
                <a:gd name="connsiteY30" fmla="*/ 562022 h 1596855"/>
                <a:gd name="connsiteX31" fmla="*/ 263169 w 544180"/>
                <a:gd name="connsiteY31" fmla="*/ 432668 h 1596855"/>
                <a:gd name="connsiteX32" fmla="*/ 276551 w 544180"/>
                <a:gd name="connsiteY32" fmla="*/ 383602 h 1596855"/>
                <a:gd name="connsiteX33" fmla="*/ 294393 w 544180"/>
                <a:gd name="connsiteY33" fmla="*/ 356839 h 1596855"/>
                <a:gd name="connsiteX34" fmla="*/ 312235 w 544180"/>
                <a:gd name="connsiteY34" fmla="*/ 334537 h 1596855"/>
                <a:gd name="connsiteX35" fmla="*/ 334537 w 544180"/>
                <a:gd name="connsiteY35" fmla="*/ 307774 h 1596855"/>
                <a:gd name="connsiteX36" fmla="*/ 347918 w 544180"/>
                <a:gd name="connsiteY36" fmla="*/ 303313 h 1596855"/>
                <a:gd name="connsiteX37" fmla="*/ 370221 w 544180"/>
                <a:gd name="connsiteY37" fmla="*/ 285471 h 1596855"/>
                <a:gd name="connsiteX38" fmla="*/ 396984 w 544180"/>
                <a:gd name="connsiteY38" fmla="*/ 267630 h 1596855"/>
                <a:gd name="connsiteX39" fmla="*/ 410365 w 544180"/>
                <a:gd name="connsiteY39" fmla="*/ 258709 h 1596855"/>
                <a:gd name="connsiteX40" fmla="*/ 437128 w 544180"/>
                <a:gd name="connsiteY40" fmla="*/ 245327 h 1596855"/>
                <a:gd name="connsiteX41" fmla="*/ 446049 w 544180"/>
                <a:gd name="connsiteY41" fmla="*/ 231946 h 1596855"/>
                <a:gd name="connsiteX42" fmla="*/ 459431 w 544180"/>
                <a:gd name="connsiteY42" fmla="*/ 227485 h 1596855"/>
                <a:gd name="connsiteX43" fmla="*/ 472812 w 544180"/>
                <a:gd name="connsiteY43" fmla="*/ 218564 h 1596855"/>
                <a:gd name="connsiteX44" fmla="*/ 495115 w 544180"/>
                <a:gd name="connsiteY44" fmla="*/ 200722 h 1596855"/>
                <a:gd name="connsiteX45" fmla="*/ 517417 w 544180"/>
                <a:gd name="connsiteY45" fmla="*/ 173959 h 1596855"/>
                <a:gd name="connsiteX46" fmla="*/ 530798 w 544180"/>
                <a:gd name="connsiteY46" fmla="*/ 165038 h 1596855"/>
                <a:gd name="connsiteX47" fmla="*/ 539719 w 544180"/>
                <a:gd name="connsiteY47" fmla="*/ 138275 h 1596855"/>
                <a:gd name="connsiteX48" fmla="*/ 544180 w 544180"/>
                <a:gd name="connsiteY48" fmla="*/ 124894 h 1596855"/>
                <a:gd name="connsiteX49" fmla="*/ 539719 w 544180"/>
                <a:gd name="connsiteY49" fmla="*/ 35684 h 1596855"/>
                <a:gd name="connsiteX50" fmla="*/ 526338 w 544180"/>
                <a:gd name="connsiteY5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34537 w 544180"/>
                <a:gd name="connsiteY21" fmla="*/ 762744 h 1596855"/>
                <a:gd name="connsiteX22" fmla="*/ 316695 w 544180"/>
                <a:gd name="connsiteY22" fmla="*/ 731520 h 1596855"/>
                <a:gd name="connsiteX23" fmla="*/ 307774 w 544180"/>
                <a:gd name="connsiteY23" fmla="*/ 704757 h 1596855"/>
                <a:gd name="connsiteX24" fmla="*/ 303314 w 544180"/>
                <a:gd name="connsiteY24" fmla="*/ 691376 h 1596855"/>
                <a:gd name="connsiteX25" fmla="*/ 294393 w 544180"/>
                <a:gd name="connsiteY25" fmla="*/ 677994 h 1596855"/>
                <a:gd name="connsiteX26" fmla="*/ 281011 w 544180"/>
                <a:gd name="connsiteY26" fmla="*/ 633390 h 1596855"/>
                <a:gd name="connsiteX27" fmla="*/ 267630 w 544180"/>
                <a:gd name="connsiteY27" fmla="*/ 593245 h 1596855"/>
                <a:gd name="connsiteX28" fmla="*/ 263169 w 544180"/>
                <a:gd name="connsiteY28" fmla="*/ 579864 h 1596855"/>
                <a:gd name="connsiteX29" fmla="*/ 258709 w 544180"/>
                <a:gd name="connsiteY29" fmla="*/ 562022 h 1596855"/>
                <a:gd name="connsiteX30" fmla="*/ 263169 w 544180"/>
                <a:gd name="connsiteY30" fmla="*/ 432668 h 1596855"/>
                <a:gd name="connsiteX31" fmla="*/ 276551 w 544180"/>
                <a:gd name="connsiteY31" fmla="*/ 383602 h 1596855"/>
                <a:gd name="connsiteX32" fmla="*/ 294393 w 544180"/>
                <a:gd name="connsiteY32" fmla="*/ 356839 h 1596855"/>
                <a:gd name="connsiteX33" fmla="*/ 312235 w 544180"/>
                <a:gd name="connsiteY33" fmla="*/ 334537 h 1596855"/>
                <a:gd name="connsiteX34" fmla="*/ 334537 w 544180"/>
                <a:gd name="connsiteY34" fmla="*/ 307774 h 1596855"/>
                <a:gd name="connsiteX35" fmla="*/ 347918 w 544180"/>
                <a:gd name="connsiteY35" fmla="*/ 303313 h 1596855"/>
                <a:gd name="connsiteX36" fmla="*/ 370221 w 544180"/>
                <a:gd name="connsiteY36" fmla="*/ 285471 h 1596855"/>
                <a:gd name="connsiteX37" fmla="*/ 396984 w 544180"/>
                <a:gd name="connsiteY37" fmla="*/ 267630 h 1596855"/>
                <a:gd name="connsiteX38" fmla="*/ 410365 w 544180"/>
                <a:gd name="connsiteY38" fmla="*/ 258709 h 1596855"/>
                <a:gd name="connsiteX39" fmla="*/ 437128 w 544180"/>
                <a:gd name="connsiteY39" fmla="*/ 245327 h 1596855"/>
                <a:gd name="connsiteX40" fmla="*/ 446049 w 544180"/>
                <a:gd name="connsiteY40" fmla="*/ 231946 h 1596855"/>
                <a:gd name="connsiteX41" fmla="*/ 459431 w 544180"/>
                <a:gd name="connsiteY41" fmla="*/ 227485 h 1596855"/>
                <a:gd name="connsiteX42" fmla="*/ 472812 w 544180"/>
                <a:gd name="connsiteY42" fmla="*/ 218564 h 1596855"/>
                <a:gd name="connsiteX43" fmla="*/ 495115 w 544180"/>
                <a:gd name="connsiteY43" fmla="*/ 200722 h 1596855"/>
                <a:gd name="connsiteX44" fmla="*/ 517417 w 544180"/>
                <a:gd name="connsiteY44" fmla="*/ 173959 h 1596855"/>
                <a:gd name="connsiteX45" fmla="*/ 530798 w 544180"/>
                <a:gd name="connsiteY45" fmla="*/ 165038 h 1596855"/>
                <a:gd name="connsiteX46" fmla="*/ 539719 w 544180"/>
                <a:gd name="connsiteY46" fmla="*/ 138275 h 1596855"/>
                <a:gd name="connsiteX47" fmla="*/ 544180 w 544180"/>
                <a:gd name="connsiteY47" fmla="*/ 124894 h 1596855"/>
                <a:gd name="connsiteX48" fmla="*/ 539719 w 544180"/>
                <a:gd name="connsiteY48" fmla="*/ 35684 h 1596855"/>
                <a:gd name="connsiteX49" fmla="*/ 526338 w 544180"/>
                <a:gd name="connsiteY4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5115 w 544180"/>
                <a:gd name="connsiteY14" fmla="*/ 1092820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502177 w 544180"/>
                <a:gd name="connsiteY14" fmla="*/ 1118468 h 1596855"/>
                <a:gd name="connsiteX15" fmla="*/ 468352 w 544180"/>
                <a:gd name="connsiteY15" fmla="*/ 1039294 h 1596855"/>
                <a:gd name="connsiteX16" fmla="*/ 454970 w 544180"/>
                <a:gd name="connsiteY16" fmla="*/ 1012531 h 1596855"/>
                <a:gd name="connsiteX17" fmla="*/ 423747 w 544180"/>
                <a:gd name="connsiteY17" fmla="*/ 945624 h 1596855"/>
                <a:gd name="connsiteX18" fmla="*/ 405905 w 544180"/>
                <a:gd name="connsiteY18" fmla="*/ 914400 h 1596855"/>
                <a:gd name="connsiteX19" fmla="*/ 374681 w 544180"/>
                <a:gd name="connsiteY19" fmla="*/ 843032 h 1596855"/>
                <a:gd name="connsiteX20" fmla="*/ 343458 w 544180"/>
                <a:gd name="connsiteY20" fmla="*/ 789507 h 1596855"/>
                <a:gd name="connsiteX21" fmla="*/ 316695 w 544180"/>
                <a:gd name="connsiteY21" fmla="*/ 731520 h 1596855"/>
                <a:gd name="connsiteX22" fmla="*/ 307774 w 544180"/>
                <a:gd name="connsiteY22" fmla="*/ 704757 h 1596855"/>
                <a:gd name="connsiteX23" fmla="*/ 303314 w 544180"/>
                <a:gd name="connsiteY23" fmla="*/ 691376 h 1596855"/>
                <a:gd name="connsiteX24" fmla="*/ 294393 w 544180"/>
                <a:gd name="connsiteY24" fmla="*/ 677994 h 1596855"/>
                <a:gd name="connsiteX25" fmla="*/ 281011 w 544180"/>
                <a:gd name="connsiteY25" fmla="*/ 633390 h 1596855"/>
                <a:gd name="connsiteX26" fmla="*/ 267630 w 544180"/>
                <a:gd name="connsiteY26" fmla="*/ 593245 h 1596855"/>
                <a:gd name="connsiteX27" fmla="*/ 263169 w 544180"/>
                <a:gd name="connsiteY27" fmla="*/ 579864 h 1596855"/>
                <a:gd name="connsiteX28" fmla="*/ 258709 w 544180"/>
                <a:gd name="connsiteY28" fmla="*/ 562022 h 1596855"/>
                <a:gd name="connsiteX29" fmla="*/ 263169 w 544180"/>
                <a:gd name="connsiteY29" fmla="*/ 432668 h 1596855"/>
                <a:gd name="connsiteX30" fmla="*/ 276551 w 544180"/>
                <a:gd name="connsiteY30" fmla="*/ 383602 h 1596855"/>
                <a:gd name="connsiteX31" fmla="*/ 294393 w 544180"/>
                <a:gd name="connsiteY31" fmla="*/ 356839 h 1596855"/>
                <a:gd name="connsiteX32" fmla="*/ 312235 w 544180"/>
                <a:gd name="connsiteY32" fmla="*/ 334537 h 1596855"/>
                <a:gd name="connsiteX33" fmla="*/ 334537 w 544180"/>
                <a:gd name="connsiteY33" fmla="*/ 307774 h 1596855"/>
                <a:gd name="connsiteX34" fmla="*/ 347918 w 544180"/>
                <a:gd name="connsiteY34" fmla="*/ 303313 h 1596855"/>
                <a:gd name="connsiteX35" fmla="*/ 370221 w 544180"/>
                <a:gd name="connsiteY35" fmla="*/ 285471 h 1596855"/>
                <a:gd name="connsiteX36" fmla="*/ 396984 w 544180"/>
                <a:gd name="connsiteY36" fmla="*/ 267630 h 1596855"/>
                <a:gd name="connsiteX37" fmla="*/ 410365 w 544180"/>
                <a:gd name="connsiteY37" fmla="*/ 258709 h 1596855"/>
                <a:gd name="connsiteX38" fmla="*/ 437128 w 544180"/>
                <a:gd name="connsiteY38" fmla="*/ 245327 h 1596855"/>
                <a:gd name="connsiteX39" fmla="*/ 446049 w 544180"/>
                <a:gd name="connsiteY39" fmla="*/ 231946 h 1596855"/>
                <a:gd name="connsiteX40" fmla="*/ 459431 w 544180"/>
                <a:gd name="connsiteY40" fmla="*/ 227485 h 1596855"/>
                <a:gd name="connsiteX41" fmla="*/ 472812 w 544180"/>
                <a:gd name="connsiteY41" fmla="*/ 218564 h 1596855"/>
                <a:gd name="connsiteX42" fmla="*/ 495115 w 544180"/>
                <a:gd name="connsiteY42" fmla="*/ 200722 h 1596855"/>
                <a:gd name="connsiteX43" fmla="*/ 517417 w 544180"/>
                <a:gd name="connsiteY43" fmla="*/ 173959 h 1596855"/>
                <a:gd name="connsiteX44" fmla="*/ 530798 w 544180"/>
                <a:gd name="connsiteY44" fmla="*/ 165038 h 1596855"/>
                <a:gd name="connsiteX45" fmla="*/ 539719 w 544180"/>
                <a:gd name="connsiteY45" fmla="*/ 138275 h 1596855"/>
                <a:gd name="connsiteX46" fmla="*/ 544180 w 544180"/>
                <a:gd name="connsiteY46" fmla="*/ 124894 h 1596855"/>
                <a:gd name="connsiteX47" fmla="*/ 539719 w 544180"/>
                <a:gd name="connsiteY47" fmla="*/ 35684 h 1596855"/>
                <a:gd name="connsiteX48" fmla="*/ 526338 w 544180"/>
                <a:gd name="connsiteY4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68352 w 544180"/>
                <a:gd name="connsiteY14" fmla="*/ 1039294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58709 w 544180"/>
                <a:gd name="connsiteY27" fmla="*/ 562022 h 1596855"/>
                <a:gd name="connsiteX28" fmla="*/ 263169 w 544180"/>
                <a:gd name="connsiteY28" fmla="*/ 432668 h 1596855"/>
                <a:gd name="connsiteX29" fmla="*/ 276551 w 544180"/>
                <a:gd name="connsiteY29" fmla="*/ 383602 h 1596855"/>
                <a:gd name="connsiteX30" fmla="*/ 294393 w 544180"/>
                <a:gd name="connsiteY30" fmla="*/ 356839 h 1596855"/>
                <a:gd name="connsiteX31" fmla="*/ 312235 w 544180"/>
                <a:gd name="connsiteY31" fmla="*/ 334537 h 1596855"/>
                <a:gd name="connsiteX32" fmla="*/ 334537 w 544180"/>
                <a:gd name="connsiteY32" fmla="*/ 307774 h 1596855"/>
                <a:gd name="connsiteX33" fmla="*/ 347918 w 544180"/>
                <a:gd name="connsiteY33" fmla="*/ 303313 h 1596855"/>
                <a:gd name="connsiteX34" fmla="*/ 370221 w 544180"/>
                <a:gd name="connsiteY34" fmla="*/ 285471 h 1596855"/>
                <a:gd name="connsiteX35" fmla="*/ 396984 w 544180"/>
                <a:gd name="connsiteY35" fmla="*/ 267630 h 1596855"/>
                <a:gd name="connsiteX36" fmla="*/ 410365 w 544180"/>
                <a:gd name="connsiteY36" fmla="*/ 258709 h 1596855"/>
                <a:gd name="connsiteX37" fmla="*/ 437128 w 544180"/>
                <a:gd name="connsiteY37" fmla="*/ 245327 h 1596855"/>
                <a:gd name="connsiteX38" fmla="*/ 446049 w 544180"/>
                <a:gd name="connsiteY38" fmla="*/ 231946 h 1596855"/>
                <a:gd name="connsiteX39" fmla="*/ 459431 w 544180"/>
                <a:gd name="connsiteY39" fmla="*/ 227485 h 1596855"/>
                <a:gd name="connsiteX40" fmla="*/ 472812 w 544180"/>
                <a:gd name="connsiteY40" fmla="*/ 218564 h 1596855"/>
                <a:gd name="connsiteX41" fmla="*/ 495115 w 544180"/>
                <a:gd name="connsiteY41" fmla="*/ 200722 h 1596855"/>
                <a:gd name="connsiteX42" fmla="*/ 517417 w 544180"/>
                <a:gd name="connsiteY42" fmla="*/ 173959 h 1596855"/>
                <a:gd name="connsiteX43" fmla="*/ 530798 w 544180"/>
                <a:gd name="connsiteY43" fmla="*/ 165038 h 1596855"/>
                <a:gd name="connsiteX44" fmla="*/ 539719 w 544180"/>
                <a:gd name="connsiteY44" fmla="*/ 138275 h 1596855"/>
                <a:gd name="connsiteX45" fmla="*/ 544180 w 544180"/>
                <a:gd name="connsiteY45" fmla="*/ 124894 h 1596855"/>
                <a:gd name="connsiteX46" fmla="*/ 539719 w 544180"/>
                <a:gd name="connsiteY46" fmla="*/ 35684 h 1596855"/>
                <a:gd name="connsiteX47" fmla="*/ 526338 w 544180"/>
                <a:gd name="connsiteY4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579864 h 1596855"/>
                <a:gd name="connsiteX27" fmla="*/ 263169 w 544180"/>
                <a:gd name="connsiteY27" fmla="*/ 432668 h 1596855"/>
                <a:gd name="connsiteX28" fmla="*/ 276551 w 544180"/>
                <a:gd name="connsiteY28" fmla="*/ 383602 h 1596855"/>
                <a:gd name="connsiteX29" fmla="*/ 294393 w 544180"/>
                <a:gd name="connsiteY29" fmla="*/ 356839 h 1596855"/>
                <a:gd name="connsiteX30" fmla="*/ 312235 w 544180"/>
                <a:gd name="connsiteY30" fmla="*/ 334537 h 1596855"/>
                <a:gd name="connsiteX31" fmla="*/ 334537 w 544180"/>
                <a:gd name="connsiteY31" fmla="*/ 307774 h 1596855"/>
                <a:gd name="connsiteX32" fmla="*/ 347918 w 544180"/>
                <a:gd name="connsiteY32" fmla="*/ 303313 h 1596855"/>
                <a:gd name="connsiteX33" fmla="*/ 370221 w 544180"/>
                <a:gd name="connsiteY33" fmla="*/ 285471 h 1596855"/>
                <a:gd name="connsiteX34" fmla="*/ 396984 w 544180"/>
                <a:gd name="connsiteY34" fmla="*/ 267630 h 1596855"/>
                <a:gd name="connsiteX35" fmla="*/ 410365 w 544180"/>
                <a:gd name="connsiteY35" fmla="*/ 258709 h 1596855"/>
                <a:gd name="connsiteX36" fmla="*/ 437128 w 544180"/>
                <a:gd name="connsiteY36" fmla="*/ 245327 h 1596855"/>
                <a:gd name="connsiteX37" fmla="*/ 446049 w 544180"/>
                <a:gd name="connsiteY37" fmla="*/ 231946 h 1596855"/>
                <a:gd name="connsiteX38" fmla="*/ 459431 w 544180"/>
                <a:gd name="connsiteY38" fmla="*/ 227485 h 1596855"/>
                <a:gd name="connsiteX39" fmla="*/ 472812 w 544180"/>
                <a:gd name="connsiteY39" fmla="*/ 218564 h 1596855"/>
                <a:gd name="connsiteX40" fmla="*/ 495115 w 544180"/>
                <a:gd name="connsiteY40" fmla="*/ 200722 h 1596855"/>
                <a:gd name="connsiteX41" fmla="*/ 517417 w 544180"/>
                <a:gd name="connsiteY41" fmla="*/ 173959 h 1596855"/>
                <a:gd name="connsiteX42" fmla="*/ 530798 w 544180"/>
                <a:gd name="connsiteY42" fmla="*/ 165038 h 1596855"/>
                <a:gd name="connsiteX43" fmla="*/ 539719 w 544180"/>
                <a:gd name="connsiteY43" fmla="*/ 138275 h 1596855"/>
                <a:gd name="connsiteX44" fmla="*/ 544180 w 544180"/>
                <a:gd name="connsiteY44" fmla="*/ 124894 h 1596855"/>
                <a:gd name="connsiteX45" fmla="*/ 539719 w 544180"/>
                <a:gd name="connsiteY45" fmla="*/ 35684 h 1596855"/>
                <a:gd name="connsiteX46" fmla="*/ 526338 w 544180"/>
                <a:gd name="connsiteY4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303314 w 544180"/>
                <a:gd name="connsiteY22" fmla="*/ 691376 h 1596855"/>
                <a:gd name="connsiteX23" fmla="*/ 294393 w 544180"/>
                <a:gd name="connsiteY23" fmla="*/ 677994 h 1596855"/>
                <a:gd name="connsiteX24" fmla="*/ 281011 w 544180"/>
                <a:gd name="connsiteY24" fmla="*/ 633390 h 1596855"/>
                <a:gd name="connsiteX25" fmla="*/ 267630 w 544180"/>
                <a:gd name="connsiteY25" fmla="*/ 593245 h 1596855"/>
                <a:gd name="connsiteX26" fmla="*/ 263169 w 544180"/>
                <a:gd name="connsiteY26" fmla="*/ 432668 h 1596855"/>
                <a:gd name="connsiteX27" fmla="*/ 276551 w 544180"/>
                <a:gd name="connsiteY27" fmla="*/ 383602 h 1596855"/>
                <a:gd name="connsiteX28" fmla="*/ 294393 w 544180"/>
                <a:gd name="connsiteY28" fmla="*/ 356839 h 1596855"/>
                <a:gd name="connsiteX29" fmla="*/ 312235 w 544180"/>
                <a:gd name="connsiteY29" fmla="*/ 334537 h 1596855"/>
                <a:gd name="connsiteX30" fmla="*/ 334537 w 544180"/>
                <a:gd name="connsiteY30" fmla="*/ 307774 h 1596855"/>
                <a:gd name="connsiteX31" fmla="*/ 347918 w 544180"/>
                <a:gd name="connsiteY31" fmla="*/ 303313 h 1596855"/>
                <a:gd name="connsiteX32" fmla="*/ 370221 w 544180"/>
                <a:gd name="connsiteY32" fmla="*/ 285471 h 1596855"/>
                <a:gd name="connsiteX33" fmla="*/ 396984 w 544180"/>
                <a:gd name="connsiteY33" fmla="*/ 267630 h 1596855"/>
                <a:gd name="connsiteX34" fmla="*/ 410365 w 544180"/>
                <a:gd name="connsiteY34" fmla="*/ 258709 h 1596855"/>
                <a:gd name="connsiteX35" fmla="*/ 437128 w 544180"/>
                <a:gd name="connsiteY35" fmla="*/ 245327 h 1596855"/>
                <a:gd name="connsiteX36" fmla="*/ 446049 w 544180"/>
                <a:gd name="connsiteY36" fmla="*/ 231946 h 1596855"/>
                <a:gd name="connsiteX37" fmla="*/ 459431 w 544180"/>
                <a:gd name="connsiteY37" fmla="*/ 227485 h 1596855"/>
                <a:gd name="connsiteX38" fmla="*/ 472812 w 544180"/>
                <a:gd name="connsiteY38" fmla="*/ 218564 h 1596855"/>
                <a:gd name="connsiteX39" fmla="*/ 495115 w 544180"/>
                <a:gd name="connsiteY39" fmla="*/ 200722 h 1596855"/>
                <a:gd name="connsiteX40" fmla="*/ 517417 w 544180"/>
                <a:gd name="connsiteY40" fmla="*/ 173959 h 1596855"/>
                <a:gd name="connsiteX41" fmla="*/ 530798 w 544180"/>
                <a:gd name="connsiteY41" fmla="*/ 165038 h 1596855"/>
                <a:gd name="connsiteX42" fmla="*/ 539719 w 544180"/>
                <a:gd name="connsiteY42" fmla="*/ 138275 h 1596855"/>
                <a:gd name="connsiteX43" fmla="*/ 544180 w 544180"/>
                <a:gd name="connsiteY43" fmla="*/ 124894 h 1596855"/>
                <a:gd name="connsiteX44" fmla="*/ 539719 w 544180"/>
                <a:gd name="connsiteY44" fmla="*/ 35684 h 1596855"/>
                <a:gd name="connsiteX45" fmla="*/ 526338 w 544180"/>
                <a:gd name="connsiteY4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307774 w 544180"/>
                <a:gd name="connsiteY21" fmla="*/ 704757 h 1596855"/>
                <a:gd name="connsiteX22" fmla="*/ 294393 w 544180"/>
                <a:gd name="connsiteY22" fmla="*/ 677994 h 1596855"/>
                <a:gd name="connsiteX23" fmla="*/ 281011 w 544180"/>
                <a:gd name="connsiteY23" fmla="*/ 633390 h 1596855"/>
                <a:gd name="connsiteX24" fmla="*/ 267630 w 544180"/>
                <a:gd name="connsiteY24" fmla="*/ 593245 h 1596855"/>
                <a:gd name="connsiteX25" fmla="*/ 263169 w 544180"/>
                <a:gd name="connsiteY25" fmla="*/ 432668 h 1596855"/>
                <a:gd name="connsiteX26" fmla="*/ 276551 w 544180"/>
                <a:gd name="connsiteY26" fmla="*/ 383602 h 1596855"/>
                <a:gd name="connsiteX27" fmla="*/ 294393 w 544180"/>
                <a:gd name="connsiteY27" fmla="*/ 356839 h 1596855"/>
                <a:gd name="connsiteX28" fmla="*/ 312235 w 544180"/>
                <a:gd name="connsiteY28" fmla="*/ 334537 h 1596855"/>
                <a:gd name="connsiteX29" fmla="*/ 334537 w 544180"/>
                <a:gd name="connsiteY29" fmla="*/ 307774 h 1596855"/>
                <a:gd name="connsiteX30" fmla="*/ 347918 w 544180"/>
                <a:gd name="connsiteY30" fmla="*/ 303313 h 1596855"/>
                <a:gd name="connsiteX31" fmla="*/ 370221 w 544180"/>
                <a:gd name="connsiteY31" fmla="*/ 285471 h 1596855"/>
                <a:gd name="connsiteX32" fmla="*/ 396984 w 544180"/>
                <a:gd name="connsiteY32" fmla="*/ 267630 h 1596855"/>
                <a:gd name="connsiteX33" fmla="*/ 410365 w 544180"/>
                <a:gd name="connsiteY33" fmla="*/ 258709 h 1596855"/>
                <a:gd name="connsiteX34" fmla="*/ 437128 w 544180"/>
                <a:gd name="connsiteY34" fmla="*/ 245327 h 1596855"/>
                <a:gd name="connsiteX35" fmla="*/ 446049 w 544180"/>
                <a:gd name="connsiteY35" fmla="*/ 231946 h 1596855"/>
                <a:gd name="connsiteX36" fmla="*/ 459431 w 544180"/>
                <a:gd name="connsiteY36" fmla="*/ 227485 h 1596855"/>
                <a:gd name="connsiteX37" fmla="*/ 472812 w 544180"/>
                <a:gd name="connsiteY37" fmla="*/ 218564 h 1596855"/>
                <a:gd name="connsiteX38" fmla="*/ 495115 w 544180"/>
                <a:gd name="connsiteY38" fmla="*/ 200722 h 1596855"/>
                <a:gd name="connsiteX39" fmla="*/ 517417 w 544180"/>
                <a:gd name="connsiteY39" fmla="*/ 173959 h 1596855"/>
                <a:gd name="connsiteX40" fmla="*/ 530798 w 544180"/>
                <a:gd name="connsiteY40" fmla="*/ 165038 h 1596855"/>
                <a:gd name="connsiteX41" fmla="*/ 539719 w 544180"/>
                <a:gd name="connsiteY41" fmla="*/ 138275 h 1596855"/>
                <a:gd name="connsiteX42" fmla="*/ 544180 w 544180"/>
                <a:gd name="connsiteY42" fmla="*/ 124894 h 1596855"/>
                <a:gd name="connsiteX43" fmla="*/ 539719 w 544180"/>
                <a:gd name="connsiteY43" fmla="*/ 35684 h 1596855"/>
                <a:gd name="connsiteX44" fmla="*/ 526338 w 544180"/>
                <a:gd name="connsiteY4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76551 w 544180"/>
                <a:gd name="connsiteY25" fmla="*/ 383602 h 1596855"/>
                <a:gd name="connsiteX26" fmla="*/ 294393 w 544180"/>
                <a:gd name="connsiteY26" fmla="*/ 356839 h 1596855"/>
                <a:gd name="connsiteX27" fmla="*/ 312235 w 544180"/>
                <a:gd name="connsiteY27" fmla="*/ 334537 h 1596855"/>
                <a:gd name="connsiteX28" fmla="*/ 334537 w 544180"/>
                <a:gd name="connsiteY28" fmla="*/ 307774 h 1596855"/>
                <a:gd name="connsiteX29" fmla="*/ 347918 w 544180"/>
                <a:gd name="connsiteY29" fmla="*/ 303313 h 1596855"/>
                <a:gd name="connsiteX30" fmla="*/ 370221 w 544180"/>
                <a:gd name="connsiteY30" fmla="*/ 285471 h 1596855"/>
                <a:gd name="connsiteX31" fmla="*/ 396984 w 544180"/>
                <a:gd name="connsiteY31" fmla="*/ 267630 h 1596855"/>
                <a:gd name="connsiteX32" fmla="*/ 410365 w 544180"/>
                <a:gd name="connsiteY32" fmla="*/ 258709 h 1596855"/>
                <a:gd name="connsiteX33" fmla="*/ 437128 w 544180"/>
                <a:gd name="connsiteY33" fmla="*/ 245327 h 1596855"/>
                <a:gd name="connsiteX34" fmla="*/ 446049 w 544180"/>
                <a:gd name="connsiteY34" fmla="*/ 231946 h 1596855"/>
                <a:gd name="connsiteX35" fmla="*/ 459431 w 544180"/>
                <a:gd name="connsiteY35" fmla="*/ 227485 h 1596855"/>
                <a:gd name="connsiteX36" fmla="*/ 472812 w 544180"/>
                <a:gd name="connsiteY36" fmla="*/ 218564 h 1596855"/>
                <a:gd name="connsiteX37" fmla="*/ 495115 w 544180"/>
                <a:gd name="connsiteY37" fmla="*/ 200722 h 1596855"/>
                <a:gd name="connsiteX38" fmla="*/ 517417 w 544180"/>
                <a:gd name="connsiteY38" fmla="*/ 173959 h 1596855"/>
                <a:gd name="connsiteX39" fmla="*/ 530798 w 544180"/>
                <a:gd name="connsiteY39" fmla="*/ 165038 h 1596855"/>
                <a:gd name="connsiteX40" fmla="*/ 539719 w 544180"/>
                <a:gd name="connsiteY40" fmla="*/ 138275 h 1596855"/>
                <a:gd name="connsiteX41" fmla="*/ 544180 w 544180"/>
                <a:gd name="connsiteY41" fmla="*/ 124894 h 1596855"/>
                <a:gd name="connsiteX42" fmla="*/ 539719 w 544180"/>
                <a:gd name="connsiteY42" fmla="*/ 35684 h 1596855"/>
                <a:gd name="connsiteX43" fmla="*/ 526338 w 544180"/>
                <a:gd name="connsiteY43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47918 w 544180"/>
                <a:gd name="connsiteY28" fmla="*/ 303313 h 1596855"/>
                <a:gd name="connsiteX29" fmla="*/ 370221 w 544180"/>
                <a:gd name="connsiteY29" fmla="*/ 285471 h 1596855"/>
                <a:gd name="connsiteX30" fmla="*/ 396984 w 544180"/>
                <a:gd name="connsiteY30" fmla="*/ 267630 h 1596855"/>
                <a:gd name="connsiteX31" fmla="*/ 410365 w 544180"/>
                <a:gd name="connsiteY31" fmla="*/ 258709 h 1596855"/>
                <a:gd name="connsiteX32" fmla="*/ 437128 w 544180"/>
                <a:gd name="connsiteY32" fmla="*/ 245327 h 1596855"/>
                <a:gd name="connsiteX33" fmla="*/ 446049 w 544180"/>
                <a:gd name="connsiteY33" fmla="*/ 231946 h 1596855"/>
                <a:gd name="connsiteX34" fmla="*/ 459431 w 544180"/>
                <a:gd name="connsiteY34" fmla="*/ 227485 h 1596855"/>
                <a:gd name="connsiteX35" fmla="*/ 472812 w 544180"/>
                <a:gd name="connsiteY35" fmla="*/ 218564 h 1596855"/>
                <a:gd name="connsiteX36" fmla="*/ 495115 w 544180"/>
                <a:gd name="connsiteY36" fmla="*/ 200722 h 1596855"/>
                <a:gd name="connsiteX37" fmla="*/ 517417 w 544180"/>
                <a:gd name="connsiteY37" fmla="*/ 173959 h 1596855"/>
                <a:gd name="connsiteX38" fmla="*/ 530798 w 544180"/>
                <a:gd name="connsiteY38" fmla="*/ 165038 h 1596855"/>
                <a:gd name="connsiteX39" fmla="*/ 539719 w 544180"/>
                <a:gd name="connsiteY39" fmla="*/ 138275 h 1596855"/>
                <a:gd name="connsiteX40" fmla="*/ 544180 w 544180"/>
                <a:gd name="connsiteY40" fmla="*/ 124894 h 1596855"/>
                <a:gd name="connsiteX41" fmla="*/ 539719 w 544180"/>
                <a:gd name="connsiteY41" fmla="*/ 35684 h 1596855"/>
                <a:gd name="connsiteX42" fmla="*/ 526338 w 544180"/>
                <a:gd name="connsiteY42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59431 w 544180"/>
                <a:gd name="connsiteY33" fmla="*/ 227485 h 1596855"/>
                <a:gd name="connsiteX34" fmla="*/ 472812 w 544180"/>
                <a:gd name="connsiteY34" fmla="*/ 218564 h 1596855"/>
                <a:gd name="connsiteX35" fmla="*/ 495115 w 544180"/>
                <a:gd name="connsiteY35" fmla="*/ 200722 h 1596855"/>
                <a:gd name="connsiteX36" fmla="*/ 517417 w 544180"/>
                <a:gd name="connsiteY36" fmla="*/ 173959 h 1596855"/>
                <a:gd name="connsiteX37" fmla="*/ 530798 w 544180"/>
                <a:gd name="connsiteY37" fmla="*/ 165038 h 1596855"/>
                <a:gd name="connsiteX38" fmla="*/ 539719 w 544180"/>
                <a:gd name="connsiteY38" fmla="*/ 138275 h 1596855"/>
                <a:gd name="connsiteX39" fmla="*/ 544180 w 544180"/>
                <a:gd name="connsiteY39" fmla="*/ 124894 h 1596855"/>
                <a:gd name="connsiteX40" fmla="*/ 539719 w 544180"/>
                <a:gd name="connsiteY40" fmla="*/ 35684 h 1596855"/>
                <a:gd name="connsiteX41" fmla="*/ 526338 w 544180"/>
                <a:gd name="connsiteY41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46049 w 544180"/>
                <a:gd name="connsiteY32" fmla="*/ 231946 h 1596855"/>
                <a:gd name="connsiteX33" fmla="*/ 472812 w 544180"/>
                <a:gd name="connsiteY33" fmla="*/ 218564 h 1596855"/>
                <a:gd name="connsiteX34" fmla="*/ 495115 w 544180"/>
                <a:gd name="connsiteY34" fmla="*/ 200722 h 1596855"/>
                <a:gd name="connsiteX35" fmla="*/ 517417 w 544180"/>
                <a:gd name="connsiteY35" fmla="*/ 173959 h 1596855"/>
                <a:gd name="connsiteX36" fmla="*/ 530798 w 544180"/>
                <a:gd name="connsiteY36" fmla="*/ 165038 h 1596855"/>
                <a:gd name="connsiteX37" fmla="*/ 539719 w 544180"/>
                <a:gd name="connsiteY37" fmla="*/ 138275 h 1596855"/>
                <a:gd name="connsiteX38" fmla="*/ 544180 w 544180"/>
                <a:gd name="connsiteY38" fmla="*/ 124894 h 1596855"/>
                <a:gd name="connsiteX39" fmla="*/ 539719 w 544180"/>
                <a:gd name="connsiteY39" fmla="*/ 35684 h 1596855"/>
                <a:gd name="connsiteX40" fmla="*/ 526338 w 544180"/>
                <a:gd name="connsiteY40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0798 w 544180"/>
                <a:gd name="connsiteY35" fmla="*/ 165038 h 1596855"/>
                <a:gd name="connsiteX36" fmla="*/ 539719 w 544180"/>
                <a:gd name="connsiteY36" fmla="*/ 138275 h 1596855"/>
                <a:gd name="connsiteX37" fmla="*/ 544180 w 544180"/>
                <a:gd name="connsiteY37" fmla="*/ 124894 h 1596855"/>
                <a:gd name="connsiteX38" fmla="*/ 539719 w 544180"/>
                <a:gd name="connsiteY38" fmla="*/ 35684 h 1596855"/>
                <a:gd name="connsiteX39" fmla="*/ 526338 w 544180"/>
                <a:gd name="connsiteY39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81011 w 544180"/>
                <a:gd name="connsiteY22" fmla="*/ 633390 h 1596855"/>
                <a:gd name="connsiteX23" fmla="*/ 267630 w 544180"/>
                <a:gd name="connsiteY23" fmla="*/ 593245 h 1596855"/>
                <a:gd name="connsiteX24" fmla="*/ 263169 w 544180"/>
                <a:gd name="connsiteY24" fmla="*/ 432668 h 1596855"/>
                <a:gd name="connsiteX25" fmla="*/ 294393 w 544180"/>
                <a:gd name="connsiteY25" fmla="*/ 356839 h 1596855"/>
                <a:gd name="connsiteX26" fmla="*/ 312235 w 544180"/>
                <a:gd name="connsiteY26" fmla="*/ 334537 h 1596855"/>
                <a:gd name="connsiteX27" fmla="*/ 334537 w 544180"/>
                <a:gd name="connsiteY27" fmla="*/ 307774 h 1596855"/>
                <a:gd name="connsiteX28" fmla="*/ 370221 w 544180"/>
                <a:gd name="connsiteY28" fmla="*/ 285471 h 1596855"/>
                <a:gd name="connsiteX29" fmla="*/ 396984 w 544180"/>
                <a:gd name="connsiteY29" fmla="*/ 267630 h 1596855"/>
                <a:gd name="connsiteX30" fmla="*/ 410365 w 544180"/>
                <a:gd name="connsiteY30" fmla="*/ 258709 h 1596855"/>
                <a:gd name="connsiteX31" fmla="*/ 437128 w 544180"/>
                <a:gd name="connsiteY31" fmla="*/ 245327 h 1596855"/>
                <a:gd name="connsiteX32" fmla="*/ 472812 w 544180"/>
                <a:gd name="connsiteY32" fmla="*/ 218564 h 1596855"/>
                <a:gd name="connsiteX33" fmla="*/ 495115 w 544180"/>
                <a:gd name="connsiteY33" fmla="*/ 200722 h 1596855"/>
                <a:gd name="connsiteX34" fmla="*/ 517417 w 544180"/>
                <a:gd name="connsiteY34" fmla="*/ 173959 h 1596855"/>
                <a:gd name="connsiteX35" fmla="*/ 539719 w 544180"/>
                <a:gd name="connsiteY35" fmla="*/ 138275 h 1596855"/>
                <a:gd name="connsiteX36" fmla="*/ 544180 w 544180"/>
                <a:gd name="connsiteY36" fmla="*/ 124894 h 1596855"/>
                <a:gd name="connsiteX37" fmla="*/ 539719 w 544180"/>
                <a:gd name="connsiteY37" fmla="*/ 35684 h 1596855"/>
                <a:gd name="connsiteX38" fmla="*/ 526338 w 544180"/>
                <a:gd name="connsiteY38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12235 w 544180"/>
                <a:gd name="connsiteY25" fmla="*/ 334537 h 1596855"/>
                <a:gd name="connsiteX26" fmla="*/ 334537 w 544180"/>
                <a:gd name="connsiteY26" fmla="*/ 307774 h 1596855"/>
                <a:gd name="connsiteX27" fmla="*/ 370221 w 544180"/>
                <a:gd name="connsiteY27" fmla="*/ 285471 h 1596855"/>
                <a:gd name="connsiteX28" fmla="*/ 396984 w 544180"/>
                <a:gd name="connsiteY28" fmla="*/ 267630 h 1596855"/>
                <a:gd name="connsiteX29" fmla="*/ 410365 w 544180"/>
                <a:gd name="connsiteY29" fmla="*/ 258709 h 1596855"/>
                <a:gd name="connsiteX30" fmla="*/ 437128 w 544180"/>
                <a:gd name="connsiteY30" fmla="*/ 245327 h 1596855"/>
                <a:gd name="connsiteX31" fmla="*/ 472812 w 544180"/>
                <a:gd name="connsiteY31" fmla="*/ 218564 h 1596855"/>
                <a:gd name="connsiteX32" fmla="*/ 495115 w 544180"/>
                <a:gd name="connsiteY32" fmla="*/ 200722 h 1596855"/>
                <a:gd name="connsiteX33" fmla="*/ 517417 w 544180"/>
                <a:gd name="connsiteY33" fmla="*/ 173959 h 1596855"/>
                <a:gd name="connsiteX34" fmla="*/ 539719 w 544180"/>
                <a:gd name="connsiteY34" fmla="*/ 138275 h 1596855"/>
                <a:gd name="connsiteX35" fmla="*/ 544180 w 544180"/>
                <a:gd name="connsiteY35" fmla="*/ 124894 h 1596855"/>
                <a:gd name="connsiteX36" fmla="*/ 539719 w 544180"/>
                <a:gd name="connsiteY36" fmla="*/ 35684 h 1596855"/>
                <a:gd name="connsiteX37" fmla="*/ 526338 w 544180"/>
                <a:gd name="connsiteY37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396984 w 544180"/>
                <a:gd name="connsiteY27" fmla="*/ 267630 h 1596855"/>
                <a:gd name="connsiteX28" fmla="*/ 410365 w 544180"/>
                <a:gd name="connsiteY28" fmla="*/ 258709 h 1596855"/>
                <a:gd name="connsiteX29" fmla="*/ 437128 w 544180"/>
                <a:gd name="connsiteY29" fmla="*/ 245327 h 1596855"/>
                <a:gd name="connsiteX30" fmla="*/ 472812 w 544180"/>
                <a:gd name="connsiteY30" fmla="*/ 218564 h 1596855"/>
                <a:gd name="connsiteX31" fmla="*/ 495115 w 544180"/>
                <a:gd name="connsiteY31" fmla="*/ 200722 h 1596855"/>
                <a:gd name="connsiteX32" fmla="*/ 517417 w 544180"/>
                <a:gd name="connsiteY32" fmla="*/ 173959 h 1596855"/>
                <a:gd name="connsiteX33" fmla="*/ 539719 w 544180"/>
                <a:gd name="connsiteY33" fmla="*/ 138275 h 1596855"/>
                <a:gd name="connsiteX34" fmla="*/ 544180 w 544180"/>
                <a:gd name="connsiteY34" fmla="*/ 124894 h 1596855"/>
                <a:gd name="connsiteX35" fmla="*/ 539719 w 544180"/>
                <a:gd name="connsiteY35" fmla="*/ 35684 h 1596855"/>
                <a:gd name="connsiteX36" fmla="*/ 526338 w 544180"/>
                <a:gd name="connsiteY36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495115 w 544180"/>
                <a:gd name="connsiteY30" fmla="*/ 200722 h 1596855"/>
                <a:gd name="connsiteX31" fmla="*/ 517417 w 544180"/>
                <a:gd name="connsiteY31" fmla="*/ 173959 h 1596855"/>
                <a:gd name="connsiteX32" fmla="*/ 539719 w 544180"/>
                <a:gd name="connsiteY32" fmla="*/ 138275 h 1596855"/>
                <a:gd name="connsiteX33" fmla="*/ 544180 w 544180"/>
                <a:gd name="connsiteY33" fmla="*/ 124894 h 1596855"/>
                <a:gd name="connsiteX34" fmla="*/ 539719 w 544180"/>
                <a:gd name="connsiteY34" fmla="*/ 35684 h 1596855"/>
                <a:gd name="connsiteX35" fmla="*/ 526338 w 544180"/>
                <a:gd name="connsiteY35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63169 w 544180"/>
                <a:gd name="connsiteY23" fmla="*/ 432668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124894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67630 w 544180"/>
                <a:gd name="connsiteY22" fmla="*/ 593245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94393 w 544180"/>
                <a:gd name="connsiteY24" fmla="*/ 356839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4180"/>
                <a:gd name="connsiteY0" fmla="*/ 1534408 h 1596855"/>
                <a:gd name="connsiteX1" fmla="*/ 13382 w 544180"/>
                <a:gd name="connsiteY1" fmla="*/ 1543329 h 1596855"/>
                <a:gd name="connsiteX2" fmla="*/ 40145 w 544180"/>
                <a:gd name="connsiteY2" fmla="*/ 1565631 h 1596855"/>
                <a:gd name="connsiteX3" fmla="*/ 53526 w 544180"/>
                <a:gd name="connsiteY3" fmla="*/ 1570092 h 1596855"/>
                <a:gd name="connsiteX4" fmla="*/ 89210 w 544180"/>
                <a:gd name="connsiteY4" fmla="*/ 1587934 h 1596855"/>
                <a:gd name="connsiteX5" fmla="*/ 173959 w 544180"/>
                <a:gd name="connsiteY5" fmla="*/ 1596855 h 1596855"/>
                <a:gd name="connsiteX6" fmla="*/ 258709 w 544180"/>
                <a:gd name="connsiteY6" fmla="*/ 1592394 h 1596855"/>
                <a:gd name="connsiteX7" fmla="*/ 303314 w 544180"/>
                <a:gd name="connsiteY7" fmla="*/ 1579013 h 1596855"/>
                <a:gd name="connsiteX8" fmla="*/ 361300 w 544180"/>
                <a:gd name="connsiteY8" fmla="*/ 1543329 h 1596855"/>
                <a:gd name="connsiteX9" fmla="*/ 423747 w 544180"/>
                <a:gd name="connsiteY9" fmla="*/ 1485343 h 1596855"/>
                <a:gd name="connsiteX10" fmla="*/ 450510 w 544180"/>
                <a:gd name="connsiteY10" fmla="*/ 1445198 h 1596855"/>
                <a:gd name="connsiteX11" fmla="*/ 477273 w 544180"/>
                <a:gd name="connsiteY11" fmla="*/ 1391672 h 1596855"/>
                <a:gd name="connsiteX12" fmla="*/ 495115 w 544180"/>
                <a:gd name="connsiteY12" fmla="*/ 1342607 h 1596855"/>
                <a:gd name="connsiteX13" fmla="*/ 508496 w 544180"/>
                <a:gd name="connsiteY13" fmla="*/ 1231095 h 1596855"/>
                <a:gd name="connsiteX14" fmla="*/ 493628 w 544180"/>
                <a:gd name="connsiteY14" fmla="*/ 1118468 h 1596855"/>
                <a:gd name="connsiteX15" fmla="*/ 454970 w 544180"/>
                <a:gd name="connsiteY15" fmla="*/ 1012531 h 1596855"/>
                <a:gd name="connsiteX16" fmla="*/ 423747 w 544180"/>
                <a:gd name="connsiteY16" fmla="*/ 945624 h 1596855"/>
                <a:gd name="connsiteX17" fmla="*/ 405905 w 544180"/>
                <a:gd name="connsiteY17" fmla="*/ 914400 h 1596855"/>
                <a:gd name="connsiteX18" fmla="*/ 374681 w 544180"/>
                <a:gd name="connsiteY18" fmla="*/ 843032 h 1596855"/>
                <a:gd name="connsiteX19" fmla="*/ 343458 w 544180"/>
                <a:gd name="connsiteY19" fmla="*/ 789507 h 1596855"/>
                <a:gd name="connsiteX20" fmla="*/ 316695 w 544180"/>
                <a:gd name="connsiteY20" fmla="*/ 731520 h 1596855"/>
                <a:gd name="connsiteX21" fmla="*/ 294393 w 544180"/>
                <a:gd name="connsiteY21" fmla="*/ 677994 h 1596855"/>
                <a:gd name="connsiteX22" fmla="*/ 258709 w 544180"/>
                <a:gd name="connsiteY22" fmla="*/ 570942 h 1596855"/>
                <a:gd name="connsiteX23" fmla="*/ 254248 w 544180"/>
                <a:gd name="connsiteY23" fmla="*/ 499575 h 1596855"/>
                <a:gd name="connsiteX24" fmla="*/ 285472 w 544180"/>
                <a:gd name="connsiteY24" fmla="*/ 383602 h 1596855"/>
                <a:gd name="connsiteX25" fmla="*/ 334537 w 544180"/>
                <a:gd name="connsiteY25" fmla="*/ 307774 h 1596855"/>
                <a:gd name="connsiteX26" fmla="*/ 370221 w 544180"/>
                <a:gd name="connsiteY26" fmla="*/ 285471 h 1596855"/>
                <a:gd name="connsiteX27" fmla="*/ 410365 w 544180"/>
                <a:gd name="connsiteY27" fmla="*/ 258709 h 1596855"/>
                <a:gd name="connsiteX28" fmla="*/ 437128 w 544180"/>
                <a:gd name="connsiteY28" fmla="*/ 245327 h 1596855"/>
                <a:gd name="connsiteX29" fmla="*/ 472812 w 544180"/>
                <a:gd name="connsiteY29" fmla="*/ 218564 h 1596855"/>
                <a:gd name="connsiteX30" fmla="*/ 517417 w 544180"/>
                <a:gd name="connsiteY30" fmla="*/ 173959 h 1596855"/>
                <a:gd name="connsiteX31" fmla="*/ 539719 w 544180"/>
                <a:gd name="connsiteY31" fmla="*/ 138275 h 1596855"/>
                <a:gd name="connsiteX32" fmla="*/ 544180 w 544180"/>
                <a:gd name="connsiteY32" fmla="*/ 98132 h 1596855"/>
                <a:gd name="connsiteX33" fmla="*/ 539719 w 544180"/>
                <a:gd name="connsiteY33" fmla="*/ 35684 h 1596855"/>
                <a:gd name="connsiteX34" fmla="*/ 526338 w 544180"/>
                <a:gd name="connsiteY34" fmla="*/ 0 h 1596855"/>
                <a:gd name="connsiteX0" fmla="*/ 0 w 548641"/>
                <a:gd name="connsiteY0" fmla="*/ 1534408 h 1596855"/>
                <a:gd name="connsiteX1" fmla="*/ 13382 w 548641"/>
                <a:gd name="connsiteY1" fmla="*/ 1543329 h 1596855"/>
                <a:gd name="connsiteX2" fmla="*/ 40145 w 548641"/>
                <a:gd name="connsiteY2" fmla="*/ 1565631 h 1596855"/>
                <a:gd name="connsiteX3" fmla="*/ 53526 w 548641"/>
                <a:gd name="connsiteY3" fmla="*/ 1570092 h 1596855"/>
                <a:gd name="connsiteX4" fmla="*/ 89210 w 548641"/>
                <a:gd name="connsiteY4" fmla="*/ 1587934 h 1596855"/>
                <a:gd name="connsiteX5" fmla="*/ 173959 w 548641"/>
                <a:gd name="connsiteY5" fmla="*/ 1596855 h 1596855"/>
                <a:gd name="connsiteX6" fmla="*/ 258709 w 548641"/>
                <a:gd name="connsiteY6" fmla="*/ 1592394 h 1596855"/>
                <a:gd name="connsiteX7" fmla="*/ 303314 w 548641"/>
                <a:gd name="connsiteY7" fmla="*/ 1579013 h 1596855"/>
                <a:gd name="connsiteX8" fmla="*/ 361300 w 548641"/>
                <a:gd name="connsiteY8" fmla="*/ 1543329 h 1596855"/>
                <a:gd name="connsiteX9" fmla="*/ 423747 w 548641"/>
                <a:gd name="connsiteY9" fmla="*/ 1485343 h 1596855"/>
                <a:gd name="connsiteX10" fmla="*/ 450510 w 548641"/>
                <a:gd name="connsiteY10" fmla="*/ 1445198 h 1596855"/>
                <a:gd name="connsiteX11" fmla="*/ 477273 w 548641"/>
                <a:gd name="connsiteY11" fmla="*/ 1391672 h 1596855"/>
                <a:gd name="connsiteX12" fmla="*/ 495115 w 548641"/>
                <a:gd name="connsiteY12" fmla="*/ 1342607 h 1596855"/>
                <a:gd name="connsiteX13" fmla="*/ 508496 w 548641"/>
                <a:gd name="connsiteY13" fmla="*/ 1231095 h 1596855"/>
                <a:gd name="connsiteX14" fmla="*/ 493628 w 548641"/>
                <a:gd name="connsiteY14" fmla="*/ 1118468 h 1596855"/>
                <a:gd name="connsiteX15" fmla="*/ 454970 w 548641"/>
                <a:gd name="connsiteY15" fmla="*/ 1012531 h 1596855"/>
                <a:gd name="connsiteX16" fmla="*/ 423747 w 548641"/>
                <a:gd name="connsiteY16" fmla="*/ 945624 h 1596855"/>
                <a:gd name="connsiteX17" fmla="*/ 405905 w 548641"/>
                <a:gd name="connsiteY17" fmla="*/ 914400 h 1596855"/>
                <a:gd name="connsiteX18" fmla="*/ 374681 w 548641"/>
                <a:gd name="connsiteY18" fmla="*/ 843032 h 1596855"/>
                <a:gd name="connsiteX19" fmla="*/ 343458 w 548641"/>
                <a:gd name="connsiteY19" fmla="*/ 789507 h 1596855"/>
                <a:gd name="connsiteX20" fmla="*/ 316695 w 548641"/>
                <a:gd name="connsiteY20" fmla="*/ 731520 h 1596855"/>
                <a:gd name="connsiteX21" fmla="*/ 294393 w 548641"/>
                <a:gd name="connsiteY21" fmla="*/ 677994 h 1596855"/>
                <a:gd name="connsiteX22" fmla="*/ 258709 w 548641"/>
                <a:gd name="connsiteY22" fmla="*/ 570942 h 1596855"/>
                <a:gd name="connsiteX23" fmla="*/ 254248 w 548641"/>
                <a:gd name="connsiteY23" fmla="*/ 499575 h 1596855"/>
                <a:gd name="connsiteX24" fmla="*/ 285472 w 548641"/>
                <a:gd name="connsiteY24" fmla="*/ 383602 h 1596855"/>
                <a:gd name="connsiteX25" fmla="*/ 334537 w 548641"/>
                <a:gd name="connsiteY25" fmla="*/ 307774 h 1596855"/>
                <a:gd name="connsiteX26" fmla="*/ 370221 w 548641"/>
                <a:gd name="connsiteY26" fmla="*/ 285471 h 1596855"/>
                <a:gd name="connsiteX27" fmla="*/ 410365 w 548641"/>
                <a:gd name="connsiteY27" fmla="*/ 258709 h 1596855"/>
                <a:gd name="connsiteX28" fmla="*/ 437128 w 548641"/>
                <a:gd name="connsiteY28" fmla="*/ 245327 h 1596855"/>
                <a:gd name="connsiteX29" fmla="*/ 472812 w 548641"/>
                <a:gd name="connsiteY29" fmla="*/ 218564 h 1596855"/>
                <a:gd name="connsiteX30" fmla="*/ 517417 w 548641"/>
                <a:gd name="connsiteY30" fmla="*/ 173959 h 1596855"/>
                <a:gd name="connsiteX31" fmla="*/ 539719 w 548641"/>
                <a:gd name="connsiteY31" fmla="*/ 138275 h 1596855"/>
                <a:gd name="connsiteX32" fmla="*/ 548641 w 548641"/>
                <a:gd name="connsiteY32" fmla="*/ 89211 h 1596855"/>
                <a:gd name="connsiteX33" fmla="*/ 539719 w 548641"/>
                <a:gd name="connsiteY33" fmla="*/ 35684 h 1596855"/>
                <a:gd name="connsiteX34" fmla="*/ 526338 w 548641"/>
                <a:gd name="connsiteY34" fmla="*/ 0 h 15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8641" h="1596855">
                  <a:moveTo>
                    <a:pt x="0" y="1534408"/>
                  </a:moveTo>
                  <a:cubicBezTo>
                    <a:pt x="4461" y="1537382"/>
                    <a:pt x="9264" y="1539897"/>
                    <a:pt x="13382" y="1543329"/>
                  </a:cubicBezTo>
                  <a:cubicBezTo>
                    <a:pt x="28186" y="1555666"/>
                    <a:pt x="23526" y="1557322"/>
                    <a:pt x="40145" y="1565631"/>
                  </a:cubicBezTo>
                  <a:cubicBezTo>
                    <a:pt x="44350" y="1567734"/>
                    <a:pt x="49066" y="1568605"/>
                    <a:pt x="53526" y="1570092"/>
                  </a:cubicBezTo>
                  <a:cubicBezTo>
                    <a:pt x="61703" y="1573809"/>
                    <a:pt x="69138" y="1583474"/>
                    <a:pt x="89210" y="1587934"/>
                  </a:cubicBezTo>
                  <a:cubicBezTo>
                    <a:pt x="130516" y="1594289"/>
                    <a:pt x="122969" y="1592605"/>
                    <a:pt x="173959" y="1596855"/>
                  </a:cubicBezTo>
                  <a:cubicBezTo>
                    <a:pt x="202209" y="1595368"/>
                    <a:pt x="230526" y="1594845"/>
                    <a:pt x="258709" y="1592394"/>
                  </a:cubicBezTo>
                  <a:cubicBezTo>
                    <a:pt x="280268" y="1589420"/>
                    <a:pt x="286216" y="1587191"/>
                    <a:pt x="303314" y="1579013"/>
                  </a:cubicBezTo>
                  <a:cubicBezTo>
                    <a:pt x="317439" y="1571579"/>
                    <a:pt x="347919" y="1552993"/>
                    <a:pt x="361300" y="1543329"/>
                  </a:cubicBezTo>
                  <a:cubicBezTo>
                    <a:pt x="381372" y="1527717"/>
                    <a:pt x="408879" y="1501698"/>
                    <a:pt x="423747" y="1485343"/>
                  </a:cubicBezTo>
                  <a:lnTo>
                    <a:pt x="450510" y="1445198"/>
                  </a:lnTo>
                  <a:lnTo>
                    <a:pt x="477273" y="1391672"/>
                  </a:lnTo>
                  <a:cubicBezTo>
                    <a:pt x="483220" y="1376804"/>
                    <a:pt x="489911" y="1369370"/>
                    <a:pt x="495115" y="1342607"/>
                  </a:cubicBezTo>
                  <a:cubicBezTo>
                    <a:pt x="499575" y="1318074"/>
                    <a:pt x="508496" y="1272726"/>
                    <a:pt x="508496" y="1231095"/>
                  </a:cubicBezTo>
                  <a:cubicBezTo>
                    <a:pt x="504036" y="1180543"/>
                    <a:pt x="502549" y="1154895"/>
                    <a:pt x="493628" y="1118468"/>
                  </a:cubicBezTo>
                  <a:cubicBezTo>
                    <a:pt x="475160" y="1081534"/>
                    <a:pt x="480535" y="1050877"/>
                    <a:pt x="454970" y="1012531"/>
                  </a:cubicBezTo>
                  <a:cubicBezTo>
                    <a:pt x="447536" y="996919"/>
                    <a:pt x="431924" y="961979"/>
                    <a:pt x="423747" y="945624"/>
                  </a:cubicBezTo>
                  <a:cubicBezTo>
                    <a:pt x="400300" y="890913"/>
                    <a:pt x="428293" y="959174"/>
                    <a:pt x="405905" y="914400"/>
                  </a:cubicBezTo>
                  <a:cubicBezTo>
                    <a:pt x="397727" y="897301"/>
                    <a:pt x="382859" y="859387"/>
                    <a:pt x="374681" y="843032"/>
                  </a:cubicBezTo>
                  <a:cubicBezTo>
                    <a:pt x="364273" y="822217"/>
                    <a:pt x="350149" y="802888"/>
                    <a:pt x="343458" y="789507"/>
                  </a:cubicBezTo>
                  <a:cubicBezTo>
                    <a:pt x="333794" y="770922"/>
                    <a:pt x="322642" y="745645"/>
                    <a:pt x="316695" y="731520"/>
                  </a:cubicBezTo>
                  <a:lnTo>
                    <a:pt x="294393" y="677994"/>
                  </a:lnTo>
                  <a:cubicBezTo>
                    <a:pt x="286216" y="654948"/>
                    <a:pt x="263913" y="611830"/>
                    <a:pt x="258709" y="570942"/>
                  </a:cubicBezTo>
                  <a:cubicBezTo>
                    <a:pt x="255735" y="537488"/>
                    <a:pt x="252761" y="534516"/>
                    <a:pt x="254248" y="499575"/>
                  </a:cubicBezTo>
                  <a:cubicBezTo>
                    <a:pt x="258708" y="460174"/>
                    <a:pt x="277294" y="399957"/>
                    <a:pt x="285472" y="383602"/>
                  </a:cubicBezTo>
                  <a:cubicBezTo>
                    <a:pt x="297367" y="362786"/>
                    <a:pt x="321899" y="319669"/>
                    <a:pt x="334537" y="307774"/>
                  </a:cubicBezTo>
                  <a:cubicBezTo>
                    <a:pt x="344201" y="299596"/>
                    <a:pt x="359813" y="292162"/>
                    <a:pt x="370221" y="285471"/>
                  </a:cubicBezTo>
                  <a:cubicBezTo>
                    <a:pt x="382859" y="277294"/>
                    <a:pt x="399214" y="265400"/>
                    <a:pt x="410365" y="258709"/>
                  </a:cubicBezTo>
                  <a:cubicBezTo>
                    <a:pt x="428833" y="252553"/>
                    <a:pt x="419835" y="256856"/>
                    <a:pt x="437128" y="245327"/>
                  </a:cubicBezTo>
                  <a:cubicBezTo>
                    <a:pt x="447536" y="238636"/>
                    <a:pt x="463148" y="225998"/>
                    <a:pt x="472812" y="218564"/>
                  </a:cubicBezTo>
                  <a:cubicBezTo>
                    <a:pt x="486193" y="206669"/>
                    <a:pt x="506266" y="187340"/>
                    <a:pt x="517417" y="173959"/>
                  </a:cubicBezTo>
                  <a:cubicBezTo>
                    <a:pt x="524851" y="163551"/>
                    <a:pt x="535259" y="146453"/>
                    <a:pt x="539719" y="138275"/>
                  </a:cubicBezTo>
                  <a:lnTo>
                    <a:pt x="548641" y="89211"/>
                  </a:lnTo>
                  <a:cubicBezTo>
                    <a:pt x="547154" y="59474"/>
                    <a:pt x="543132" y="65262"/>
                    <a:pt x="539719" y="35684"/>
                  </a:cubicBezTo>
                  <a:cubicBezTo>
                    <a:pt x="538223" y="22722"/>
                    <a:pt x="532006" y="11338"/>
                    <a:pt x="526338" y="0"/>
                  </a:cubicBezTo>
                </a:path>
              </a:pathLst>
            </a:custGeom>
            <a:ln w="571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ectangle 24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2" name="Rectangle 24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3" name="Rectangle 24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6" name="Rectangle 24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7" name="Rectangle 24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48" name="Rectangle 24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9" name="Rectangle 24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0" name="Rectangle 24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1" name="Rectangle 25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2" name="Rectangle 25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3" name="Rectangle 25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4" name="Rectangle 25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5" name="Rectangle 25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6" name="Rectangle 25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7" name="Rectangle 25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8" name="Rectangle 25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9" name="Rectangle 25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0" name="Rectangle 25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1" name="Rectangle 26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2" name="Rectangle 26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67" name="TextBox 26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68" name="TextBox 26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69" name="TextBox 26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70" name="TextBox 26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71" name="TextBox 27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72" name="TextBox 27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273" name="TextBox 27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74" name="TextBox 27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275" name="TextBox 27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76" name="TextBox 27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77" name="TextBox 27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78" name="TextBox 27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79" name="Rectangle 27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0" name="Rectangle 27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1" name="Rectangle 28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2" name="Rectangle 28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3" name="Rectangle 28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4" name="Rectangle 28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5" name="Rectangle 28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6" name="Rectangle 28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7" name="Rectangle 28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8" name="Rectangle 28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89" name="Rectangle 28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0" name="Rectangle 28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1" name="Rectangle 29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2" name="Rectangle 29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3" name="Rectangle 29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4" name="Rectangle 29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5" name="Rectangle 29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6" name="Rectangle 29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7" name="TextBox 29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98" name="TextBox 29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99" name="TextBox 29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00" name="TextBox 29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301" name="TextBox 30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302" name="TextBox 30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303" name="TextBox 30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304" name="TextBox 30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305" name="TextBox 30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306" name="TextBox 30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07" name="TextBox 30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308" name="TextBox 30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309" name="TextBox 30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310" name="TextBox 30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311" name="TextBox 31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312" name="TextBox 31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313" name="TextBox 31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314" name="TextBox 31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315" name="Rectangle 31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Rectangle 31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Rectangle 31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Rectangle 31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Rectangle 31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Rectangle 31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Rectangle 32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Rectangle 32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Isosceles Triangle 32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Isosceles Triangle 32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Isosceles Triangle 32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Isosceles Triangle 32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Rounded Rectangle 32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extBox 32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329" name="TextBox 32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330" name="TextBox 32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331" name="TextBox 33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332" name="TextBox 33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333" name="Rounded Rectangle 332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TextBox 33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335" name="TextBox 33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336" name="Rectangle 33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Rectangle 33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Rectangle 33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Rectangle 33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Rectangle 33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Rectangle 34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Rectangle 34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Rectangle 342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TextBox 34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345" name="TextBox 34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346" name="TextBox 34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347" name="TextBox 34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348" name="TextBox 34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349" name="TextBox 34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350" name="TextBox 34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351" name="TextBox 35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352" name="TextBox 35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53" name="TextBox 35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3602221" y="2644507"/>
            <a:ext cx="990922" cy="568411"/>
          </a:xfrm>
          <a:prstGeom prst="rect">
            <a:avLst/>
          </a:prstGeom>
          <a:solidFill>
            <a:schemeClr val="accent6">
              <a:lumMod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3602221" y="3216088"/>
            <a:ext cx="990922" cy="568411"/>
            <a:chOff x="3602221" y="3216088"/>
            <a:chExt cx="990922" cy="568411"/>
          </a:xfrm>
        </p:grpSpPr>
        <p:sp>
          <p:nvSpPr>
            <p:cNvPr id="108" name="Rectangle 107"/>
            <p:cNvSpPr/>
            <p:nvPr/>
          </p:nvSpPr>
          <p:spPr>
            <a:xfrm>
              <a:off x="3602221" y="3216088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" name="Group 113"/>
            <p:cNvGrpSpPr/>
            <p:nvPr/>
          </p:nvGrpSpPr>
          <p:grpSpPr>
            <a:xfrm>
              <a:off x="3726729" y="3386811"/>
              <a:ext cx="772229" cy="249976"/>
              <a:chOff x="8184068" y="557242"/>
              <a:chExt cx="384123" cy="171895"/>
            </a:xfrm>
          </p:grpSpPr>
          <p:sp>
            <p:nvSpPr>
              <p:cNvPr id="115" name="Flowchart: Manual Operation 11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TextBox 117"/>
            <p:cNvSpPr txBox="1"/>
            <p:nvPr/>
          </p:nvSpPr>
          <p:spPr>
            <a:xfrm rot="16200000">
              <a:off x="3871649" y="3330407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836988" y="2780947"/>
            <a:ext cx="555444" cy="431855"/>
            <a:chOff x="3836988" y="2780947"/>
            <a:chExt cx="555444" cy="431855"/>
          </a:xfrm>
        </p:grpSpPr>
        <p:grpSp>
          <p:nvGrpSpPr>
            <p:cNvPr id="119" name="Group 118"/>
            <p:cNvGrpSpPr/>
            <p:nvPr/>
          </p:nvGrpSpPr>
          <p:grpSpPr>
            <a:xfrm>
              <a:off x="3836988" y="2780947"/>
              <a:ext cx="555444" cy="431855"/>
              <a:chOff x="1057563" y="560144"/>
              <a:chExt cx="747613" cy="456091"/>
            </a:xfrm>
          </p:grpSpPr>
          <p:sp>
            <p:nvSpPr>
              <p:cNvPr id="120" name="Freeform 119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21" name="Straight Connector 120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" name="TextBox 121"/>
            <p:cNvSpPr txBox="1"/>
            <p:nvPr/>
          </p:nvSpPr>
          <p:spPr>
            <a:xfrm rot="16200000">
              <a:off x="3880396" y="2771674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4" name="Group 353"/>
          <p:cNvGrpSpPr/>
          <p:nvPr/>
        </p:nvGrpSpPr>
        <p:grpSpPr>
          <a:xfrm>
            <a:off x="5423318" y="2648653"/>
            <a:ext cx="990922" cy="1139992"/>
            <a:chOff x="-638300" y="758785"/>
            <a:chExt cx="1761047" cy="1767023"/>
          </a:xfrm>
        </p:grpSpPr>
        <p:sp>
          <p:nvSpPr>
            <p:cNvPr id="355" name="Rectangle 354"/>
            <p:cNvSpPr/>
            <p:nvPr/>
          </p:nvSpPr>
          <p:spPr>
            <a:xfrm>
              <a:off x="-638300" y="1644754"/>
              <a:ext cx="1761047" cy="881054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Rectangle 355"/>
            <p:cNvSpPr/>
            <p:nvPr/>
          </p:nvSpPr>
          <p:spPr>
            <a:xfrm>
              <a:off x="-638300" y="758785"/>
              <a:ext cx="1761047" cy="881054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7" name="Group 356"/>
            <p:cNvGrpSpPr/>
            <p:nvPr/>
          </p:nvGrpSpPr>
          <p:grpSpPr>
            <a:xfrm>
              <a:off x="-417027" y="1909380"/>
              <a:ext cx="1372390" cy="387471"/>
              <a:chOff x="8184068" y="557242"/>
              <a:chExt cx="384123" cy="171895"/>
            </a:xfrm>
          </p:grpSpPr>
          <p:sp>
            <p:nvSpPr>
              <p:cNvPr id="363" name="Flowchart: Manual Operation 362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Oval 363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Oval 364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8" name="TextBox 357"/>
            <p:cNvSpPr txBox="1"/>
            <p:nvPr/>
          </p:nvSpPr>
          <p:spPr>
            <a:xfrm rot="16200000">
              <a:off x="-121667" y="1758572"/>
              <a:ext cx="516029" cy="656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F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59" name="Group 358"/>
            <p:cNvGrpSpPr/>
            <p:nvPr/>
          </p:nvGrpSpPr>
          <p:grpSpPr>
            <a:xfrm>
              <a:off x="-221077" y="970272"/>
              <a:ext cx="987124" cy="669389"/>
              <a:chOff x="1057563" y="560144"/>
              <a:chExt cx="747613" cy="456091"/>
            </a:xfrm>
          </p:grpSpPr>
          <p:sp>
            <p:nvSpPr>
              <p:cNvPr id="361" name="Freeform 36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62" name="Straight Connector 36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0" name="TextBox 359"/>
            <p:cNvSpPr txBox="1"/>
            <p:nvPr/>
          </p:nvSpPr>
          <p:spPr>
            <a:xfrm rot="16200000">
              <a:off x="-106122" y="873365"/>
              <a:ext cx="516029" cy="656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F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44" name="Rectangle 143"/>
          <p:cNvSpPr/>
          <p:nvPr/>
        </p:nvSpPr>
        <p:spPr>
          <a:xfrm>
            <a:off x="878484" y="2660259"/>
            <a:ext cx="964319" cy="568411"/>
          </a:xfrm>
          <a:prstGeom prst="rect">
            <a:avLst/>
          </a:prstGeom>
          <a:solidFill>
            <a:schemeClr val="accent6">
              <a:lumMod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5" name="Rectangle 144"/>
          <p:cNvSpPr/>
          <p:nvPr/>
        </p:nvSpPr>
        <p:spPr>
          <a:xfrm>
            <a:off x="1842804" y="2666614"/>
            <a:ext cx="911812" cy="568411"/>
          </a:xfrm>
          <a:prstGeom prst="rect">
            <a:avLst/>
          </a:prstGeom>
          <a:solidFill>
            <a:schemeClr val="accent6">
              <a:lumMod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7" name="Group 146"/>
          <p:cNvGrpSpPr/>
          <p:nvPr/>
        </p:nvGrpSpPr>
        <p:grpSpPr>
          <a:xfrm>
            <a:off x="1176999" y="2777594"/>
            <a:ext cx="555444" cy="434795"/>
            <a:chOff x="3836988" y="2789882"/>
            <a:chExt cx="555444" cy="434795"/>
          </a:xfrm>
        </p:grpSpPr>
        <p:grpSp>
          <p:nvGrpSpPr>
            <p:cNvPr id="148" name="Group 147"/>
            <p:cNvGrpSpPr/>
            <p:nvPr/>
          </p:nvGrpSpPr>
          <p:grpSpPr>
            <a:xfrm>
              <a:off x="3836988" y="2792822"/>
              <a:ext cx="555444" cy="431855"/>
              <a:chOff x="1057563" y="572685"/>
              <a:chExt cx="747613" cy="456091"/>
            </a:xfrm>
          </p:grpSpPr>
          <p:sp>
            <p:nvSpPr>
              <p:cNvPr id="150" name="Freeform 149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1" name="Straight Connector 150"/>
              <p:cNvCxnSpPr/>
              <p:nvPr/>
            </p:nvCxnSpPr>
            <p:spPr>
              <a:xfrm>
                <a:off x="1057563" y="572685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TextBox 148"/>
            <p:cNvSpPr txBox="1"/>
            <p:nvPr/>
          </p:nvSpPr>
          <p:spPr>
            <a:xfrm rot="16200000">
              <a:off x="3880396" y="2771674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2031397" y="2780533"/>
            <a:ext cx="555444" cy="431855"/>
            <a:chOff x="3836988" y="2780947"/>
            <a:chExt cx="555444" cy="431855"/>
          </a:xfrm>
        </p:grpSpPr>
        <p:grpSp>
          <p:nvGrpSpPr>
            <p:cNvPr id="153" name="Group 152"/>
            <p:cNvGrpSpPr/>
            <p:nvPr/>
          </p:nvGrpSpPr>
          <p:grpSpPr>
            <a:xfrm>
              <a:off x="3836988" y="2780947"/>
              <a:ext cx="555444" cy="431855"/>
              <a:chOff x="1057563" y="560144"/>
              <a:chExt cx="747613" cy="456091"/>
            </a:xfrm>
          </p:grpSpPr>
          <p:sp>
            <p:nvSpPr>
              <p:cNvPr id="155" name="Freeform 154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6" name="Straight Connector 155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" name="TextBox 153"/>
            <p:cNvSpPr txBox="1"/>
            <p:nvPr/>
          </p:nvSpPr>
          <p:spPr>
            <a:xfrm rot="16200000">
              <a:off x="3880396" y="2771674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B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2695243" y="3215562"/>
            <a:ext cx="914142" cy="568411"/>
            <a:chOff x="3640604" y="3216088"/>
            <a:chExt cx="849073" cy="568411"/>
          </a:xfrm>
        </p:grpSpPr>
        <p:sp>
          <p:nvSpPr>
            <p:cNvPr id="159" name="Rectangle 158"/>
            <p:cNvSpPr/>
            <p:nvPr/>
          </p:nvSpPr>
          <p:spPr>
            <a:xfrm>
              <a:off x="3640604" y="3216088"/>
              <a:ext cx="849073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0" name="Group 159"/>
            <p:cNvGrpSpPr/>
            <p:nvPr/>
          </p:nvGrpSpPr>
          <p:grpSpPr>
            <a:xfrm>
              <a:off x="3693612" y="3386811"/>
              <a:ext cx="761412" cy="249976"/>
              <a:chOff x="8167608" y="557242"/>
              <a:chExt cx="378743" cy="171895"/>
            </a:xfrm>
          </p:grpSpPr>
          <p:sp>
            <p:nvSpPr>
              <p:cNvPr id="162" name="Flowchart: Manual Operation 161"/>
              <p:cNvSpPr/>
              <p:nvPr/>
            </p:nvSpPr>
            <p:spPr>
              <a:xfrm rot="16200000">
                <a:off x="8260247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/>
              <p:cNvSpPr/>
              <p:nvPr/>
            </p:nvSpPr>
            <p:spPr>
              <a:xfrm rot="16200000">
                <a:off x="810162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/>
              <p:cNvSpPr/>
              <p:nvPr/>
            </p:nvSpPr>
            <p:spPr>
              <a:xfrm rot="16200000">
                <a:off x="847314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1" name="TextBox 160"/>
            <p:cNvSpPr txBox="1"/>
            <p:nvPr/>
          </p:nvSpPr>
          <p:spPr>
            <a:xfrm rot="16200000">
              <a:off x="3849644" y="3331677"/>
              <a:ext cx="332915" cy="3430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6414240" y="3224576"/>
            <a:ext cx="859712" cy="568411"/>
            <a:chOff x="3660155" y="3216088"/>
            <a:chExt cx="859712" cy="568411"/>
          </a:xfrm>
        </p:grpSpPr>
        <p:sp>
          <p:nvSpPr>
            <p:cNvPr id="166" name="Rectangle 165"/>
            <p:cNvSpPr/>
            <p:nvPr/>
          </p:nvSpPr>
          <p:spPr>
            <a:xfrm>
              <a:off x="3660155" y="3216088"/>
              <a:ext cx="85971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" name="Group 166"/>
            <p:cNvGrpSpPr/>
            <p:nvPr/>
          </p:nvGrpSpPr>
          <p:grpSpPr>
            <a:xfrm>
              <a:off x="3726729" y="3386811"/>
              <a:ext cx="772229" cy="249976"/>
              <a:chOff x="8184068" y="557242"/>
              <a:chExt cx="384123" cy="171895"/>
            </a:xfrm>
          </p:grpSpPr>
          <p:sp>
            <p:nvSpPr>
              <p:cNvPr id="169" name="Flowchart: Manual Operation 168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Oval 170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8" name="TextBox 167"/>
            <p:cNvSpPr txBox="1"/>
            <p:nvPr/>
          </p:nvSpPr>
          <p:spPr>
            <a:xfrm rot="16200000">
              <a:off x="3871649" y="3330407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G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5" name="Straight Connector 4"/>
          <p:cNvCxnSpPr/>
          <p:nvPr/>
        </p:nvCxnSpPr>
        <p:spPr>
          <a:xfrm>
            <a:off x="6384084" y="3212094"/>
            <a:ext cx="6406" cy="62775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Rectangle 176"/>
          <p:cNvSpPr/>
          <p:nvPr/>
        </p:nvSpPr>
        <p:spPr>
          <a:xfrm>
            <a:off x="3540811" y="2513775"/>
            <a:ext cx="1109962" cy="139320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/>
          <p:cNvSpPr/>
          <p:nvPr/>
        </p:nvSpPr>
        <p:spPr>
          <a:xfrm>
            <a:off x="5364940" y="2523632"/>
            <a:ext cx="1109962" cy="139320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652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1016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ln w="57150">
              <a:solidFill>
                <a:srgbClr val="00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72C838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cxnSp>
        <p:nvCxnSpPr>
          <p:cNvPr id="34" name="Straight Arrow Connector 33"/>
          <p:cNvCxnSpPr/>
          <p:nvPr/>
        </p:nvCxnSpPr>
        <p:spPr>
          <a:xfrm flipV="1">
            <a:off x="3657600" y="3581400"/>
            <a:ext cx="206310" cy="278796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 flipH="1" flipV="1">
            <a:off x="3603136" y="3205773"/>
            <a:ext cx="179910" cy="270834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/>
          <p:nvPr/>
        </p:nvCxnSpPr>
        <p:spPr>
          <a:xfrm flipV="1">
            <a:off x="3886200" y="3205773"/>
            <a:ext cx="0" cy="270834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 flipV="1">
            <a:off x="4014858" y="3264725"/>
            <a:ext cx="130293" cy="333390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427511" y="190017"/>
            <a:ext cx="83682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In nature,  Pathogens that were </a:t>
            </a:r>
            <a:r>
              <a:rPr lang="en-US" sz="2400" u="sng" dirty="0" smtClean="0"/>
              <a:t>detected</a:t>
            </a:r>
            <a:r>
              <a:rPr lang="en-US" sz="2400" dirty="0" smtClean="0"/>
              <a:t>  (via  </a:t>
            </a:r>
            <a:r>
              <a:rPr lang="en-US" sz="2400" u="sng" dirty="0" smtClean="0"/>
              <a:t>MTI</a:t>
            </a:r>
            <a:r>
              <a:rPr lang="en-US" sz="2400" b="1" dirty="0" smtClean="0"/>
              <a:t>)  </a:t>
            </a:r>
            <a:r>
              <a:rPr lang="en-US" sz="2400" b="1" u="sng" dirty="0"/>
              <a:t>failed</a:t>
            </a:r>
            <a:r>
              <a:rPr lang="en-US" sz="2400" b="1" dirty="0" smtClean="0"/>
              <a:t> </a:t>
            </a:r>
            <a:r>
              <a:rPr lang="en-US" sz="2400" dirty="0" smtClean="0"/>
              <a:t> </a:t>
            </a:r>
            <a:br>
              <a:rPr lang="en-US" sz="2400" dirty="0" smtClean="0"/>
            </a:br>
            <a:r>
              <a:rPr lang="en-US" sz="2400" dirty="0"/>
              <a:t> </a:t>
            </a:r>
            <a:r>
              <a:rPr lang="en-US" sz="2400" dirty="0" smtClean="0"/>
              <a:t>   in their invasion attempt…  </a:t>
            </a:r>
          </a:p>
          <a:p>
            <a:endParaRPr lang="en-US" sz="2400" dirty="0"/>
          </a:p>
          <a:p>
            <a:r>
              <a:rPr lang="en-US" sz="2400" dirty="0" smtClean="0"/>
              <a:t>So  - you might wonder - why aren’t the plants </a:t>
            </a:r>
            <a:r>
              <a:rPr lang="en-US" sz="2400" u="sng" dirty="0" smtClean="0"/>
              <a:t>always</a:t>
            </a:r>
            <a:r>
              <a:rPr lang="en-US" sz="2400" dirty="0" smtClean="0"/>
              <a:t> </a:t>
            </a:r>
            <a:r>
              <a:rPr lang="en-US" sz="2400" u="sng" dirty="0" smtClean="0"/>
              <a:t>winning</a:t>
            </a:r>
            <a:r>
              <a:rPr lang="en-US" sz="2400" dirty="0" smtClean="0"/>
              <a:t>???  </a:t>
            </a:r>
            <a:endParaRPr lang="en-US" sz="2400" dirty="0"/>
          </a:p>
        </p:txBody>
      </p:sp>
      <p:grpSp>
        <p:nvGrpSpPr>
          <p:cNvPr id="39" name="Group 38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41" name="Rounded Rectangle 4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45" name="Rounded Rectangle 4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49" name="Rounded Rectangle 4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53" name="Rounded Rectangle 5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>
            <a:off x="1524000" y="1984169"/>
            <a:ext cx="908799" cy="1280556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 flipH="1">
            <a:off x="1642750" y="1930093"/>
            <a:ext cx="756062" cy="1334632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" name="Group 85"/>
          <p:cNvGrpSpPr/>
          <p:nvPr/>
        </p:nvGrpSpPr>
        <p:grpSpPr>
          <a:xfrm>
            <a:off x="2280731" y="2874182"/>
            <a:ext cx="417880" cy="905103"/>
            <a:chOff x="2653188" y="3534236"/>
            <a:chExt cx="417880" cy="905103"/>
          </a:xfrm>
        </p:grpSpPr>
        <p:sp>
          <p:nvSpPr>
            <p:cNvPr id="87" name="Freeform 86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ounded Rectangle 90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extBox 94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96" name="Group 95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98" name="Teardrop 97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Freeform 98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00" name="Freeform 99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7" name="TextBox 96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cxnSp>
        <p:nvCxnSpPr>
          <p:cNvPr id="102" name="Straight Arrow Connector 101"/>
          <p:cNvCxnSpPr/>
          <p:nvPr/>
        </p:nvCxnSpPr>
        <p:spPr>
          <a:xfrm>
            <a:off x="2696693" y="3711663"/>
            <a:ext cx="406888" cy="177223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3232546" y="1987352"/>
            <a:ext cx="0" cy="36711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" name="Group 103"/>
          <p:cNvGrpSpPr/>
          <p:nvPr/>
        </p:nvGrpSpPr>
        <p:grpSpPr>
          <a:xfrm>
            <a:off x="3232546" y="1965180"/>
            <a:ext cx="358714" cy="389285"/>
            <a:chOff x="3232546" y="1965180"/>
            <a:chExt cx="358714" cy="389285"/>
          </a:xfrm>
        </p:grpSpPr>
        <p:cxnSp>
          <p:nvCxnSpPr>
            <p:cNvPr id="105" name="Straight Connector 104"/>
            <p:cNvCxnSpPr/>
            <p:nvPr/>
          </p:nvCxnSpPr>
          <p:spPr>
            <a:xfrm>
              <a:off x="3232546" y="1987352"/>
              <a:ext cx="0" cy="36711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Rectangle 105"/>
            <p:cNvSpPr/>
            <p:nvPr/>
          </p:nvSpPr>
          <p:spPr>
            <a:xfrm>
              <a:off x="3252849" y="1965180"/>
              <a:ext cx="338411" cy="3891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3220671" y="2001442"/>
            <a:ext cx="426632" cy="245919"/>
            <a:chOff x="3454400" y="2286024"/>
            <a:chExt cx="526286" cy="369332"/>
          </a:xfrm>
        </p:grpSpPr>
        <p:sp>
          <p:nvSpPr>
            <p:cNvPr id="108" name="Freeform 107"/>
            <p:cNvSpPr/>
            <p:nvPr/>
          </p:nvSpPr>
          <p:spPr>
            <a:xfrm>
              <a:off x="3481332" y="2311769"/>
              <a:ext cx="499354" cy="337937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3454400" y="2286024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/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3193475" y="1934220"/>
            <a:ext cx="18017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A</a:t>
            </a:r>
            <a:endParaRPr lang="en-US" sz="1600" b="1" dirty="0"/>
          </a:p>
        </p:txBody>
      </p:sp>
    </p:spTree>
    <p:extLst>
      <p:ext uri="{BB962C8B-B14F-4D97-AF65-F5344CB8AC3E}">
        <p14:creationId xmlns:p14="http://schemas.microsoft.com/office/powerpoint/2010/main" val="1549746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427511" y="285017"/>
            <a:ext cx="83682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Bacteria are </a:t>
            </a:r>
            <a:r>
              <a:rPr lang="en-US" sz="2400" u="sng" dirty="0" smtClean="0"/>
              <a:t>not</a:t>
            </a:r>
            <a:r>
              <a:rPr lang="en-US" sz="2400" dirty="0" smtClean="0"/>
              <a:t> all identical. Each has small differences in its DNA, some of which enable an individual to </a:t>
            </a:r>
            <a:r>
              <a:rPr lang="en-US" sz="2400" u="sng" dirty="0" smtClean="0"/>
              <a:t>invade and survive. </a:t>
            </a:r>
          </a:p>
        </p:txBody>
      </p:sp>
      <p:grpSp>
        <p:nvGrpSpPr>
          <p:cNvPr id="39" name="Group 38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41" name="Rounded Rectangle 4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45" name="Rounded Rectangle 4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49" name="Rounded Rectangle 4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53" name="Rounded Rectangle 5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3567211" y="1832687"/>
            <a:ext cx="149752" cy="2459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b="1" dirty="0"/>
          </a:p>
        </p:txBody>
      </p:sp>
      <p:grpSp>
        <p:nvGrpSpPr>
          <p:cNvPr id="85" name="Group 84"/>
          <p:cNvGrpSpPr/>
          <p:nvPr/>
        </p:nvGrpSpPr>
        <p:grpSpPr>
          <a:xfrm rot="325179">
            <a:off x="2192869" y="2050854"/>
            <a:ext cx="675895" cy="185249"/>
            <a:chOff x="8278100" y="1901358"/>
            <a:chExt cx="675895" cy="185249"/>
          </a:xfrm>
        </p:grpSpPr>
        <p:sp>
          <p:nvSpPr>
            <p:cNvPr id="86" name="Rounded Rectangle 8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8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Group 88"/>
          <p:cNvGrpSpPr/>
          <p:nvPr/>
        </p:nvGrpSpPr>
        <p:grpSpPr>
          <a:xfrm rot="325179">
            <a:off x="3613363" y="1516851"/>
            <a:ext cx="675895" cy="185249"/>
            <a:chOff x="8278100" y="1901358"/>
            <a:chExt cx="675895" cy="185249"/>
          </a:xfrm>
        </p:grpSpPr>
        <p:sp>
          <p:nvSpPr>
            <p:cNvPr id="90" name="Rounded Rectangle 89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 90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" name="Group 92"/>
          <p:cNvGrpSpPr/>
          <p:nvPr/>
        </p:nvGrpSpPr>
        <p:grpSpPr>
          <a:xfrm rot="325179">
            <a:off x="3323847" y="2336572"/>
            <a:ext cx="675895" cy="185249"/>
            <a:chOff x="8278100" y="1901358"/>
            <a:chExt cx="675895" cy="185249"/>
          </a:xfrm>
        </p:grpSpPr>
        <p:sp>
          <p:nvSpPr>
            <p:cNvPr id="94" name="Rounded Rectangle 9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96"/>
          <p:cNvGrpSpPr/>
          <p:nvPr/>
        </p:nvGrpSpPr>
        <p:grpSpPr>
          <a:xfrm rot="325179">
            <a:off x="5493637" y="1647210"/>
            <a:ext cx="675895" cy="185249"/>
            <a:chOff x="8278100" y="1901358"/>
            <a:chExt cx="675895" cy="185249"/>
          </a:xfrm>
        </p:grpSpPr>
        <p:sp>
          <p:nvSpPr>
            <p:cNvPr id="98" name="Rounded Rectangle 9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" name="Group 100"/>
          <p:cNvGrpSpPr/>
          <p:nvPr/>
        </p:nvGrpSpPr>
        <p:grpSpPr>
          <a:xfrm rot="20834993">
            <a:off x="2371203" y="1480226"/>
            <a:ext cx="675895" cy="185249"/>
            <a:chOff x="8278100" y="1901358"/>
            <a:chExt cx="675895" cy="185249"/>
          </a:xfrm>
        </p:grpSpPr>
        <p:sp>
          <p:nvSpPr>
            <p:cNvPr id="102" name="Rounded Rectangle 10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 rot="20834993">
            <a:off x="6728881" y="1703886"/>
            <a:ext cx="675895" cy="185249"/>
            <a:chOff x="8278100" y="1901358"/>
            <a:chExt cx="675895" cy="185249"/>
          </a:xfrm>
        </p:grpSpPr>
        <p:sp>
          <p:nvSpPr>
            <p:cNvPr id="106" name="Rounded Rectangle 10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/>
          <p:cNvGrpSpPr/>
          <p:nvPr/>
        </p:nvGrpSpPr>
        <p:grpSpPr>
          <a:xfrm rot="325179">
            <a:off x="1186052" y="2324728"/>
            <a:ext cx="675895" cy="185249"/>
            <a:chOff x="8278100" y="1901358"/>
            <a:chExt cx="675895" cy="185249"/>
          </a:xfrm>
        </p:grpSpPr>
        <p:sp>
          <p:nvSpPr>
            <p:cNvPr id="110" name="Rounded Rectangle 109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Freeform 110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Freeform 111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" name="Straight Connector 14"/>
          <p:cNvCxnSpPr>
            <a:stCxn id="53" idx="0"/>
            <a:endCxn id="53" idx="2"/>
          </p:cNvCxnSpPr>
          <p:nvPr/>
        </p:nvCxnSpPr>
        <p:spPr>
          <a:xfrm flipH="1">
            <a:off x="398645" y="2069965"/>
            <a:ext cx="8170" cy="8611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 flipH="1">
            <a:off x="1388773" y="2392246"/>
            <a:ext cx="8170" cy="8611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/>
          <p:nvPr/>
        </p:nvCxnSpPr>
        <p:spPr>
          <a:xfrm>
            <a:off x="1549343" y="2544646"/>
            <a:ext cx="2811" cy="43055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/>
          <p:nvPr/>
        </p:nvCxnSpPr>
        <p:spPr>
          <a:xfrm flipH="1">
            <a:off x="2602116" y="1573094"/>
            <a:ext cx="8170" cy="8611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 flipH="1">
            <a:off x="2374303" y="2094586"/>
            <a:ext cx="8170" cy="86110"/>
          </a:xfrm>
          <a:prstGeom prst="line">
            <a:avLst/>
          </a:prstGeom>
          <a:ln w="381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/>
          <p:nvPr/>
        </p:nvCxnSpPr>
        <p:spPr>
          <a:xfrm flipH="1">
            <a:off x="3507440" y="2398747"/>
            <a:ext cx="8170" cy="86110"/>
          </a:xfrm>
          <a:prstGeom prst="line">
            <a:avLst/>
          </a:prstGeom>
          <a:ln w="38100">
            <a:solidFill>
              <a:srgbClr val="00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 flipH="1">
            <a:off x="3829646" y="1578191"/>
            <a:ext cx="8170" cy="8611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 flipH="1">
            <a:off x="5702071" y="1712656"/>
            <a:ext cx="8170" cy="8611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 flipH="1">
            <a:off x="6378738" y="2426637"/>
            <a:ext cx="8170" cy="8611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flipH="1">
            <a:off x="6919028" y="1820720"/>
            <a:ext cx="8170" cy="86110"/>
          </a:xfrm>
          <a:prstGeom prst="line">
            <a:avLst/>
          </a:prstGeom>
          <a:ln w="3810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 flipH="1">
            <a:off x="4579490" y="2116077"/>
            <a:ext cx="8170" cy="86110"/>
          </a:xfrm>
          <a:prstGeom prst="line">
            <a:avLst/>
          </a:prstGeom>
          <a:ln w="38100"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 flipH="1">
            <a:off x="8040722" y="1992144"/>
            <a:ext cx="8170" cy="86110"/>
          </a:xfrm>
          <a:prstGeom prst="line">
            <a:avLst/>
          </a:prstGeom>
          <a:ln w="38100">
            <a:solidFill>
              <a:srgbClr val="CCFF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9307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ln w="57150">
              <a:solidFill>
                <a:srgbClr val="00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72C838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27511" y="486892"/>
            <a:ext cx="83682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How?  What differences could help bacteria get around the plant’s </a:t>
            </a:r>
            <a:r>
              <a:rPr lang="en-US" sz="2400" b="1" u="sng" dirty="0" smtClean="0"/>
              <a:t>M</a:t>
            </a:r>
            <a:r>
              <a:rPr lang="en-US" sz="2400" b="1" dirty="0" smtClean="0"/>
              <a:t>icrobial Feature-</a:t>
            </a:r>
            <a:r>
              <a:rPr lang="en-US" sz="2400" b="1" u="sng" dirty="0" smtClean="0"/>
              <a:t>T</a:t>
            </a:r>
            <a:r>
              <a:rPr lang="en-US" sz="2400" b="1" dirty="0" smtClean="0"/>
              <a:t>riggered </a:t>
            </a:r>
            <a:r>
              <a:rPr lang="en-US" sz="2400" b="1" u="sng" dirty="0" smtClean="0"/>
              <a:t>I</a:t>
            </a:r>
            <a:r>
              <a:rPr lang="en-US" sz="2400" b="1" dirty="0" smtClean="0"/>
              <a:t>mmunity (MTI)</a:t>
            </a:r>
            <a:r>
              <a:rPr lang="en-US" sz="2400" dirty="0" smtClean="0"/>
              <a:t>?</a:t>
            </a:r>
            <a:endParaRPr lang="en-US" sz="2400" dirty="0"/>
          </a:p>
          <a:p>
            <a:r>
              <a:rPr lang="en-US" sz="2400" dirty="0" smtClean="0"/>
              <a:t> </a:t>
            </a:r>
            <a:endParaRPr lang="en-US" sz="2400" dirty="0"/>
          </a:p>
        </p:txBody>
      </p:sp>
      <p:grpSp>
        <p:nvGrpSpPr>
          <p:cNvPr id="39" name="Group 38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41" name="Rounded Rectangle 4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45" name="Rounded Rectangle 4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49" name="Rounded Rectangle 4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53" name="Rounded Rectangle 5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74143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1452282" y="2469433"/>
            <a:ext cx="980517" cy="353747"/>
          </a:xfrm>
          <a:prstGeom prst="roundRect">
            <a:avLst/>
          </a:prstGeom>
          <a:solidFill>
            <a:srgbClr val="CC33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2666569" y="2531339"/>
            <a:ext cx="610031" cy="945267"/>
            <a:chOff x="2666569" y="2531339"/>
            <a:chExt cx="610031" cy="945267"/>
          </a:xfrm>
        </p:grpSpPr>
        <p:sp>
          <p:nvSpPr>
            <p:cNvPr id="28" name="Freeform 27"/>
            <p:cNvSpPr/>
            <p:nvPr/>
          </p:nvSpPr>
          <p:spPr>
            <a:xfrm>
              <a:off x="2839456" y="2531339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00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2835777" y="2607539"/>
              <a:ext cx="3116" cy="869067"/>
            </a:xfrm>
            <a:prstGeom prst="line">
              <a:avLst/>
            </a:prstGeom>
            <a:ln w="57150">
              <a:solidFill>
                <a:srgbClr val="0066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Equal 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72C838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51256" y="157335"/>
            <a:ext cx="858964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One possibility – the recognized </a:t>
            </a:r>
            <a:r>
              <a:rPr lang="en-US" sz="2400" u="sng" dirty="0" smtClean="0"/>
              <a:t>FEATURE</a:t>
            </a:r>
            <a:r>
              <a:rPr lang="en-US" sz="2400" dirty="0" smtClean="0"/>
              <a:t> might be </a:t>
            </a:r>
            <a:r>
              <a:rPr lang="en-US" sz="2400" u="sng" dirty="0" smtClean="0"/>
              <a:t>lost</a:t>
            </a:r>
            <a:r>
              <a:rPr lang="en-US" sz="2400" dirty="0" smtClean="0"/>
              <a:t> or</a:t>
            </a:r>
            <a:br>
              <a:rPr lang="en-US" sz="2400" dirty="0" smtClean="0"/>
            </a:br>
            <a:r>
              <a:rPr lang="en-US" sz="2400" dirty="0" smtClean="0"/>
              <a:t>    </a:t>
            </a:r>
            <a:r>
              <a:rPr lang="en-US" sz="2400" u="sng" dirty="0" smtClean="0"/>
              <a:t>mutated</a:t>
            </a:r>
            <a:r>
              <a:rPr lang="en-US" sz="2400" dirty="0"/>
              <a:t> </a:t>
            </a:r>
            <a:r>
              <a:rPr lang="en-US" sz="2400" dirty="0" smtClean="0"/>
              <a:t>so it is </a:t>
            </a:r>
            <a:r>
              <a:rPr lang="en-US" sz="2400" u="sng" dirty="0" smtClean="0"/>
              <a:t>no longer detected</a:t>
            </a:r>
            <a:r>
              <a:rPr lang="en-US" sz="2400" dirty="0" smtClean="0"/>
              <a:t> by the plant. </a:t>
            </a:r>
            <a:br>
              <a:rPr lang="en-US" sz="2400" dirty="0" smtClean="0"/>
            </a:br>
            <a:r>
              <a:rPr lang="en-US" sz="2400" dirty="0" smtClean="0"/>
              <a:t>Possible</a:t>
            </a:r>
            <a:r>
              <a:rPr lang="en-US" sz="2400" dirty="0"/>
              <a:t>, but </a:t>
            </a:r>
            <a:r>
              <a:rPr lang="en-US" sz="2400" dirty="0" smtClean="0"/>
              <a:t>some features are really important for the bacteria’s </a:t>
            </a:r>
            <a:br>
              <a:rPr lang="en-US" sz="2400" dirty="0" smtClean="0"/>
            </a:br>
            <a:r>
              <a:rPr lang="en-US" sz="2400" dirty="0" smtClean="0"/>
              <a:t>    survival and their loss would </a:t>
            </a:r>
            <a:r>
              <a:rPr lang="en-US" sz="2400" dirty="0"/>
              <a:t>have </a:t>
            </a:r>
            <a:r>
              <a:rPr lang="en-US" sz="2400" u="sng" dirty="0"/>
              <a:t>serious </a:t>
            </a:r>
            <a:r>
              <a:rPr lang="en-US" sz="2400" u="sng" dirty="0" smtClean="0"/>
              <a:t>consequences </a:t>
            </a:r>
            <a:br>
              <a:rPr lang="en-US" sz="2400" u="sng" dirty="0" smtClean="0"/>
            </a:br>
            <a:r>
              <a:rPr lang="en-US" sz="2400" dirty="0" smtClean="0"/>
              <a:t>   </a:t>
            </a:r>
            <a:endParaRPr lang="en-US" sz="2400" dirty="0"/>
          </a:p>
        </p:txBody>
      </p:sp>
      <p:sp>
        <p:nvSpPr>
          <p:cNvPr id="30" name="Rounded Rectangle 29"/>
          <p:cNvSpPr/>
          <p:nvPr/>
        </p:nvSpPr>
        <p:spPr>
          <a:xfrm>
            <a:off x="220740" y="2607539"/>
            <a:ext cx="363978" cy="86496"/>
          </a:xfrm>
          <a:prstGeom prst="roundRect">
            <a:avLst/>
          </a:prstGeom>
          <a:solidFill>
            <a:srgbClr val="C000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ounded Rectangle 34"/>
          <p:cNvSpPr/>
          <p:nvPr/>
        </p:nvSpPr>
        <p:spPr>
          <a:xfrm rot="173786">
            <a:off x="4142184" y="2641575"/>
            <a:ext cx="363978" cy="86496"/>
          </a:xfrm>
          <a:prstGeom prst="roundRect">
            <a:avLst/>
          </a:prstGeom>
          <a:solidFill>
            <a:srgbClr val="C000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ounded Rectangle 38"/>
          <p:cNvSpPr/>
          <p:nvPr/>
        </p:nvSpPr>
        <p:spPr>
          <a:xfrm flipH="1">
            <a:off x="6084520" y="2434350"/>
            <a:ext cx="363978" cy="86496"/>
          </a:xfrm>
          <a:prstGeom prst="roundRect">
            <a:avLst/>
          </a:prstGeom>
          <a:solidFill>
            <a:srgbClr val="C000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ounded Rectangle 42"/>
          <p:cNvSpPr/>
          <p:nvPr/>
        </p:nvSpPr>
        <p:spPr>
          <a:xfrm>
            <a:off x="7750092" y="2000618"/>
            <a:ext cx="363978" cy="86496"/>
          </a:xfrm>
          <a:prstGeom prst="roundRect">
            <a:avLst/>
          </a:prstGeom>
          <a:solidFill>
            <a:srgbClr val="C00000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193475" y="2224023"/>
            <a:ext cx="1464177" cy="807152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2280731" y="2874182"/>
            <a:ext cx="417880" cy="905103"/>
            <a:chOff x="2653188" y="3534236"/>
            <a:chExt cx="417880" cy="905103"/>
          </a:xfrm>
        </p:grpSpPr>
        <p:sp>
          <p:nvSpPr>
            <p:cNvPr id="47" name="Freeform 46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eeform 52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56" name="Group 55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58" name="Teardrop 57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TextBox 56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413930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1016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2839456" y="2531339"/>
            <a:ext cx="437144" cy="135661"/>
          </a:xfrm>
          <a:custGeom>
            <a:avLst/>
            <a:gdLst>
              <a:gd name="connsiteX0" fmla="*/ 0 w 1874520"/>
              <a:gd name="connsiteY0" fmla="*/ 236220 h 367820"/>
              <a:gd name="connsiteX1" fmla="*/ 22860 w 1874520"/>
              <a:gd name="connsiteY1" fmla="*/ 220980 h 367820"/>
              <a:gd name="connsiteX2" fmla="*/ 213360 w 1874520"/>
              <a:gd name="connsiteY2" fmla="*/ 220980 h 367820"/>
              <a:gd name="connsiteX3" fmla="*/ 419100 w 1874520"/>
              <a:gd name="connsiteY3" fmla="*/ 228600 h 367820"/>
              <a:gd name="connsiteX4" fmla="*/ 434340 w 1874520"/>
              <a:gd name="connsiteY4" fmla="*/ 205740 h 367820"/>
              <a:gd name="connsiteX5" fmla="*/ 487680 w 1874520"/>
              <a:gd name="connsiteY5" fmla="*/ 137160 h 367820"/>
              <a:gd name="connsiteX6" fmla="*/ 525780 w 1874520"/>
              <a:gd name="connsiteY6" fmla="*/ 68580 h 367820"/>
              <a:gd name="connsiteX7" fmla="*/ 541020 w 1874520"/>
              <a:gd name="connsiteY7" fmla="*/ 45720 h 367820"/>
              <a:gd name="connsiteX8" fmla="*/ 556260 w 1874520"/>
              <a:gd name="connsiteY8" fmla="*/ 22860 h 367820"/>
              <a:gd name="connsiteX9" fmla="*/ 579120 w 1874520"/>
              <a:gd name="connsiteY9" fmla="*/ 0 h 367820"/>
              <a:gd name="connsiteX10" fmla="*/ 601980 w 1874520"/>
              <a:gd name="connsiteY10" fmla="*/ 22860 h 367820"/>
              <a:gd name="connsiteX11" fmla="*/ 617220 w 1874520"/>
              <a:gd name="connsiteY11" fmla="*/ 68580 h 367820"/>
              <a:gd name="connsiteX12" fmla="*/ 662940 w 1874520"/>
              <a:gd name="connsiteY12" fmla="*/ 106680 h 367820"/>
              <a:gd name="connsiteX13" fmla="*/ 701040 w 1874520"/>
              <a:gd name="connsiteY13" fmla="*/ 144780 h 367820"/>
              <a:gd name="connsiteX14" fmla="*/ 739140 w 1874520"/>
              <a:gd name="connsiteY14" fmla="*/ 190500 h 367820"/>
              <a:gd name="connsiteX15" fmla="*/ 762000 w 1874520"/>
              <a:gd name="connsiteY15" fmla="*/ 205740 h 367820"/>
              <a:gd name="connsiteX16" fmla="*/ 807720 w 1874520"/>
              <a:gd name="connsiteY16" fmla="*/ 274320 h 367820"/>
              <a:gd name="connsiteX17" fmla="*/ 822960 w 1874520"/>
              <a:gd name="connsiteY17" fmla="*/ 297180 h 367820"/>
              <a:gd name="connsiteX18" fmla="*/ 845820 w 1874520"/>
              <a:gd name="connsiteY18" fmla="*/ 312420 h 367820"/>
              <a:gd name="connsiteX19" fmla="*/ 899160 w 1874520"/>
              <a:gd name="connsiteY19" fmla="*/ 243840 h 367820"/>
              <a:gd name="connsiteX20" fmla="*/ 914400 w 1874520"/>
              <a:gd name="connsiteY20" fmla="*/ 220980 h 367820"/>
              <a:gd name="connsiteX21" fmla="*/ 929640 w 1874520"/>
              <a:gd name="connsiteY21" fmla="*/ 198120 h 367820"/>
              <a:gd name="connsiteX22" fmla="*/ 952500 w 1874520"/>
              <a:gd name="connsiteY22" fmla="*/ 182880 h 367820"/>
              <a:gd name="connsiteX23" fmla="*/ 990600 w 1874520"/>
              <a:gd name="connsiteY23" fmla="*/ 144780 h 367820"/>
              <a:gd name="connsiteX24" fmla="*/ 1028700 w 1874520"/>
              <a:gd name="connsiteY24" fmla="*/ 106680 h 367820"/>
              <a:gd name="connsiteX25" fmla="*/ 1059180 w 1874520"/>
              <a:gd name="connsiteY25" fmla="*/ 60960 h 367820"/>
              <a:gd name="connsiteX26" fmla="*/ 1082040 w 1874520"/>
              <a:gd name="connsiteY26" fmla="*/ 15240 h 367820"/>
              <a:gd name="connsiteX27" fmla="*/ 1104900 w 1874520"/>
              <a:gd name="connsiteY27" fmla="*/ 0 h 367820"/>
              <a:gd name="connsiteX28" fmla="*/ 1127760 w 1874520"/>
              <a:gd name="connsiteY28" fmla="*/ 68580 h 367820"/>
              <a:gd name="connsiteX29" fmla="*/ 1150620 w 1874520"/>
              <a:gd name="connsiteY29" fmla="*/ 114300 h 367820"/>
              <a:gd name="connsiteX30" fmla="*/ 1173480 w 1874520"/>
              <a:gd name="connsiteY30" fmla="*/ 129540 h 367820"/>
              <a:gd name="connsiteX31" fmla="*/ 1203960 w 1874520"/>
              <a:gd name="connsiteY31" fmla="*/ 175260 h 367820"/>
              <a:gd name="connsiteX32" fmla="*/ 1226820 w 1874520"/>
              <a:gd name="connsiteY32" fmla="*/ 198120 h 367820"/>
              <a:gd name="connsiteX33" fmla="*/ 1257300 w 1874520"/>
              <a:gd name="connsiteY33" fmla="*/ 243840 h 367820"/>
              <a:gd name="connsiteX34" fmla="*/ 1287780 w 1874520"/>
              <a:gd name="connsiteY34" fmla="*/ 289560 h 367820"/>
              <a:gd name="connsiteX35" fmla="*/ 1303020 w 1874520"/>
              <a:gd name="connsiteY35" fmla="*/ 312420 h 367820"/>
              <a:gd name="connsiteX36" fmla="*/ 1325880 w 1874520"/>
              <a:gd name="connsiteY36" fmla="*/ 327660 h 367820"/>
              <a:gd name="connsiteX37" fmla="*/ 1348740 w 1874520"/>
              <a:gd name="connsiteY37" fmla="*/ 312420 h 367820"/>
              <a:gd name="connsiteX38" fmla="*/ 1379220 w 1874520"/>
              <a:gd name="connsiteY38" fmla="*/ 266700 h 367820"/>
              <a:gd name="connsiteX39" fmla="*/ 1402080 w 1874520"/>
              <a:gd name="connsiteY39" fmla="*/ 213360 h 367820"/>
              <a:gd name="connsiteX40" fmla="*/ 1440180 w 1874520"/>
              <a:gd name="connsiteY40" fmla="*/ 144780 h 367820"/>
              <a:gd name="connsiteX41" fmla="*/ 1485900 w 1874520"/>
              <a:gd name="connsiteY41" fmla="*/ 99060 h 367820"/>
              <a:gd name="connsiteX42" fmla="*/ 1524000 w 1874520"/>
              <a:gd name="connsiteY42" fmla="*/ 53340 h 367820"/>
              <a:gd name="connsiteX43" fmla="*/ 1546860 w 1874520"/>
              <a:gd name="connsiteY43" fmla="*/ 45720 h 367820"/>
              <a:gd name="connsiteX44" fmla="*/ 1562100 w 1874520"/>
              <a:gd name="connsiteY44" fmla="*/ 91440 h 367820"/>
              <a:gd name="connsiteX45" fmla="*/ 1584960 w 1874520"/>
              <a:gd name="connsiteY45" fmla="*/ 144780 h 367820"/>
              <a:gd name="connsiteX46" fmla="*/ 1607820 w 1874520"/>
              <a:gd name="connsiteY46" fmla="*/ 167640 h 367820"/>
              <a:gd name="connsiteX47" fmla="*/ 1623060 w 1874520"/>
              <a:gd name="connsiteY47" fmla="*/ 190500 h 367820"/>
              <a:gd name="connsiteX48" fmla="*/ 1645920 w 1874520"/>
              <a:gd name="connsiteY48" fmla="*/ 220980 h 367820"/>
              <a:gd name="connsiteX49" fmla="*/ 1668780 w 1874520"/>
              <a:gd name="connsiteY49" fmla="*/ 243840 h 367820"/>
              <a:gd name="connsiteX50" fmla="*/ 1699260 w 1874520"/>
              <a:gd name="connsiteY50" fmla="*/ 289560 h 367820"/>
              <a:gd name="connsiteX51" fmla="*/ 1714500 w 1874520"/>
              <a:gd name="connsiteY51" fmla="*/ 312420 h 367820"/>
              <a:gd name="connsiteX52" fmla="*/ 1752600 w 1874520"/>
              <a:gd name="connsiteY52" fmla="*/ 358140 h 367820"/>
              <a:gd name="connsiteX53" fmla="*/ 1775460 w 1874520"/>
              <a:gd name="connsiteY53" fmla="*/ 365760 h 367820"/>
              <a:gd name="connsiteX54" fmla="*/ 1874520 w 1874520"/>
              <a:gd name="connsiteY54" fmla="*/ 365760 h 36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74520" h="367820">
                <a:moveTo>
                  <a:pt x="0" y="236220"/>
                </a:moveTo>
                <a:cubicBezTo>
                  <a:pt x="7620" y="231140"/>
                  <a:pt x="14285" y="224196"/>
                  <a:pt x="22860" y="220980"/>
                </a:cubicBezTo>
                <a:cubicBezTo>
                  <a:pt x="74610" y="201574"/>
                  <a:pt x="190289" y="219826"/>
                  <a:pt x="213360" y="220980"/>
                </a:cubicBezTo>
                <a:cubicBezTo>
                  <a:pt x="309740" y="253107"/>
                  <a:pt x="243034" y="236984"/>
                  <a:pt x="419100" y="228600"/>
                </a:cubicBezTo>
                <a:cubicBezTo>
                  <a:pt x="424180" y="220980"/>
                  <a:pt x="428477" y="212775"/>
                  <a:pt x="434340" y="205740"/>
                </a:cubicBezTo>
                <a:cubicBezTo>
                  <a:pt x="456256" y="179441"/>
                  <a:pt x="474841" y="175678"/>
                  <a:pt x="487680" y="137160"/>
                </a:cubicBezTo>
                <a:cubicBezTo>
                  <a:pt x="501092" y="96924"/>
                  <a:pt x="490845" y="120983"/>
                  <a:pt x="525780" y="68580"/>
                </a:cubicBezTo>
                <a:lnTo>
                  <a:pt x="541020" y="45720"/>
                </a:lnTo>
                <a:cubicBezTo>
                  <a:pt x="546100" y="38100"/>
                  <a:pt x="549784" y="29336"/>
                  <a:pt x="556260" y="22860"/>
                </a:cubicBezTo>
                <a:lnTo>
                  <a:pt x="579120" y="0"/>
                </a:lnTo>
                <a:cubicBezTo>
                  <a:pt x="586740" y="7620"/>
                  <a:pt x="596747" y="13440"/>
                  <a:pt x="601980" y="22860"/>
                </a:cubicBezTo>
                <a:cubicBezTo>
                  <a:pt x="609782" y="36903"/>
                  <a:pt x="605861" y="57221"/>
                  <a:pt x="617220" y="68580"/>
                </a:cubicBezTo>
                <a:cubicBezTo>
                  <a:pt x="646556" y="97916"/>
                  <a:pt x="631114" y="85462"/>
                  <a:pt x="662940" y="106680"/>
                </a:cubicBezTo>
                <a:cubicBezTo>
                  <a:pt x="690880" y="148590"/>
                  <a:pt x="662940" y="113030"/>
                  <a:pt x="701040" y="144780"/>
                </a:cubicBezTo>
                <a:cubicBezTo>
                  <a:pt x="775940" y="207197"/>
                  <a:pt x="679200" y="130560"/>
                  <a:pt x="739140" y="190500"/>
                </a:cubicBezTo>
                <a:cubicBezTo>
                  <a:pt x="745616" y="196976"/>
                  <a:pt x="754380" y="200660"/>
                  <a:pt x="762000" y="205740"/>
                </a:cubicBezTo>
                <a:lnTo>
                  <a:pt x="807720" y="274320"/>
                </a:lnTo>
                <a:cubicBezTo>
                  <a:pt x="812800" y="281940"/>
                  <a:pt x="815340" y="292100"/>
                  <a:pt x="822960" y="297180"/>
                </a:cubicBezTo>
                <a:lnTo>
                  <a:pt x="845820" y="312420"/>
                </a:lnTo>
                <a:cubicBezTo>
                  <a:pt x="881632" y="276608"/>
                  <a:pt x="862702" y="298526"/>
                  <a:pt x="899160" y="243840"/>
                </a:cubicBezTo>
                <a:lnTo>
                  <a:pt x="914400" y="220980"/>
                </a:lnTo>
                <a:cubicBezTo>
                  <a:pt x="919480" y="213360"/>
                  <a:pt x="922020" y="203200"/>
                  <a:pt x="929640" y="198120"/>
                </a:cubicBezTo>
                <a:lnTo>
                  <a:pt x="952500" y="182880"/>
                </a:lnTo>
                <a:cubicBezTo>
                  <a:pt x="993140" y="121920"/>
                  <a:pt x="939800" y="195580"/>
                  <a:pt x="990600" y="144780"/>
                </a:cubicBezTo>
                <a:cubicBezTo>
                  <a:pt x="1041400" y="93980"/>
                  <a:pt x="967740" y="147320"/>
                  <a:pt x="1028700" y="106680"/>
                </a:cubicBezTo>
                <a:cubicBezTo>
                  <a:pt x="1038860" y="91440"/>
                  <a:pt x="1053388" y="78336"/>
                  <a:pt x="1059180" y="60960"/>
                </a:cubicBezTo>
                <a:cubicBezTo>
                  <a:pt x="1065378" y="42367"/>
                  <a:pt x="1067268" y="30012"/>
                  <a:pt x="1082040" y="15240"/>
                </a:cubicBezTo>
                <a:cubicBezTo>
                  <a:pt x="1088516" y="8764"/>
                  <a:pt x="1097280" y="5080"/>
                  <a:pt x="1104900" y="0"/>
                </a:cubicBezTo>
                <a:lnTo>
                  <a:pt x="1127760" y="68580"/>
                </a:lnTo>
                <a:cubicBezTo>
                  <a:pt x="1133958" y="87173"/>
                  <a:pt x="1135848" y="99528"/>
                  <a:pt x="1150620" y="114300"/>
                </a:cubicBezTo>
                <a:cubicBezTo>
                  <a:pt x="1157096" y="120776"/>
                  <a:pt x="1165860" y="124460"/>
                  <a:pt x="1173480" y="129540"/>
                </a:cubicBezTo>
                <a:cubicBezTo>
                  <a:pt x="1183640" y="144780"/>
                  <a:pt x="1191008" y="162308"/>
                  <a:pt x="1203960" y="175260"/>
                </a:cubicBezTo>
                <a:cubicBezTo>
                  <a:pt x="1211580" y="182880"/>
                  <a:pt x="1220204" y="189614"/>
                  <a:pt x="1226820" y="198120"/>
                </a:cubicBezTo>
                <a:cubicBezTo>
                  <a:pt x="1238065" y="212578"/>
                  <a:pt x="1247140" y="228600"/>
                  <a:pt x="1257300" y="243840"/>
                </a:cubicBezTo>
                <a:lnTo>
                  <a:pt x="1287780" y="289560"/>
                </a:lnTo>
                <a:cubicBezTo>
                  <a:pt x="1292860" y="297180"/>
                  <a:pt x="1295400" y="307340"/>
                  <a:pt x="1303020" y="312420"/>
                </a:cubicBezTo>
                <a:lnTo>
                  <a:pt x="1325880" y="327660"/>
                </a:lnTo>
                <a:cubicBezTo>
                  <a:pt x="1333500" y="322580"/>
                  <a:pt x="1342709" y="319312"/>
                  <a:pt x="1348740" y="312420"/>
                </a:cubicBezTo>
                <a:cubicBezTo>
                  <a:pt x="1360801" y="298636"/>
                  <a:pt x="1379220" y="266700"/>
                  <a:pt x="1379220" y="266700"/>
                </a:cubicBezTo>
                <a:cubicBezTo>
                  <a:pt x="1395079" y="203265"/>
                  <a:pt x="1375768" y="265983"/>
                  <a:pt x="1402080" y="213360"/>
                </a:cubicBezTo>
                <a:cubicBezTo>
                  <a:pt x="1421244" y="175032"/>
                  <a:pt x="1392128" y="192832"/>
                  <a:pt x="1440180" y="144780"/>
                </a:cubicBezTo>
                <a:cubicBezTo>
                  <a:pt x="1455420" y="129540"/>
                  <a:pt x="1473945" y="116993"/>
                  <a:pt x="1485900" y="99060"/>
                </a:cubicBezTo>
                <a:cubicBezTo>
                  <a:pt x="1497145" y="82192"/>
                  <a:pt x="1506399" y="65074"/>
                  <a:pt x="1524000" y="53340"/>
                </a:cubicBezTo>
                <a:cubicBezTo>
                  <a:pt x="1530683" y="48885"/>
                  <a:pt x="1539240" y="48260"/>
                  <a:pt x="1546860" y="45720"/>
                </a:cubicBezTo>
                <a:lnTo>
                  <a:pt x="1562100" y="91440"/>
                </a:lnTo>
                <a:cubicBezTo>
                  <a:pt x="1568318" y="110095"/>
                  <a:pt x="1573190" y="128302"/>
                  <a:pt x="1584960" y="144780"/>
                </a:cubicBezTo>
                <a:cubicBezTo>
                  <a:pt x="1591224" y="153549"/>
                  <a:pt x="1600921" y="159361"/>
                  <a:pt x="1607820" y="167640"/>
                </a:cubicBezTo>
                <a:cubicBezTo>
                  <a:pt x="1613683" y="174675"/>
                  <a:pt x="1617737" y="183048"/>
                  <a:pt x="1623060" y="190500"/>
                </a:cubicBezTo>
                <a:cubicBezTo>
                  <a:pt x="1630442" y="200834"/>
                  <a:pt x="1637655" y="211337"/>
                  <a:pt x="1645920" y="220980"/>
                </a:cubicBezTo>
                <a:cubicBezTo>
                  <a:pt x="1652933" y="229162"/>
                  <a:pt x="1662164" y="235334"/>
                  <a:pt x="1668780" y="243840"/>
                </a:cubicBezTo>
                <a:cubicBezTo>
                  <a:pt x="1680025" y="258298"/>
                  <a:pt x="1689100" y="274320"/>
                  <a:pt x="1699260" y="289560"/>
                </a:cubicBezTo>
                <a:lnTo>
                  <a:pt x="1714500" y="312420"/>
                </a:lnTo>
                <a:cubicBezTo>
                  <a:pt x="1725745" y="329288"/>
                  <a:pt x="1734999" y="346406"/>
                  <a:pt x="1752600" y="358140"/>
                </a:cubicBezTo>
                <a:cubicBezTo>
                  <a:pt x="1759283" y="362595"/>
                  <a:pt x="1767443" y="365259"/>
                  <a:pt x="1775460" y="365760"/>
                </a:cubicBezTo>
                <a:cubicBezTo>
                  <a:pt x="1808416" y="367820"/>
                  <a:pt x="1841500" y="365760"/>
                  <a:pt x="1874520" y="365760"/>
                </a:cubicBezTo>
              </a:path>
            </a:pathLst>
          </a:custGeom>
          <a:ln w="5715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" name="Straight Connector 28"/>
          <p:cNvCxnSpPr/>
          <p:nvPr/>
        </p:nvCxnSpPr>
        <p:spPr>
          <a:xfrm flipH="1">
            <a:off x="2835777" y="2607539"/>
            <a:ext cx="3116" cy="869067"/>
          </a:xfrm>
          <a:prstGeom prst="line">
            <a:avLst/>
          </a:prstGeom>
          <a:ln w="57150">
            <a:solidFill>
              <a:srgbClr val="0066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Equal 30"/>
          <p:cNvSpPr/>
          <p:nvPr/>
        </p:nvSpPr>
        <p:spPr>
          <a:xfrm>
            <a:off x="2666569" y="3042722"/>
            <a:ext cx="379612" cy="254235"/>
          </a:xfrm>
          <a:prstGeom prst="mathEqual">
            <a:avLst/>
          </a:prstGeom>
          <a:solidFill>
            <a:srgbClr val="72C838"/>
          </a:solidFill>
          <a:ln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3657600" y="3581400"/>
            <a:ext cx="206310" cy="278796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 flipH="1" flipV="1">
            <a:off x="3603136" y="3205773"/>
            <a:ext cx="179910" cy="270834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/>
          <p:nvPr/>
        </p:nvCxnSpPr>
        <p:spPr>
          <a:xfrm flipV="1">
            <a:off x="3886200" y="3205773"/>
            <a:ext cx="0" cy="270834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 flipV="1">
            <a:off x="4023007" y="3265967"/>
            <a:ext cx="130293" cy="333390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90005" y="308765"/>
            <a:ext cx="867382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Alternatively, surviving </a:t>
            </a:r>
            <a:r>
              <a:rPr lang="en-US" sz="2400" u="sng" dirty="0" smtClean="0"/>
              <a:t>pathogens</a:t>
            </a:r>
            <a:r>
              <a:rPr lang="en-US" sz="2400" dirty="0" smtClean="0"/>
              <a:t> could have something </a:t>
            </a:r>
            <a:r>
              <a:rPr lang="en-US" sz="2400" u="sng" dirty="0" smtClean="0"/>
              <a:t>new</a:t>
            </a:r>
            <a:r>
              <a:rPr lang="en-US" sz="2400" dirty="0" smtClean="0"/>
              <a:t> and </a:t>
            </a:r>
            <a:br>
              <a:rPr lang="en-US" sz="2400" dirty="0" smtClean="0"/>
            </a:br>
            <a:r>
              <a:rPr lang="en-US" sz="2400" dirty="0" smtClean="0"/>
              <a:t>    </a:t>
            </a:r>
            <a:r>
              <a:rPr lang="en-US" sz="2400" u="sng" dirty="0" smtClean="0"/>
              <a:t>different</a:t>
            </a:r>
            <a:r>
              <a:rPr lang="en-US" sz="2400" dirty="0" smtClean="0"/>
              <a:t>, like injected </a:t>
            </a:r>
            <a:r>
              <a:rPr lang="en-US" sz="2400" b="1" u="sng" dirty="0"/>
              <a:t>EFFECTOR </a:t>
            </a:r>
            <a:r>
              <a:rPr lang="en-US" sz="2400" b="1" u="sng" dirty="0" smtClean="0"/>
              <a:t> PROTEINS</a:t>
            </a:r>
            <a:r>
              <a:rPr lang="en-US" sz="2400" dirty="0" smtClean="0"/>
              <a:t>  that give them a </a:t>
            </a:r>
            <a:br>
              <a:rPr lang="en-US" sz="2400" dirty="0" smtClean="0"/>
            </a:br>
            <a:r>
              <a:rPr lang="en-US" sz="2400" dirty="0" smtClean="0"/>
              <a:t>    </a:t>
            </a:r>
            <a:r>
              <a:rPr lang="en-US" sz="2400" u="sng" dirty="0" smtClean="0"/>
              <a:t>selective advantage</a:t>
            </a:r>
            <a:r>
              <a:rPr lang="en-US" sz="2400" dirty="0" smtClean="0"/>
              <a:t>…</a:t>
            </a:r>
            <a:endParaRPr lang="en-US" sz="2400" u="sng" dirty="0" smtClean="0"/>
          </a:p>
        </p:txBody>
      </p:sp>
      <p:sp>
        <p:nvSpPr>
          <p:cNvPr id="37" name="TextBox 36"/>
          <p:cNvSpPr txBox="1"/>
          <p:nvPr/>
        </p:nvSpPr>
        <p:spPr>
          <a:xfrm>
            <a:off x="2094612" y="3517602"/>
            <a:ext cx="180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1200" b="1" dirty="0"/>
          </a:p>
        </p:txBody>
      </p:sp>
      <p:grpSp>
        <p:nvGrpSpPr>
          <p:cNvPr id="93" name="Group 92"/>
          <p:cNvGrpSpPr/>
          <p:nvPr/>
        </p:nvGrpSpPr>
        <p:grpSpPr>
          <a:xfrm>
            <a:off x="1806688" y="3418966"/>
            <a:ext cx="590085" cy="674426"/>
            <a:chOff x="4994424" y="5668337"/>
            <a:chExt cx="914867" cy="1136539"/>
          </a:xfrm>
        </p:grpSpPr>
        <p:grpSp>
          <p:nvGrpSpPr>
            <p:cNvPr id="94" name="Group 93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09" name="Isosceles Triangle 108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Rounded Rectangle 109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ounded Rectangle 110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5" name="Freeform 94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ounded Rectangle 100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eardrop 101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Chord 102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2725788" y="3737014"/>
            <a:ext cx="300428" cy="543940"/>
            <a:chOff x="7268485" y="2113732"/>
            <a:chExt cx="300428" cy="543940"/>
          </a:xfrm>
        </p:grpSpPr>
        <p:sp>
          <p:nvSpPr>
            <p:cNvPr id="56" name="Freeform 55"/>
            <p:cNvSpPr/>
            <p:nvPr/>
          </p:nvSpPr>
          <p:spPr>
            <a:xfrm rot="11955122" flipH="1">
              <a:off x="7349203" y="2347410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 rot="967521" flipH="1">
              <a:off x="7410325" y="2592282"/>
              <a:ext cx="101795" cy="5694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314186" flipH="1">
              <a:off x="7369249" y="2598213"/>
              <a:ext cx="85810" cy="5945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58"/>
            <p:cNvSpPr/>
            <p:nvPr/>
          </p:nvSpPr>
          <p:spPr>
            <a:xfrm rot="11955122" flipH="1">
              <a:off x="7402359" y="2314073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lowchart: Manual Operation 181"/>
            <p:cNvSpPr/>
            <p:nvPr/>
          </p:nvSpPr>
          <p:spPr>
            <a:xfrm rot="10407402" flipH="1">
              <a:off x="7268485" y="2162125"/>
              <a:ext cx="300428" cy="304397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99FF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ounded Rectangle 63"/>
            <p:cNvSpPr/>
            <p:nvPr/>
          </p:nvSpPr>
          <p:spPr>
            <a:xfrm rot="21187499" flipH="1">
              <a:off x="7370252" y="2113732"/>
              <a:ext cx="94168" cy="5008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 61"/>
            <p:cNvSpPr/>
            <p:nvPr/>
          </p:nvSpPr>
          <p:spPr>
            <a:xfrm flipH="1">
              <a:off x="7375790" y="2223341"/>
              <a:ext cx="45719" cy="228078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11199476" flipH="1">
              <a:off x="7382366" y="2418289"/>
              <a:ext cx="81265" cy="6196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67" name="Straight Arrow Connector 66"/>
          <p:cNvCxnSpPr/>
          <p:nvPr/>
        </p:nvCxnSpPr>
        <p:spPr>
          <a:xfrm flipV="1">
            <a:off x="3085651" y="3858924"/>
            <a:ext cx="277119" cy="3520"/>
          </a:xfrm>
          <a:prstGeom prst="straightConnector1">
            <a:avLst/>
          </a:prstGeom>
          <a:ln w="28575">
            <a:solidFill>
              <a:srgbClr val="0066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" name="Group 80"/>
          <p:cNvGrpSpPr/>
          <p:nvPr/>
        </p:nvGrpSpPr>
        <p:grpSpPr>
          <a:xfrm rot="19591407">
            <a:off x="2739342" y="3535950"/>
            <a:ext cx="197647" cy="261008"/>
            <a:chOff x="5797041" y="2656153"/>
            <a:chExt cx="347174" cy="388569"/>
          </a:xfrm>
        </p:grpSpPr>
        <p:sp>
          <p:nvSpPr>
            <p:cNvPr id="82" name="Teardrop 81"/>
            <p:cNvSpPr/>
            <p:nvPr/>
          </p:nvSpPr>
          <p:spPr>
            <a:xfrm rot="9331807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 82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4" name="Freeform 83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Rectangle 3"/>
          <p:cNvSpPr/>
          <p:nvPr/>
        </p:nvSpPr>
        <p:spPr>
          <a:xfrm>
            <a:off x="3276600" y="1984169"/>
            <a:ext cx="506446" cy="3702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3268171" y="1987352"/>
            <a:ext cx="426632" cy="367113"/>
            <a:chOff x="3232546" y="1987352"/>
            <a:chExt cx="426632" cy="367113"/>
          </a:xfrm>
        </p:grpSpPr>
        <p:cxnSp>
          <p:nvCxnSpPr>
            <p:cNvPr id="69" name="Straight Connector 68"/>
            <p:cNvCxnSpPr/>
            <p:nvPr/>
          </p:nvCxnSpPr>
          <p:spPr>
            <a:xfrm>
              <a:off x="3232546" y="1987352"/>
              <a:ext cx="0" cy="36711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0" name="Group 69"/>
            <p:cNvGrpSpPr/>
            <p:nvPr/>
          </p:nvGrpSpPr>
          <p:grpSpPr>
            <a:xfrm>
              <a:off x="3232546" y="2001442"/>
              <a:ext cx="426632" cy="245919"/>
              <a:chOff x="3454400" y="2286024"/>
              <a:chExt cx="526286" cy="369332"/>
            </a:xfrm>
          </p:grpSpPr>
          <p:sp>
            <p:nvSpPr>
              <p:cNvPr id="71" name="Freeform 70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extBox 71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</p:grpSp>
      <p:sp>
        <p:nvSpPr>
          <p:cNvPr id="20" name="Oval 19"/>
          <p:cNvSpPr/>
          <p:nvPr/>
        </p:nvSpPr>
        <p:spPr>
          <a:xfrm>
            <a:off x="1658681" y="2883673"/>
            <a:ext cx="829336" cy="134868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495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/>
          <p:cNvGrpSpPr/>
          <p:nvPr/>
        </p:nvGrpSpPr>
        <p:grpSpPr>
          <a:xfrm>
            <a:off x="2725788" y="3584253"/>
            <a:ext cx="300428" cy="696701"/>
            <a:chOff x="7268485" y="1960971"/>
            <a:chExt cx="300428" cy="696701"/>
          </a:xfrm>
        </p:grpSpPr>
        <p:sp>
          <p:nvSpPr>
            <p:cNvPr id="51" name="Freeform 50"/>
            <p:cNvSpPr/>
            <p:nvPr/>
          </p:nvSpPr>
          <p:spPr>
            <a:xfrm rot="11955122" flipH="1">
              <a:off x="7349203" y="2347410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967521" flipH="1">
              <a:off x="7410325" y="2592282"/>
              <a:ext cx="101795" cy="5694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314186" flipH="1">
              <a:off x="7369249" y="2598213"/>
              <a:ext cx="85810" cy="5945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 rot="11955122" flipH="1">
              <a:off x="7402359" y="2314073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lowchart: Manual Operation 181"/>
            <p:cNvSpPr/>
            <p:nvPr/>
          </p:nvSpPr>
          <p:spPr>
            <a:xfrm rot="10407402" flipH="1">
              <a:off x="7268485" y="2162125"/>
              <a:ext cx="300428" cy="304397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99FF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55"/>
            <p:cNvGrpSpPr/>
            <p:nvPr/>
          </p:nvGrpSpPr>
          <p:grpSpPr>
            <a:xfrm rot="21187499">
              <a:off x="7325507" y="1960971"/>
              <a:ext cx="164349" cy="203471"/>
              <a:chOff x="7345959" y="1982003"/>
              <a:chExt cx="144652" cy="178414"/>
            </a:xfrm>
          </p:grpSpPr>
          <p:sp>
            <p:nvSpPr>
              <p:cNvPr id="59" name="Rounded Rectangle 58"/>
              <p:cNvSpPr/>
              <p:nvPr/>
            </p:nvSpPr>
            <p:spPr>
              <a:xfrm flipH="1">
                <a:off x="7377258" y="2116503"/>
                <a:ext cx="82882" cy="4391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eardrop 59"/>
              <p:cNvSpPr/>
              <p:nvPr/>
            </p:nvSpPr>
            <p:spPr>
              <a:xfrm rot="2753999" flipH="1">
                <a:off x="7348994" y="1983763"/>
                <a:ext cx="139410" cy="143824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Chord 60"/>
              <p:cNvSpPr/>
              <p:nvPr/>
            </p:nvSpPr>
            <p:spPr>
              <a:xfrm rot="3523994" flipH="1">
                <a:off x="7344747" y="1983215"/>
                <a:ext cx="144914" cy="142490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Freeform 56"/>
            <p:cNvSpPr/>
            <p:nvPr/>
          </p:nvSpPr>
          <p:spPr>
            <a:xfrm flipH="1">
              <a:off x="7375790" y="2223341"/>
              <a:ext cx="45719" cy="228078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11199476" flipH="1">
              <a:off x="7382366" y="2418289"/>
              <a:ext cx="81265" cy="6196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44371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2839456" y="2531339"/>
            <a:ext cx="437144" cy="135661"/>
          </a:xfrm>
          <a:custGeom>
            <a:avLst/>
            <a:gdLst>
              <a:gd name="connsiteX0" fmla="*/ 0 w 1874520"/>
              <a:gd name="connsiteY0" fmla="*/ 236220 h 367820"/>
              <a:gd name="connsiteX1" fmla="*/ 22860 w 1874520"/>
              <a:gd name="connsiteY1" fmla="*/ 220980 h 367820"/>
              <a:gd name="connsiteX2" fmla="*/ 213360 w 1874520"/>
              <a:gd name="connsiteY2" fmla="*/ 220980 h 367820"/>
              <a:gd name="connsiteX3" fmla="*/ 419100 w 1874520"/>
              <a:gd name="connsiteY3" fmla="*/ 228600 h 367820"/>
              <a:gd name="connsiteX4" fmla="*/ 434340 w 1874520"/>
              <a:gd name="connsiteY4" fmla="*/ 205740 h 367820"/>
              <a:gd name="connsiteX5" fmla="*/ 487680 w 1874520"/>
              <a:gd name="connsiteY5" fmla="*/ 137160 h 367820"/>
              <a:gd name="connsiteX6" fmla="*/ 525780 w 1874520"/>
              <a:gd name="connsiteY6" fmla="*/ 68580 h 367820"/>
              <a:gd name="connsiteX7" fmla="*/ 541020 w 1874520"/>
              <a:gd name="connsiteY7" fmla="*/ 45720 h 367820"/>
              <a:gd name="connsiteX8" fmla="*/ 556260 w 1874520"/>
              <a:gd name="connsiteY8" fmla="*/ 22860 h 367820"/>
              <a:gd name="connsiteX9" fmla="*/ 579120 w 1874520"/>
              <a:gd name="connsiteY9" fmla="*/ 0 h 367820"/>
              <a:gd name="connsiteX10" fmla="*/ 601980 w 1874520"/>
              <a:gd name="connsiteY10" fmla="*/ 22860 h 367820"/>
              <a:gd name="connsiteX11" fmla="*/ 617220 w 1874520"/>
              <a:gd name="connsiteY11" fmla="*/ 68580 h 367820"/>
              <a:gd name="connsiteX12" fmla="*/ 662940 w 1874520"/>
              <a:gd name="connsiteY12" fmla="*/ 106680 h 367820"/>
              <a:gd name="connsiteX13" fmla="*/ 701040 w 1874520"/>
              <a:gd name="connsiteY13" fmla="*/ 144780 h 367820"/>
              <a:gd name="connsiteX14" fmla="*/ 739140 w 1874520"/>
              <a:gd name="connsiteY14" fmla="*/ 190500 h 367820"/>
              <a:gd name="connsiteX15" fmla="*/ 762000 w 1874520"/>
              <a:gd name="connsiteY15" fmla="*/ 205740 h 367820"/>
              <a:gd name="connsiteX16" fmla="*/ 807720 w 1874520"/>
              <a:gd name="connsiteY16" fmla="*/ 274320 h 367820"/>
              <a:gd name="connsiteX17" fmla="*/ 822960 w 1874520"/>
              <a:gd name="connsiteY17" fmla="*/ 297180 h 367820"/>
              <a:gd name="connsiteX18" fmla="*/ 845820 w 1874520"/>
              <a:gd name="connsiteY18" fmla="*/ 312420 h 367820"/>
              <a:gd name="connsiteX19" fmla="*/ 899160 w 1874520"/>
              <a:gd name="connsiteY19" fmla="*/ 243840 h 367820"/>
              <a:gd name="connsiteX20" fmla="*/ 914400 w 1874520"/>
              <a:gd name="connsiteY20" fmla="*/ 220980 h 367820"/>
              <a:gd name="connsiteX21" fmla="*/ 929640 w 1874520"/>
              <a:gd name="connsiteY21" fmla="*/ 198120 h 367820"/>
              <a:gd name="connsiteX22" fmla="*/ 952500 w 1874520"/>
              <a:gd name="connsiteY22" fmla="*/ 182880 h 367820"/>
              <a:gd name="connsiteX23" fmla="*/ 990600 w 1874520"/>
              <a:gd name="connsiteY23" fmla="*/ 144780 h 367820"/>
              <a:gd name="connsiteX24" fmla="*/ 1028700 w 1874520"/>
              <a:gd name="connsiteY24" fmla="*/ 106680 h 367820"/>
              <a:gd name="connsiteX25" fmla="*/ 1059180 w 1874520"/>
              <a:gd name="connsiteY25" fmla="*/ 60960 h 367820"/>
              <a:gd name="connsiteX26" fmla="*/ 1082040 w 1874520"/>
              <a:gd name="connsiteY26" fmla="*/ 15240 h 367820"/>
              <a:gd name="connsiteX27" fmla="*/ 1104900 w 1874520"/>
              <a:gd name="connsiteY27" fmla="*/ 0 h 367820"/>
              <a:gd name="connsiteX28" fmla="*/ 1127760 w 1874520"/>
              <a:gd name="connsiteY28" fmla="*/ 68580 h 367820"/>
              <a:gd name="connsiteX29" fmla="*/ 1150620 w 1874520"/>
              <a:gd name="connsiteY29" fmla="*/ 114300 h 367820"/>
              <a:gd name="connsiteX30" fmla="*/ 1173480 w 1874520"/>
              <a:gd name="connsiteY30" fmla="*/ 129540 h 367820"/>
              <a:gd name="connsiteX31" fmla="*/ 1203960 w 1874520"/>
              <a:gd name="connsiteY31" fmla="*/ 175260 h 367820"/>
              <a:gd name="connsiteX32" fmla="*/ 1226820 w 1874520"/>
              <a:gd name="connsiteY32" fmla="*/ 198120 h 367820"/>
              <a:gd name="connsiteX33" fmla="*/ 1257300 w 1874520"/>
              <a:gd name="connsiteY33" fmla="*/ 243840 h 367820"/>
              <a:gd name="connsiteX34" fmla="*/ 1287780 w 1874520"/>
              <a:gd name="connsiteY34" fmla="*/ 289560 h 367820"/>
              <a:gd name="connsiteX35" fmla="*/ 1303020 w 1874520"/>
              <a:gd name="connsiteY35" fmla="*/ 312420 h 367820"/>
              <a:gd name="connsiteX36" fmla="*/ 1325880 w 1874520"/>
              <a:gd name="connsiteY36" fmla="*/ 327660 h 367820"/>
              <a:gd name="connsiteX37" fmla="*/ 1348740 w 1874520"/>
              <a:gd name="connsiteY37" fmla="*/ 312420 h 367820"/>
              <a:gd name="connsiteX38" fmla="*/ 1379220 w 1874520"/>
              <a:gd name="connsiteY38" fmla="*/ 266700 h 367820"/>
              <a:gd name="connsiteX39" fmla="*/ 1402080 w 1874520"/>
              <a:gd name="connsiteY39" fmla="*/ 213360 h 367820"/>
              <a:gd name="connsiteX40" fmla="*/ 1440180 w 1874520"/>
              <a:gd name="connsiteY40" fmla="*/ 144780 h 367820"/>
              <a:gd name="connsiteX41" fmla="*/ 1485900 w 1874520"/>
              <a:gd name="connsiteY41" fmla="*/ 99060 h 367820"/>
              <a:gd name="connsiteX42" fmla="*/ 1524000 w 1874520"/>
              <a:gd name="connsiteY42" fmla="*/ 53340 h 367820"/>
              <a:gd name="connsiteX43" fmla="*/ 1546860 w 1874520"/>
              <a:gd name="connsiteY43" fmla="*/ 45720 h 367820"/>
              <a:gd name="connsiteX44" fmla="*/ 1562100 w 1874520"/>
              <a:gd name="connsiteY44" fmla="*/ 91440 h 367820"/>
              <a:gd name="connsiteX45" fmla="*/ 1584960 w 1874520"/>
              <a:gd name="connsiteY45" fmla="*/ 144780 h 367820"/>
              <a:gd name="connsiteX46" fmla="*/ 1607820 w 1874520"/>
              <a:gd name="connsiteY46" fmla="*/ 167640 h 367820"/>
              <a:gd name="connsiteX47" fmla="*/ 1623060 w 1874520"/>
              <a:gd name="connsiteY47" fmla="*/ 190500 h 367820"/>
              <a:gd name="connsiteX48" fmla="*/ 1645920 w 1874520"/>
              <a:gd name="connsiteY48" fmla="*/ 220980 h 367820"/>
              <a:gd name="connsiteX49" fmla="*/ 1668780 w 1874520"/>
              <a:gd name="connsiteY49" fmla="*/ 243840 h 367820"/>
              <a:gd name="connsiteX50" fmla="*/ 1699260 w 1874520"/>
              <a:gd name="connsiteY50" fmla="*/ 289560 h 367820"/>
              <a:gd name="connsiteX51" fmla="*/ 1714500 w 1874520"/>
              <a:gd name="connsiteY51" fmla="*/ 312420 h 367820"/>
              <a:gd name="connsiteX52" fmla="*/ 1752600 w 1874520"/>
              <a:gd name="connsiteY52" fmla="*/ 358140 h 367820"/>
              <a:gd name="connsiteX53" fmla="*/ 1775460 w 1874520"/>
              <a:gd name="connsiteY53" fmla="*/ 365760 h 367820"/>
              <a:gd name="connsiteX54" fmla="*/ 1874520 w 1874520"/>
              <a:gd name="connsiteY54" fmla="*/ 365760 h 36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74520" h="367820">
                <a:moveTo>
                  <a:pt x="0" y="236220"/>
                </a:moveTo>
                <a:cubicBezTo>
                  <a:pt x="7620" y="231140"/>
                  <a:pt x="14285" y="224196"/>
                  <a:pt x="22860" y="220980"/>
                </a:cubicBezTo>
                <a:cubicBezTo>
                  <a:pt x="74610" y="201574"/>
                  <a:pt x="190289" y="219826"/>
                  <a:pt x="213360" y="220980"/>
                </a:cubicBezTo>
                <a:cubicBezTo>
                  <a:pt x="309740" y="253107"/>
                  <a:pt x="243034" y="236984"/>
                  <a:pt x="419100" y="228600"/>
                </a:cubicBezTo>
                <a:cubicBezTo>
                  <a:pt x="424180" y="220980"/>
                  <a:pt x="428477" y="212775"/>
                  <a:pt x="434340" y="205740"/>
                </a:cubicBezTo>
                <a:cubicBezTo>
                  <a:pt x="456256" y="179441"/>
                  <a:pt x="474841" y="175678"/>
                  <a:pt x="487680" y="137160"/>
                </a:cubicBezTo>
                <a:cubicBezTo>
                  <a:pt x="501092" y="96924"/>
                  <a:pt x="490845" y="120983"/>
                  <a:pt x="525780" y="68580"/>
                </a:cubicBezTo>
                <a:lnTo>
                  <a:pt x="541020" y="45720"/>
                </a:lnTo>
                <a:cubicBezTo>
                  <a:pt x="546100" y="38100"/>
                  <a:pt x="549784" y="29336"/>
                  <a:pt x="556260" y="22860"/>
                </a:cubicBezTo>
                <a:lnTo>
                  <a:pt x="579120" y="0"/>
                </a:lnTo>
                <a:cubicBezTo>
                  <a:pt x="586740" y="7620"/>
                  <a:pt x="596747" y="13440"/>
                  <a:pt x="601980" y="22860"/>
                </a:cubicBezTo>
                <a:cubicBezTo>
                  <a:pt x="609782" y="36903"/>
                  <a:pt x="605861" y="57221"/>
                  <a:pt x="617220" y="68580"/>
                </a:cubicBezTo>
                <a:cubicBezTo>
                  <a:pt x="646556" y="97916"/>
                  <a:pt x="631114" y="85462"/>
                  <a:pt x="662940" y="106680"/>
                </a:cubicBezTo>
                <a:cubicBezTo>
                  <a:pt x="690880" y="148590"/>
                  <a:pt x="662940" y="113030"/>
                  <a:pt x="701040" y="144780"/>
                </a:cubicBezTo>
                <a:cubicBezTo>
                  <a:pt x="775940" y="207197"/>
                  <a:pt x="679200" y="130560"/>
                  <a:pt x="739140" y="190500"/>
                </a:cubicBezTo>
                <a:cubicBezTo>
                  <a:pt x="745616" y="196976"/>
                  <a:pt x="754380" y="200660"/>
                  <a:pt x="762000" y="205740"/>
                </a:cubicBezTo>
                <a:lnTo>
                  <a:pt x="807720" y="274320"/>
                </a:lnTo>
                <a:cubicBezTo>
                  <a:pt x="812800" y="281940"/>
                  <a:pt x="815340" y="292100"/>
                  <a:pt x="822960" y="297180"/>
                </a:cubicBezTo>
                <a:lnTo>
                  <a:pt x="845820" y="312420"/>
                </a:lnTo>
                <a:cubicBezTo>
                  <a:pt x="881632" y="276608"/>
                  <a:pt x="862702" y="298526"/>
                  <a:pt x="899160" y="243840"/>
                </a:cubicBezTo>
                <a:lnTo>
                  <a:pt x="914400" y="220980"/>
                </a:lnTo>
                <a:cubicBezTo>
                  <a:pt x="919480" y="213360"/>
                  <a:pt x="922020" y="203200"/>
                  <a:pt x="929640" y="198120"/>
                </a:cubicBezTo>
                <a:lnTo>
                  <a:pt x="952500" y="182880"/>
                </a:lnTo>
                <a:cubicBezTo>
                  <a:pt x="993140" y="121920"/>
                  <a:pt x="939800" y="195580"/>
                  <a:pt x="990600" y="144780"/>
                </a:cubicBezTo>
                <a:cubicBezTo>
                  <a:pt x="1041400" y="93980"/>
                  <a:pt x="967740" y="147320"/>
                  <a:pt x="1028700" y="106680"/>
                </a:cubicBezTo>
                <a:cubicBezTo>
                  <a:pt x="1038860" y="91440"/>
                  <a:pt x="1053388" y="78336"/>
                  <a:pt x="1059180" y="60960"/>
                </a:cubicBezTo>
                <a:cubicBezTo>
                  <a:pt x="1065378" y="42367"/>
                  <a:pt x="1067268" y="30012"/>
                  <a:pt x="1082040" y="15240"/>
                </a:cubicBezTo>
                <a:cubicBezTo>
                  <a:pt x="1088516" y="8764"/>
                  <a:pt x="1097280" y="5080"/>
                  <a:pt x="1104900" y="0"/>
                </a:cubicBezTo>
                <a:lnTo>
                  <a:pt x="1127760" y="68580"/>
                </a:lnTo>
                <a:cubicBezTo>
                  <a:pt x="1133958" y="87173"/>
                  <a:pt x="1135848" y="99528"/>
                  <a:pt x="1150620" y="114300"/>
                </a:cubicBezTo>
                <a:cubicBezTo>
                  <a:pt x="1157096" y="120776"/>
                  <a:pt x="1165860" y="124460"/>
                  <a:pt x="1173480" y="129540"/>
                </a:cubicBezTo>
                <a:cubicBezTo>
                  <a:pt x="1183640" y="144780"/>
                  <a:pt x="1191008" y="162308"/>
                  <a:pt x="1203960" y="175260"/>
                </a:cubicBezTo>
                <a:cubicBezTo>
                  <a:pt x="1211580" y="182880"/>
                  <a:pt x="1220204" y="189614"/>
                  <a:pt x="1226820" y="198120"/>
                </a:cubicBezTo>
                <a:cubicBezTo>
                  <a:pt x="1238065" y="212578"/>
                  <a:pt x="1247140" y="228600"/>
                  <a:pt x="1257300" y="243840"/>
                </a:cubicBezTo>
                <a:lnTo>
                  <a:pt x="1287780" y="289560"/>
                </a:lnTo>
                <a:cubicBezTo>
                  <a:pt x="1292860" y="297180"/>
                  <a:pt x="1295400" y="307340"/>
                  <a:pt x="1303020" y="312420"/>
                </a:cubicBezTo>
                <a:lnTo>
                  <a:pt x="1325880" y="327660"/>
                </a:lnTo>
                <a:cubicBezTo>
                  <a:pt x="1333500" y="322580"/>
                  <a:pt x="1342709" y="319312"/>
                  <a:pt x="1348740" y="312420"/>
                </a:cubicBezTo>
                <a:cubicBezTo>
                  <a:pt x="1360801" y="298636"/>
                  <a:pt x="1379220" y="266700"/>
                  <a:pt x="1379220" y="266700"/>
                </a:cubicBezTo>
                <a:cubicBezTo>
                  <a:pt x="1395079" y="203265"/>
                  <a:pt x="1375768" y="265983"/>
                  <a:pt x="1402080" y="213360"/>
                </a:cubicBezTo>
                <a:cubicBezTo>
                  <a:pt x="1421244" y="175032"/>
                  <a:pt x="1392128" y="192832"/>
                  <a:pt x="1440180" y="144780"/>
                </a:cubicBezTo>
                <a:cubicBezTo>
                  <a:pt x="1455420" y="129540"/>
                  <a:pt x="1473945" y="116993"/>
                  <a:pt x="1485900" y="99060"/>
                </a:cubicBezTo>
                <a:cubicBezTo>
                  <a:pt x="1497145" y="82192"/>
                  <a:pt x="1506399" y="65074"/>
                  <a:pt x="1524000" y="53340"/>
                </a:cubicBezTo>
                <a:cubicBezTo>
                  <a:pt x="1530683" y="48885"/>
                  <a:pt x="1539240" y="48260"/>
                  <a:pt x="1546860" y="45720"/>
                </a:cubicBezTo>
                <a:lnTo>
                  <a:pt x="1562100" y="91440"/>
                </a:lnTo>
                <a:cubicBezTo>
                  <a:pt x="1568318" y="110095"/>
                  <a:pt x="1573190" y="128302"/>
                  <a:pt x="1584960" y="144780"/>
                </a:cubicBezTo>
                <a:cubicBezTo>
                  <a:pt x="1591224" y="153549"/>
                  <a:pt x="1600921" y="159361"/>
                  <a:pt x="1607820" y="167640"/>
                </a:cubicBezTo>
                <a:cubicBezTo>
                  <a:pt x="1613683" y="174675"/>
                  <a:pt x="1617737" y="183048"/>
                  <a:pt x="1623060" y="190500"/>
                </a:cubicBezTo>
                <a:cubicBezTo>
                  <a:pt x="1630442" y="200834"/>
                  <a:pt x="1637655" y="211337"/>
                  <a:pt x="1645920" y="220980"/>
                </a:cubicBezTo>
                <a:cubicBezTo>
                  <a:pt x="1652933" y="229162"/>
                  <a:pt x="1662164" y="235334"/>
                  <a:pt x="1668780" y="243840"/>
                </a:cubicBezTo>
                <a:cubicBezTo>
                  <a:pt x="1680025" y="258298"/>
                  <a:pt x="1689100" y="274320"/>
                  <a:pt x="1699260" y="289560"/>
                </a:cubicBezTo>
                <a:lnTo>
                  <a:pt x="1714500" y="312420"/>
                </a:lnTo>
                <a:cubicBezTo>
                  <a:pt x="1725745" y="329288"/>
                  <a:pt x="1734999" y="346406"/>
                  <a:pt x="1752600" y="358140"/>
                </a:cubicBezTo>
                <a:cubicBezTo>
                  <a:pt x="1759283" y="362595"/>
                  <a:pt x="1767443" y="365259"/>
                  <a:pt x="1775460" y="365760"/>
                </a:cubicBezTo>
                <a:cubicBezTo>
                  <a:pt x="1808416" y="367820"/>
                  <a:pt x="1841500" y="365760"/>
                  <a:pt x="1874520" y="365760"/>
                </a:cubicBezTo>
              </a:path>
            </a:pathLst>
          </a:custGeom>
          <a:ln w="5715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" name="Straight Connector 28"/>
          <p:cNvCxnSpPr/>
          <p:nvPr/>
        </p:nvCxnSpPr>
        <p:spPr>
          <a:xfrm flipH="1">
            <a:off x="2835777" y="2607539"/>
            <a:ext cx="3116" cy="869067"/>
          </a:xfrm>
          <a:prstGeom prst="line">
            <a:avLst/>
          </a:prstGeom>
          <a:ln w="57150">
            <a:solidFill>
              <a:srgbClr val="0066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Equal 30"/>
          <p:cNvSpPr/>
          <p:nvPr/>
        </p:nvSpPr>
        <p:spPr>
          <a:xfrm>
            <a:off x="2666569" y="3042722"/>
            <a:ext cx="379612" cy="254235"/>
          </a:xfrm>
          <a:prstGeom prst="mathEqual">
            <a:avLst/>
          </a:prstGeom>
          <a:solidFill>
            <a:srgbClr val="72C838"/>
          </a:solidFill>
          <a:ln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58111" y="308765"/>
            <a:ext cx="885089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Indeed, many pathogens that </a:t>
            </a:r>
            <a:r>
              <a:rPr lang="en-US" sz="2400" dirty="0"/>
              <a:t>cause </a:t>
            </a:r>
            <a:r>
              <a:rPr lang="en-US" sz="2400" dirty="0" smtClean="0"/>
              <a:t>disease today inject </a:t>
            </a:r>
            <a:r>
              <a:rPr lang="en-US" sz="2400" b="1" u="sng" dirty="0" smtClean="0"/>
              <a:t>EFFECTOR PROTEINS</a:t>
            </a:r>
            <a:r>
              <a:rPr lang="en-US" sz="2400" dirty="0" smtClean="0"/>
              <a:t> into the plant cell, where they </a:t>
            </a:r>
            <a:r>
              <a:rPr lang="en-US" sz="2400" u="sng" dirty="0" smtClean="0"/>
              <a:t>shut down</a:t>
            </a:r>
            <a:r>
              <a:rPr lang="en-US" sz="2400" dirty="0" smtClean="0"/>
              <a:t> </a:t>
            </a:r>
            <a:r>
              <a:rPr lang="en-US" sz="2400" dirty="0"/>
              <a:t>the plant’s MTI</a:t>
            </a:r>
            <a:r>
              <a:rPr lang="en-US" sz="2400" dirty="0" smtClean="0"/>
              <a:t>... </a:t>
            </a:r>
            <a:endParaRPr lang="en-US" sz="2400" dirty="0"/>
          </a:p>
        </p:txBody>
      </p:sp>
      <p:grpSp>
        <p:nvGrpSpPr>
          <p:cNvPr id="86" name="Group 85"/>
          <p:cNvGrpSpPr/>
          <p:nvPr/>
        </p:nvGrpSpPr>
        <p:grpSpPr>
          <a:xfrm>
            <a:off x="2203294" y="3249917"/>
            <a:ext cx="590085" cy="674426"/>
            <a:chOff x="4994424" y="5668337"/>
            <a:chExt cx="914867" cy="1136539"/>
          </a:xfrm>
        </p:grpSpPr>
        <p:grpSp>
          <p:nvGrpSpPr>
            <p:cNvPr id="87" name="Group 8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02" name="Isosceles Triangle 101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ounded Rectangle 103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8" name="Freeform 87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88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Freeform 89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eardrop 94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Chord 95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 rot="1196322">
              <a:off x="5214150" y="5941767"/>
              <a:ext cx="471580" cy="516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b="1" dirty="0"/>
            </a:p>
          </p:txBody>
        </p:sp>
        <p:sp>
          <p:nvSpPr>
            <p:cNvPr id="101" name="Oval 100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2608444" y="3585248"/>
            <a:ext cx="440223" cy="905180"/>
            <a:chOff x="7268485" y="1965426"/>
            <a:chExt cx="300428" cy="692246"/>
          </a:xfrm>
        </p:grpSpPr>
        <p:sp>
          <p:nvSpPr>
            <p:cNvPr id="63" name="Freeform 62"/>
            <p:cNvSpPr/>
            <p:nvPr/>
          </p:nvSpPr>
          <p:spPr>
            <a:xfrm rot="11955122" flipH="1">
              <a:off x="7349203" y="2347410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967521" flipH="1">
              <a:off x="7410325" y="2592282"/>
              <a:ext cx="101795" cy="5694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314186" flipH="1">
              <a:off x="7369249" y="2598213"/>
              <a:ext cx="85810" cy="5945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/>
            <p:nvPr/>
          </p:nvSpPr>
          <p:spPr>
            <a:xfrm rot="11955122" flipH="1">
              <a:off x="7402359" y="2314073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181"/>
            <p:cNvSpPr/>
            <p:nvPr/>
          </p:nvSpPr>
          <p:spPr>
            <a:xfrm rot="10407402" flipH="1">
              <a:off x="7268485" y="2162125"/>
              <a:ext cx="300428" cy="304397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99FF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" name="Group 67"/>
            <p:cNvGrpSpPr/>
            <p:nvPr/>
          </p:nvGrpSpPr>
          <p:grpSpPr>
            <a:xfrm rot="21187499">
              <a:off x="7326703" y="1965426"/>
              <a:ext cx="163408" cy="198947"/>
              <a:chOff x="7346787" y="1985970"/>
              <a:chExt cx="143824" cy="174447"/>
            </a:xfrm>
          </p:grpSpPr>
          <p:sp>
            <p:nvSpPr>
              <p:cNvPr id="71" name="Rounded Rectangle 70"/>
              <p:cNvSpPr/>
              <p:nvPr/>
            </p:nvSpPr>
            <p:spPr>
              <a:xfrm flipH="1">
                <a:off x="7377258" y="2116503"/>
                <a:ext cx="82882" cy="4391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eardrop 71"/>
              <p:cNvSpPr/>
              <p:nvPr/>
            </p:nvSpPr>
            <p:spPr>
              <a:xfrm rot="2753999" flipH="1">
                <a:off x="7348994" y="1983763"/>
                <a:ext cx="139410" cy="143824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" name="Freeform 68"/>
            <p:cNvSpPr/>
            <p:nvPr/>
          </p:nvSpPr>
          <p:spPr>
            <a:xfrm flipH="1">
              <a:off x="7375790" y="2223341"/>
              <a:ext cx="45719" cy="228078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11199476" flipH="1">
              <a:off x="7382366" y="2418289"/>
              <a:ext cx="81265" cy="6196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 rot="20725159">
            <a:off x="2677386" y="3521078"/>
            <a:ext cx="259377" cy="281813"/>
            <a:chOff x="5797041" y="2656153"/>
            <a:chExt cx="347174" cy="388569"/>
          </a:xfrm>
        </p:grpSpPr>
        <p:sp>
          <p:nvSpPr>
            <p:cNvPr id="75" name="Teardrop 74"/>
            <p:cNvSpPr/>
            <p:nvPr/>
          </p:nvSpPr>
          <p:spPr>
            <a:xfrm rot="9331807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Multiply 3"/>
          <p:cNvSpPr/>
          <p:nvPr/>
        </p:nvSpPr>
        <p:spPr>
          <a:xfrm>
            <a:off x="2551639" y="3524773"/>
            <a:ext cx="693062" cy="934687"/>
          </a:xfrm>
          <a:prstGeom prst="mathMultiply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3304076" y="1984169"/>
            <a:ext cx="435189" cy="3702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4" name="Group 83"/>
          <p:cNvGrpSpPr/>
          <p:nvPr/>
        </p:nvGrpSpPr>
        <p:grpSpPr>
          <a:xfrm>
            <a:off x="3280046" y="1975477"/>
            <a:ext cx="426632" cy="367113"/>
            <a:chOff x="3232546" y="1987352"/>
            <a:chExt cx="426632" cy="367113"/>
          </a:xfrm>
        </p:grpSpPr>
        <p:cxnSp>
          <p:nvCxnSpPr>
            <p:cNvPr id="85" name="Straight Connector 84"/>
            <p:cNvCxnSpPr/>
            <p:nvPr/>
          </p:nvCxnSpPr>
          <p:spPr>
            <a:xfrm>
              <a:off x="3232546" y="1987352"/>
              <a:ext cx="0" cy="36711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" name="Group 104"/>
            <p:cNvGrpSpPr/>
            <p:nvPr/>
          </p:nvGrpSpPr>
          <p:grpSpPr>
            <a:xfrm>
              <a:off x="3232546" y="2001442"/>
              <a:ext cx="426632" cy="245919"/>
              <a:chOff x="3454400" y="2286024"/>
              <a:chExt cx="526286" cy="369332"/>
            </a:xfrm>
          </p:grpSpPr>
          <p:sp>
            <p:nvSpPr>
              <p:cNvPr id="106" name="Freeform 105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4129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6261" y="213771"/>
            <a:ext cx="85621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…but people also die from starvation due to </a:t>
            </a:r>
            <a:r>
              <a:rPr lang="en-US" sz="2400" u="sng" dirty="0" smtClean="0"/>
              <a:t>plant disease</a:t>
            </a:r>
            <a:r>
              <a:rPr lang="en-US" sz="2400" dirty="0" smtClean="0"/>
              <a:t> – like the potato blight that caused the </a:t>
            </a:r>
            <a:r>
              <a:rPr lang="en-US" sz="2400" b="1" dirty="0" smtClean="0"/>
              <a:t>Irish Potato Famine,  </a:t>
            </a:r>
            <a:r>
              <a:rPr lang="en-US" sz="2400" dirty="0" smtClean="0"/>
              <a:t>1845-1852…</a:t>
            </a:r>
            <a:endParaRPr lang="en-US" sz="24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606" y="4433306"/>
            <a:ext cx="2767990" cy="217979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021" y="1468970"/>
            <a:ext cx="3206337" cy="391173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270" y="1418973"/>
            <a:ext cx="3146964" cy="288183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5332021" y="5581405"/>
            <a:ext cx="3396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…</a:t>
            </a:r>
            <a:r>
              <a:rPr lang="en-US" sz="2000" dirty="0" smtClean="0"/>
              <a:t>1 </a:t>
            </a:r>
            <a:r>
              <a:rPr lang="en-US" sz="2000" dirty="0"/>
              <a:t>million </a:t>
            </a:r>
            <a:r>
              <a:rPr lang="en-US" sz="2000" dirty="0" smtClean="0"/>
              <a:t>died of </a:t>
            </a:r>
            <a:r>
              <a:rPr lang="en-US" sz="2000" u="sng" dirty="0" smtClean="0"/>
              <a:t>starvation</a:t>
            </a:r>
            <a:r>
              <a:rPr lang="en-US" sz="2000" dirty="0" smtClean="0"/>
              <a:t> and </a:t>
            </a:r>
            <a:r>
              <a:rPr lang="en-US" sz="2000" dirty="0"/>
              <a:t>a million more </a:t>
            </a:r>
            <a:r>
              <a:rPr lang="en-US" sz="2000" u="sng" dirty="0" smtClean="0"/>
              <a:t>emigrated</a:t>
            </a:r>
            <a:r>
              <a:rPr lang="en-US" sz="2000" dirty="0" smtClean="0"/>
              <a:t> </a:t>
            </a:r>
            <a:r>
              <a:rPr lang="en-US" sz="2000" u="sng" dirty="0"/>
              <a:t>from Ireland</a:t>
            </a:r>
          </a:p>
        </p:txBody>
      </p:sp>
    </p:spTree>
    <p:extLst>
      <p:ext uri="{BB962C8B-B14F-4D97-AF65-F5344CB8AC3E}">
        <p14:creationId xmlns:p14="http://schemas.microsoft.com/office/powerpoint/2010/main" val="3634768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 177"/>
          <p:cNvSpPr/>
          <p:nvPr/>
        </p:nvSpPr>
        <p:spPr>
          <a:xfrm>
            <a:off x="-1" y="4856366"/>
            <a:ext cx="5295613" cy="2029177"/>
          </a:xfrm>
          <a:custGeom>
            <a:avLst/>
            <a:gdLst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5034708 w 9166034"/>
              <a:gd name="connsiteY2" fmla="*/ 1178805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55017 w 9166034"/>
              <a:gd name="connsiteY3" fmla="*/ 1795749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66034 w 9166034"/>
              <a:gd name="connsiteY3" fmla="*/ 1916935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66034"/>
              <a:gd name="connsiteY0" fmla="*/ 0 h 2126255"/>
              <a:gd name="connsiteX1" fmla="*/ 3183875 w 9166034"/>
              <a:gd name="connsiteY1" fmla="*/ 11017 h 2126255"/>
              <a:gd name="connsiteX2" fmla="*/ 4693185 w 9166034"/>
              <a:gd name="connsiteY2" fmla="*/ 1927952 h 2126255"/>
              <a:gd name="connsiteX3" fmla="*/ 9144909 w 9166034"/>
              <a:gd name="connsiteY3" fmla="*/ 1922970 h 2126255"/>
              <a:gd name="connsiteX4" fmla="*/ 9166034 w 9166034"/>
              <a:gd name="connsiteY4" fmla="*/ 2126255 h 2126255"/>
              <a:gd name="connsiteX5" fmla="*/ 0 w 9166034"/>
              <a:gd name="connsiteY5" fmla="*/ 2126255 h 2126255"/>
              <a:gd name="connsiteX6" fmla="*/ 0 w 9166034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4909 w 9147927"/>
              <a:gd name="connsiteY3" fmla="*/ 1922970 h 2126255"/>
              <a:gd name="connsiteX4" fmla="*/ 9147927 w 9147927"/>
              <a:gd name="connsiteY4" fmla="*/ 2126255 h 2126255"/>
              <a:gd name="connsiteX5" fmla="*/ 0 w 9147927"/>
              <a:gd name="connsiteY5" fmla="*/ 2126255 h 2126255"/>
              <a:gd name="connsiteX6" fmla="*/ 0 w 9147927"/>
              <a:gd name="connsiteY6" fmla="*/ 0 h 2126255"/>
              <a:gd name="connsiteX0" fmla="*/ 0 w 9147927"/>
              <a:gd name="connsiteY0" fmla="*/ 0 h 2126255"/>
              <a:gd name="connsiteX1" fmla="*/ 3183875 w 9147927"/>
              <a:gd name="connsiteY1" fmla="*/ 11017 h 2126255"/>
              <a:gd name="connsiteX2" fmla="*/ 4693185 w 9147927"/>
              <a:gd name="connsiteY2" fmla="*/ 1927952 h 2126255"/>
              <a:gd name="connsiteX3" fmla="*/ 9147927 w 9147927"/>
              <a:gd name="connsiteY3" fmla="*/ 2126255 h 2126255"/>
              <a:gd name="connsiteX4" fmla="*/ 0 w 9147927"/>
              <a:gd name="connsiteY4" fmla="*/ 2126255 h 2126255"/>
              <a:gd name="connsiteX5" fmla="*/ 0 w 9147927"/>
              <a:gd name="connsiteY5" fmla="*/ 0 h 2126255"/>
              <a:gd name="connsiteX0" fmla="*/ 0 w 4693185"/>
              <a:gd name="connsiteY0" fmla="*/ 0 h 2126255"/>
              <a:gd name="connsiteX1" fmla="*/ 3183875 w 4693185"/>
              <a:gd name="connsiteY1" fmla="*/ 11017 h 2126255"/>
              <a:gd name="connsiteX2" fmla="*/ 4693185 w 4693185"/>
              <a:gd name="connsiteY2" fmla="*/ 1927952 h 2126255"/>
              <a:gd name="connsiteX3" fmla="*/ 0 w 4693185"/>
              <a:gd name="connsiteY3" fmla="*/ 2126255 h 2126255"/>
              <a:gd name="connsiteX4" fmla="*/ 0 w 4693185"/>
              <a:gd name="connsiteY4" fmla="*/ 0 h 2126255"/>
              <a:gd name="connsiteX0" fmla="*/ 0 w 5295613"/>
              <a:gd name="connsiteY0" fmla="*/ 0 h 2126255"/>
              <a:gd name="connsiteX1" fmla="*/ 318387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0 h 2126255"/>
              <a:gd name="connsiteX1" fmla="*/ 2086595 w 5295613"/>
              <a:gd name="connsiteY1" fmla="*/ 11017 h 2126255"/>
              <a:gd name="connsiteX2" fmla="*/ 5295613 w 5295613"/>
              <a:gd name="connsiteY2" fmla="*/ 2110832 h 2126255"/>
              <a:gd name="connsiteX3" fmla="*/ 0 w 5295613"/>
              <a:gd name="connsiteY3" fmla="*/ 2126255 h 2126255"/>
              <a:gd name="connsiteX4" fmla="*/ 0 w 5295613"/>
              <a:gd name="connsiteY4" fmla="*/ 0 h 2126255"/>
              <a:gd name="connsiteX0" fmla="*/ 0 w 5295613"/>
              <a:gd name="connsiteY0" fmla="*/ 96559 h 2115238"/>
              <a:gd name="connsiteX1" fmla="*/ 2086595 w 5295613"/>
              <a:gd name="connsiteY1" fmla="*/ 0 h 2115238"/>
              <a:gd name="connsiteX2" fmla="*/ 5295613 w 5295613"/>
              <a:gd name="connsiteY2" fmla="*/ 2099815 h 2115238"/>
              <a:gd name="connsiteX3" fmla="*/ 0 w 5295613"/>
              <a:gd name="connsiteY3" fmla="*/ 2115238 h 2115238"/>
              <a:gd name="connsiteX4" fmla="*/ 0 w 5295613"/>
              <a:gd name="connsiteY4" fmla="*/ 96559 h 2115238"/>
              <a:gd name="connsiteX0" fmla="*/ 0 w 5295613"/>
              <a:gd name="connsiteY0" fmla="*/ 10498 h 2029177"/>
              <a:gd name="connsiteX1" fmla="*/ 2194171 w 5295613"/>
              <a:gd name="connsiteY1" fmla="*/ 0 h 2029177"/>
              <a:gd name="connsiteX2" fmla="*/ 5295613 w 5295613"/>
              <a:gd name="connsiteY2" fmla="*/ 2013754 h 2029177"/>
              <a:gd name="connsiteX3" fmla="*/ 0 w 5295613"/>
              <a:gd name="connsiteY3" fmla="*/ 2029177 h 2029177"/>
              <a:gd name="connsiteX4" fmla="*/ 0 w 5295613"/>
              <a:gd name="connsiteY4" fmla="*/ 10498 h 202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95613" h="2029177">
                <a:moveTo>
                  <a:pt x="0" y="10498"/>
                </a:moveTo>
                <a:lnTo>
                  <a:pt x="2194171" y="0"/>
                </a:lnTo>
                <a:lnTo>
                  <a:pt x="5295613" y="2013754"/>
                </a:lnTo>
                <a:lnTo>
                  <a:pt x="0" y="2029177"/>
                </a:lnTo>
                <a:cubicBezTo>
                  <a:pt x="3672" y="1324098"/>
                  <a:pt x="7345" y="726594"/>
                  <a:pt x="0" y="10498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218" name="Straight Connector 217"/>
          <p:cNvCxnSpPr>
            <a:endCxn id="151" idx="4"/>
          </p:cNvCxnSpPr>
          <p:nvPr/>
        </p:nvCxnSpPr>
        <p:spPr>
          <a:xfrm flipH="1" flipV="1">
            <a:off x="5958576" y="1090478"/>
            <a:ext cx="281694" cy="13061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Flowchart: Manual Operation 55"/>
          <p:cNvSpPr/>
          <p:nvPr/>
        </p:nvSpPr>
        <p:spPr>
          <a:xfrm rot="10800000">
            <a:off x="5996191" y="1133281"/>
            <a:ext cx="562872" cy="622430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389 w 10000"/>
              <a:gd name="connsiteY3" fmla="*/ 10000 h 10000"/>
              <a:gd name="connsiteX4" fmla="*/ 0 w 10000"/>
              <a:gd name="connsiteY4" fmla="*/ 0 h 10000"/>
              <a:gd name="connsiteX0" fmla="*/ 0 w 10000"/>
              <a:gd name="connsiteY0" fmla="*/ 0 h 10118"/>
              <a:gd name="connsiteX1" fmla="*/ 10000 w 10000"/>
              <a:gd name="connsiteY1" fmla="*/ 0 h 10118"/>
              <a:gd name="connsiteX2" fmla="*/ 7355 w 10000"/>
              <a:gd name="connsiteY2" fmla="*/ 10118 h 10118"/>
              <a:gd name="connsiteX3" fmla="*/ 2389 w 10000"/>
              <a:gd name="connsiteY3" fmla="*/ 10000 h 10118"/>
              <a:gd name="connsiteX4" fmla="*/ 0 w 10000"/>
              <a:gd name="connsiteY4" fmla="*/ 0 h 1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118">
                <a:moveTo>
                  <a:pt x="0" y="0"/>
                </a:moveTo>
                <a:lnTo>
                  <a:pt x="10000" y="0"/>
                </a:lnTo>
                <a:lnTo>
                  <a:pt x="7355" y="10118"/>
                </a:lnTo>
                <a:lnTo>
                  <a:pt x="2389" y="10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 rot="10259922">
            <a:off x="5940840" y="521447"/>
            <a:ext cx="117695" cy="564325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Rounded Rectangle 171"/>
          <p:cNvSpPr/>
          <p:nvPr/>
        </p:nvSpPr>
        <p:spPr>
          <a:xfrm>
            <a:off x="6174448" y="1055970"/>
            <a:ext cx="190020" cy="84569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Oval 185"/>
          <p:cNvSpPr/>
          <p:nvPr/>
        </p:nvSpPr>
        <p:spPr>
          <a:xfrm rot="5400000" flipH="1">
            <a:off x="5954695" y="419156"/>
            <a:ext cx="116764" cy="8778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Cube 211"/>
          <p:cNvSpPr/>
          <p:nvPr/>
        </p:nvSpPr>
        <p:spPr>
          <a:xfrm>
            <a:off x="5999687" y="185514"/>
            <a:ext cx="400394" cy="384286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 rot="11340078" flipH="1">
            <a:off x="6365783" y="423970"/>
            <a:ext cx="135728" cy="461966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Oval 186"/>
          <p:cNvSpPr/>
          <p:nvPr/>
        </p:nvSpPr>
        <p:spPr>
          <a:xfrm rot="15160180" flipH="1">
            <a:off x="6355276" y="371975"/>
            <a:ext cx="116764" cy="87779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Cube 218"/>
          <p:cNvSpPr/>
          <p:nvPr/>
        </p:nvSpPr>
        <p:spPr>
          <a:xfrm>
            <a:off x="8087736" y="1254085"/>
            <a:ext cx="1056264" cy="3575990"/>
          </a:xfrm>
          <a:prstGeom prst="cube">
            <a:avLst>
              <a:gd name="adj" fmla="val 9786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20" name="Cube 219"/>
          <p:cNvSpPr/>
          <p:nvPr/>
        </p:nvSpPr>
        <p:spPr>
          <a:xfrm>
            <a:off x="5118407" y="1261196"/>
            <a:ext cx="2616974" cy="3575990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-1" y="4842104"/>
            <a:ext cx="4355977" cy="73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reeform 1"/>
          <p:cNvSpPr/>
          <p:nvPr/>
        </p:nvSpPr>
        <p:spPr>
          <a:xfrm>
            <a:off x="5652120" y="4264495"/>
            <a:ext cx="845389" cy="569343"/>
          </a:xfrm>
          <a:custGeom>
            <a:avLst/>
            <a:gdLst>
              <a:gd name="connsiteX0" fmla="*/ 0 w 845389"/>
              <a:gd name="connsiteY0" fmla="*/ 557841 h 569343"/>
              <a:gd name="connsiteX1" fmla="*/ 0 w 845389"/>
              <a:gd name="connsiteY1" fmla="*/ 362309 h 569343"/>
              <a:gd name="connsiteX2" fmla="*/ 138023 w 845389"/>
              <a:gd name="connsiteY2" fmla="*/ 362309 h 569343"/>
              <a:gd name="connsiteX3" fmla="*/ 138023 w 845389"/>
              <a:gd name="connsiteY3" fmla="*/ 207034 h 569343"/>
              <a:gd name="connsiteX4" fmla="*/ 287547 w 845389"/>
              <a:gd name="connsiteY4" fmla="*/ 207034 h 569343"/>
              <a:gd name="connsiteX5" fmla="*/ 287547 w 845389"/>
              <a:gd name="connsiteY5" fmla="*/ 0 h 569343"/>
              <a:gd name="connsiteX6" fmla="*/ 408317 w 845389"/>
              <a:gd name="connsiteY6" fmla="*/ 0 h 569343"/>
              <a:gd name="connsiteX7" fmla="*/ 408317 w 845389"/>
              <a:gd name="connsiteY7" fmla="*/ 57509 h 569343"/>
              <a:gd name="connsiteX8" fmla="*/ 603849 w 845389"/>
              <a:gd name="connsiteY8" fmla="*/ 57509 h 569343"/>
              <a:gd name="connsiteX9" fmla="*/ 603849 w 845389"/>
              <a:gd name="connsiteY9" fmla="*/ 281796 h 569343"/>
              <a:gd name="connsiteX10" fmla="*/ 718868 w 845389"/>
              <a:gd name="connsiteY10" fmla="*/ 281796 h 569343"/>
              <a:gd name="connsiteX11" fmla="*/ 718868 w 845389"/>
              <a:gd name="connsiteY11" fmla="*/ 419819 h 569343"/>
              <a:gd name="connsiteX12" fmla="*/ 845389 w 845389"/>
              <a:gd name="connsiteY12" fmla="*/ 419819 h 569343"/>
              <a:gd name="connsiteX13" fmla="*/ 845389 w 845389"/>
              <a:gd name="connsiteY13" fmla="*/ 569343 h 569343"/>
              <a:gd name="connsiteX14" fmla="*/ 0 w 845389"/>
              <a:gd name="connsiteY14" fmla="*/ 557841 h 569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5389" h="569343">
                <a:moveTo>
                  <a:pt x="0" y="557841"/>
                </a:moveTo>
                <a:lnTo>
                  <a:pt x="0" y="362309"/>
                </a:lnTo>
                <a:lnTo>
                  <a:pt x="138023" y="362309"/>
                </a:lnTo>
                <a:lnTo>
                  <a:pt x="138023" y="207034"/>
                </a:lnTo>
                <a:lnTo>
                  <a:pt x="287547" y="207034"/>
                </a:lnTo>
                <a:lnTo>
                  <a:pt x="287547" y="0"/>
                </a:lnTo>
                <a:lnTo>
                  <a:pt x="408317" y="0"/>
                </a:lnTo>
                <a:lnTo>
                  <a:pt x="408317" y="57509"/>
                </a:lnTo>
                <a:lnTo>
                  <a:pt x="603849" y="57509"/>
                </a:lnTo>
                <a:lnTo>
                  <a:pt x="603849" y="281796"/>
                </a:lnTo>
                <a:lnTo>
                  <a:pt x="718868" y="281796"/>
                </a:lnTo>
                <a:lnTo>
                  <a:pt x="718868" y="419819"/>
                </a:lnTo>
                <a:lnTo>
                  <a:pt x="845389" y="419819"/>
                </a:lnTo>
                <a:lnTo>
                  <a:pt x="845389" y="569343"/>
                </a:lnTo>
                <a:lnTo>
                  <a:pt x="0" y="557841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2" name="Lightning Bolt 11"/>
          <p:cNvSpPr/>
          <p:nvPr/>
        </p:nvSpPr>
        <p:spPr>
          <a:xfrm rot="15402496">
            <a:off x="5112215" y="4133153"/>
            <a:ext cx="641234" cy="1973791"/>
          </a:xfrm>
          <a:prstGeom prst="lightningBolt">
            <a:avLst/>
          </a:prstGeom>
          <a:solidFill>
            <a:srgbClr val="663300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" name="Chord 8"/>
          <p:cNvSpPr/>
          <p:nvPr/>
        </p:nvSpPr>
        <p:spPr>
          <a:xfrm rot="18189099">
            <a:off x="2241933" y="3848428"/>
            <a:ext cx="1460068" cy="3744807"/>
          </a:xfrm>
          <a:custGeom>
            <a:avLst/>
            <a:gdLst>
              <a:gd name="connsiteX0" fmla="*/ 1610016 w 3256762"/>
              <a:gd name="connsiteY0" fmla="*/ 4056545 h 4056674"/>
              <a:gd name="connsiteX1" fmla="*/ 28003 w 3256762"/>
              <a:gd name="connsiteY1" fmla="*/ 2402883 h 4056674"/>
              <a:gd name="connsiteX2" fmla="*/ 759475 w 3256762"/>
              <a:gd name="connsiteY2" fmla="*/ 312899 h 4056674"/>
              <a:gd name="connsiteX3" fmla="*/ 1610016 w 3256762"/>
              <a:gd name="connsiteY3" fmla="*/ 4056545 h 4056674"/>
              <a:gd name="connsiteX0" fmla="*/ 1460068 w 1460068"/>
              <a:gd name="connsiteY0" fmla="*/ 3743646 h 3743646"/>
              <a:gd name="connsiteX1" fmla="*/ 43410 w 1460068"/>
              <a:gd name="connsiteY1" fmla="*/ 2036587 h 3743646"/>
              <a:gd name="connsiteX2" fmla="*/ 609527 w 1460068"/>
              <a:gd name="connsiteY2" fmla="*/ 0 h 3743646"/>
              <a:gd name="connsiteX3" fmla="*/ 1460068 w 1460068"/>
              <a:gd name="connsiteY3" fmla="*/ 3743646 h 374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068" h="3743646">
                <a:moveTo>
                  <a:pt x="1460068" y="3743646"/>
                </a:moveTo>
                <a:cubicBezTo>
                  <a:pt x="683657" y="3732738"/>
                  <a:pt x="186789" y="2987126"/>
                  <a:pt x="43410" y="2036587"/>
                </a:cubicBezTo>
                <a:cubicBezTo>
                  <a:pt x="-79914" y="1218999"/>
                  <a:pt x="44695" y="443899"/>
                  <a:pt x="609527" y="0"/>
                </a:cubicBezTo>
                <a:lnTo>
                  <a:pt x="1460068" y="3743646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 rot="3669649">
            <a:off x="968287" y="4422826"/>
            <a:ext cx="4433549" cy="1819008"/>
          </a:xfrm>
          <a:prstGeom prst="roundRect">
            <a:avLst>
              <a:gd name="adj" fmla="val 464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  <a:scene3d>
            <a:camera prst="isometricRight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 rot="3669649">
            <a:off x="1087787" y="4539637"/>
            <a:ext cx="4211749" cy="1564235"/>
          </a:xfrm>
          <a:prstGeom prst="roundRect">
            <a:avLst>
              <a:gd name="adj" fmla="val 46404"/>
            </a:avLst>
          </a:prstGeom>
          <a:gradFill flip="none" rotWithShape="1">
            <a:gsLst>
              <a:gs pos="0">
                <a:schemeClr val="bg2">
                  <a:lumMod val="75000"/>
                  <a:shade val="30000"/>
                  <a:satMod val="115000"/>
                </a:schemeClr>
              </a:gs>
              <a:gs pos="51000">
                <a:srgbClr val="663300"/>
              </a:gs>
              <a:gs pos="100000">
                <a:schemeClr val="bg2">
                  <a:lumMod val="75000"/>
                  <a:shade val="100000"/>
                  <a:satMod val="115000"/>
                </a:schemeClr>
              </a:gs>
            </a:gsLst>
            <a:lin ang="8100000" scaled="1"/>
            <a:tileRect/>
          </a:gradFill>
          <a:ln w="28575">
            <a:solidFill>
              <a:schemeClr val="tx1"/>
            </a:solidFill>
          </a:ln>
          <a:scene3d>
            <a:camera prst="isometricRight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Can 12"/>
          <p:cNvSpPr/>
          <p:nvPr/>
        </p:nvSpPr>
        <p:spPr>
          <a:xfrm>
            <a:off x="3244297" y="1556793"/>
            <a:ext cx="90240" cy="3932766"/>
          </a:xfrm>
          <a:prstGeom prst="can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Can 17"/>
          <p:cNvSpPr/>
          <p:nvPr/>
        </p:nvSpPr>
        <p:spPr>
          <a:xfrm flipH="1">
            <a:off x="4847112" y="5262140"/>
            <a:ext cx="94884" cy="852006"/>
          </a:xfrm>
          <a:prstGeom prst="can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Can 18"/>
          <p:cNvSpPr/>
          <p:nvPr/>
        </p:nvSpPr>
        <p:spPr>
          <a:xfrm rot="19431164" flipH="1">
            <a:off x="1334365" y="3333661"/>
            <a:ext cx="78100" cy="1193329"/>
          </a:xfrm>
          <a:prstGeom prst="can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188900" y="3518027"/>
            <a:ext cx="1012418" cy="515144"/>
          </a:xfrm>
          <a:custGeom>
            <a:avLst/>
            <a:gdLst>
              <a:gd name="connsiteX0" fmla="*/ 798286 w 1012372"/>
              <a:gd name="connsiteY0" fmla="*/ 0 h 410028"/>
              <a:gd name="connsiteX1" fmla="*/ 526143 w 1012372"/>
              <a:gd name="connsiteY1" fmla="*/ 25400 h 410028"/>
              <a:gd name="connsiteX2" fmla="*/ 308429 w 1012372"/>
              <a:gd name="connsiteY2" fmla="*/ 195943 h 410028"/>
              <a:gd name="connsiteX3" fmla="*/ 0 w 1012372"/>
              <a:gd name="connsiteY3" fmla="*/ 137886 h 410028"/>
              <a:gd name="connsiteX4" fmla="*/ 330200 w 1012372"/>
              <a:gd name="connsiteY4" fmla="*/ 410028 h 410028"/>
              <a:gd name="connsiteX5" fmla="*/ 627743 w 1012372"/>
              <a:gd name="connsiteY5" fmla="*/ 272143 h 410028"/>
              <a:gd name="connsiteX6" fmla="*/ 1012372 w 1012372"/>
              <a:gd name="connsiteY6" fmla="*/ 279400 h 410028"/>
              <a:gd name="connsiteX7" fmla="*/ 798286 w 1012372"/>
              <a:gd name="connsiteY7" fmla="*/ 0 h 410028"/>
              <a:gd name="connsiteX0" fmla="*/ 798286 w 1012372"/>
              <a:gd name="connsiteY0" fmla="*/ 0 h 412465"/>
              <a:gd name="connsiteX1" fmla="*/ 526143 w 1012372"/>
              <a:gd name="connsiteY1" fmla="*/ 25400 h 412465"/>
              <a:gd name="connsiteX2" fmla="*/ 308429 w 1012372"/>
              <a:gd name="connsiteY2" fmla="*/ 195943 h 412465"/>
              <a:gd name="connsiteX3" fmla="*/ 0 w 1012372"/>
              <a:gd name="connsiteY3" fmla="*/ 137886 h 412465"/>
              <a:gd name="connsiteX4" fmla="*/ 330200 w 1012372"/>
              <a:gd name="connsiteY4" fmla="*/ 410028 h 412465"/>
              <a:gd name="connsiteX5" fmla="*/ 627743 w 1012372"/>
              <a:gd name="connsiteY5" fmla="*/ 272143 h 412465"/>
              <a:gd name="connsiteX6" fmla="*/ 1012372 w 1012372"/>
              <a:gd name="connsiteY6" fmla="*/ 279400 h 412465"/>
              <a:gd name="connsiteX7" fmla="*/ 798286 w 1012372"/>
              <a:gd name="connsiteY7" fmla="*/ 0 h 412465"/>
              <a:gd name="connsiteX0" fmla="*/ 798286 w 1012372"/>
              <a:gd name="connsiteY0" fmla="*/ 0 h 412465"/>
              <a:gd name="connsiteX1" fmla="*/ 526143 w 1012372"/>
              <a:gd name="connsiteY1" fmla="*/ 25400 h 412465"/>
              <a:gd name="connsiteX2" fmla="*/ 308429 w 1012372"/>
              <a:gd name="connsiteY2" fmla="*/ 195943 h 412465"/>
              <a:gd name="connsiteX3" fmla="*/ 0 w 1012372"/>
              <a:gd name="connsiteY3" fmla="*/ 137886 h 412465"/>
              <a:gd name="connsiteX4" fmla="*/ 330200 w 1012372"/>
              <a:gd name="connsiteY4" fmla="*/ 410028 h 412465"/>
              <a:gd name="connsiteX5" fmla="*/ 627743 w 1012372"/>
              <a:gd name="connsiteY5" fmla="*/ 272143 h 412465"/>
              <a:gd name="connsiteX6" fmla="*/ 1012372 w 1012372"/>
              <a:gd name="connsiteY6" fmla="*/ 279400 h 412465"/>
              <a:gd name="connsiteX7" fmla="*/ 798286 w 1012372"/>
              <a:gd name="connsiteY7" fmla="*/ 0 h 412465"/>
              <a:gd name="connsiteX0" fmla="*/ 798329 w 1012415"/>
              <a:gd name="connsiteY0" fmla="*/ 0 h 412465"/>
              <a:gd name="connsiteX1" fmla="*/ 526186 w 1012415"/>
              <a:gd name="connsiteY1" fmla="*/ 25400 h 412465"/>
              <a:gd name="connsiteX2" fmla="*/ 308472 w 1012415"/>
              <a:gd name="connsiteY2" fmla="*/ 195943 h 412465"/>
              <a:gd name="connsiteX3" fmla="*/ 43 w 1012415"/>
              <a:gd name="connsiteY3" fmla="*/ 137886 h 412465"/>
              <a:gd name="connsiteX4" fmla="*/ 330243 w 1012415"/>
              <a:gd name="connsiteY4" fmla="*/ 410028 h 412465"/>
              <a:gd name="connsiteX5" fmla="*/ 627786 w 1012415"/>
              <a:gd name="connsiteY5" fmla="*/ 272143 h 412465"/>
              <a:gd name="connsiteX6" fmla="*/ 1012415 w 1012415"/>
              <a:gd name="connsiteY6" fmla="*/ 279400 h 412465"/>
              <a:gd name="connsiteX7" fmla="*/ 798329 w 1012415"/>
              <a:gd name="connsiteY7" fmla="*/ 0 h 412465"/>
              <a:gd name="connsiteX0" fmla="*/ 798329 w 1012415"/>
              <a:gd name="connsiteY0" fmla="*/ 19488 h 431953"/>
              <a:gd name="connsiteX1" fmla="*/ 526186 w 1012415"/>
              <a:gd name="connsiteY1" fmla="*/ 44888 h 431953"/>
              <a:gd name="connsiteX2" fmla="*/ 308472 w 1012415"/>
              <a:gd name="connsiteY2" fmla="*/ 215431 h 431953"/>
              <a:gd name="connsiteX3" fmla="*/ 43 w 1012415"/>
              <a:gd name="connsiteY3" fmla="*/ 157374 h 431953"/>
              <a:gd name="connsiteX4" fmla="*/ 330243 w 1012415"/>
              <a:gd name="connsiteY4" fmla="*/ 429516 h 431953"/>
              <a:gd name="connsiteX5" fmla="*/ 627786 w 1012415"/>
              <a:gd name="connsiteY5" fmla="*/ 291631 h 431953"/>
              <a:gd name="connsiteX6" fmla="*/ 1012415 w 1012415"/>
              <a:gd name="connsiteY6" fmla="*/ 298888 h 431953"/>
              <a:gd name="connsiteX7" fmla="*/ 798329 w 1012415"/>
              <a:gd name="connsiteY7" fmla="*/ 19488 h 431953"/>
              <a:gd name="connsiteX0" fmla="*/ 798329 w 1012415"/>
              <a:gd name="connsiteY0" fmla="*/ 18109 h 430574"/>
              <a:gd name="connsiteX1" fmla="*/ 526186 w 1012415"/>
              <a:gd name="connsiteY1" fmla="*/ 43509 h 430574"/>
              <a:gd name="connsiteX2" fmla="*/ 308472 w 1012415"/>
              <a:gd name="connsiteY2" fmla="*/ 174138 h 430574"/>
              <a:gd name="connsiteX3" fmla="*/ 43 w 1012415"/>
              <a:gd name="connsiteY3" fmla="*/ 155995 h 430574"/>
              <a:gd name="connsiteX4" fmla="*/ 330243 w 1012415"/>
              <a:gd name="connsiteY4" fmla="*/ 428137 h 430574"/>
              <a:gd name="connsiteX5" fmla="*/ 627786 w 1012415"/>
              <a:gd name="connsiteY5" fmla="*/ 290252 h 430574"/>
              <a:gd name="connsiteX6" fmla="*/ 1012415 w 1012415"/>
              <a:gd name="connsiteY6" fmla="*/ 297509 h 430574"/>
              <a:gd name="connsiteX7" fmla="*/ 798329 w 1012415"/>
              <a:gd name="connsiteY7" fmla="*/ 18109 h 430574"/>
              <a:gd name="connsiteX0" fmla="*/ 734321 w 1012415"/>
              <a:gd name="connsiteY0" fmla="*/ 9267 h 508600"/>
              <a:gd name="connsiteX1" fmla="*/ 526186 w 1012415"/>
              <a:gd name="connsiteY1" fmla="*/ 121535 h 508600"/>
              <a:gd name="connsiteX2" fmla="*/ 308472 w 1012415"/>
              <a:gd name="connsiteY2" fmla="*/ 252164 h 508600"/>
              <a:gd name="connsiteX3" fmla="*/ 43 w 1012415"/>
              <a:gd name="connsiteY3" fmla="*/ 234021 h 508600"/>
              <a:gd name="connsiteX4" fmla="*/ 330243 w 1012415"/>
              <a:gd name="connsiteY4" fmla="*/ 506163 h 508600"/>
              <a:gd name="connsiteX5" fmla="*/ 627786 w 1012415"/>
              <a:gd name="connsiteY5" fmla="*/ 368278 h 508600"/>
              <a:gd name="connsiteX6" fmla="*/ 1012415 w 1012415"/>
              <a:gd name="connsiteY6" fmla="*/ 375535 h 508600"/>
              <a:gd name="connsiteX7" fmla="*/ 734321 w 1012415"/>
              <a:gd name="connsiteY7" fmla="*/ 9267 h 508600"/>
              <a:gd name="connsiteX0" fmla="*/ 734320 w 1012414"/>
              <a:gd name="connsiteY0" fmla="*/ 16934 h 516267"/>
              <a:gd name="connsiteX1" fmla="*/ 471321 w 1012414"/>
              <a:gd name="connsiteY1" fmla="*/ 60622 h 516267"/>
              <a:gd name="connsiteX2" fmla="*/ 308471 w 1012414"/>
              <a:gd name="connsiteY2" fmla="*/ 259831 h 516267"/>
              <a:gd name="connsiteX3" fmla="*/ 42 w 1012414"/>
              <a:gd name="connsiteY3" fmla="*/ 241688 h 516267"/>
              <a:gd name="connsiteX4" fmla="*/ 330242 w 1012414"/>
              <a:gd name="connsiteY4" fmla="*/ 513830 h 516267"/>
              <a:gd name="connsiteX5" fmla="*/ 627785 w 1012414"/>
              <a:gd name="connsiteY5" fmla="*/ 375945 h 516267"/>
              <a:gd name="connsiteX6" fmla="*/ 1012414 w 1012414"/>
              <a:gd name="connsiteY6" fmla="*/ 383202 h 516267"/>
              <a:gd name="connsiteX7" fmla="*/ 734320 w 1012414"/>
              <a:gd name="connsiteY7" fmla="*/ 16934 h 516267"/>
              <a:gd name="connsiteX0" fmla="*/ 734324 w 1012418"/>
              <a:gd name="connsiteY0" fmla="*/ 15811 h 515144"/>
              <a:gd name="connsiteX1" fmla="*/ 471325 w 1012418"/>
              <a:gd name="connsiteY1" fmla="*/ 59499 h 515144"/>
              <a:gd name="connsiteX2" fmla="*/ 285615 w 1012418"/>
              <a:gd name="connsiteY2" fmla="*/ 217560 h 515144"/>
              <a:gd name="connsiteX3" fmla="*/ 46 w 1012418"/>
              <a:gd name="connsiteY3" fmla="*/ 240565 h 515144"/>
              <a:gd name="connsiteX4" fmla="*/ 330246 w 1012418"/>
              <a:gd name="connsiteY4" fmla="*/ 512707 h 515144"/>
              <a:gd name="connsiteX5" fmla="*/ 627789 w 1012418"/>
              <a:gd name="connsiteY5" fmla="*/ 374822 h 515144"/>
              <a:gd name="connsiteX6" fmla="*/ 1012418 w 1012418"/>
              <a:gd name="connsiteY6" fmla="*/ 382079 h 515144"/>
              <a:gd name="connsiteX7" fmla="*/ 734324 w 1012418"/>
              <a:gd name="connsiteY7" fmla="*/ 15811 h 51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2418" h="515144">
                <a:moveTo>
                  <a:pt x="734324" y="15811"/>
                </a:moveTo>
                <a:cubicBezTo>
                  <a:pt x="653286" y="-26522"/>
                  <a:pt x="546110" y="25874"/>
                  <a:pt x="471325" y="59499"/>
                </a:cubicBezTo>
                <a:cubicBezTo>
                  <a:pt x="396540" y="93124"/>
                  <a:pt x="364162" y="187382"/>
                  <a:pt x="285615" y="217560"/>
                </a:cubicBezTo>
                <a:cubicBezTo>
                  <a:pt x="207069" y="247738"/>
                  <a:pt x="-3582" y="204884"/>
                  <a:pt x="46" y="240565"/>
                </a:cubicBezTo>
                <a:cubicBezTo>
                  <a:pt x="3674" y="276246"/>
                  <a:pt x="225622" y="490331"/>
                  <a:pt x="330246" y="512707"/>
                </a:cubicBezTo>
                <a:cubicBezTo>
                  <a:pt x="434870" y="535083"/>
                  <a:pt x="514094" y="396593"/>
                  <a:pt x="627789" y="374822"/>
                </a:cubicBezTo>
                <a:cubicBezTo>
                  <a:pt x="741484" y="353051"/>
                  <a:pt x="983994" y="427436"/>
                  <a:pt x="1012418" y="382079"/>
                </a:cubicBezTo>
                <a:lnTo>
                  <a:pt x="734324" y="15811"/>
                </a:lnTo>
                <a:close/>
              </a:path>
            </a:pathLst>
          </a:custGeom>
          <a:solidFill>
            <a:srgbClr val="FFC000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 flipH="1">
            <a:off x="4990383" y="5248892"/>
            <a:ext cx="922299" cy="621936"/>
          </a:xfrm>
          <a:custGeom>
            <a:avLst/>
            <a:gdLst>
              <a:gd name="connsiteX0" fmla="*/ 747485 w 762000"/>
              <a:gd name="connsiteY0" fmla="*/ 65315 h 268515"/>
              <a:gd name="connsiteX1" fmla="*/ 533400 w 762000"/>
              <a:gd name="connsiteY1" fmla="*/ 0 h 268515"/>
              <a:gd name="connsiteX2" fmla="*/ 261257 w 762000"/>
              <a:gd name="connsiteY2" fmla="*/ 105229 h 268515"/>
              <a:gd name="connsiteX3" fmla="*/ 0 w 762000"/>
              <a:gd name="connsiteY3" fmla="*/ 43543 h 268515"/>
              <a:gd name="connsiteX4" fmla="*/ 257628 w 762000"/>
              <a:gd name="connsiteY4" fmla="*/ 268515 h 268515"/>
              <a:gd name="connsiteX5" fmla="*/ 533400 w 762000"/>
              <a:gd name="connsiteY5" fmla="*/ 206829 h 268515"/>
              <a:gd name="connsiteX6" fmla="*/ 762000 w 762000"/>
              <a:gd name="connsiteY6" fmla="*/ 268515 h 268515"/>
              <a:gd name="connsiteX7" fmla="*/ 747485 w 762000"/>
              <a:gd name="connsiteY7" fmla="*/ 65315 h 268515"/>
              <a:gd name="connsiteX0" fmla="*/ 747485 w 762000"/>
              <a:gd name="connsiteY0" fmla="*/ 66310 h 269510"/>
              <a:gd name="connsiteX1" fmla="*/ 533400 w 762000"/>
              <a:gd name="connsiteY1" fmla="*/ 995 h 269510"/>
              <a:gd name="connsiteX2" fmla="*/ 261257 w 762000"/>
              <a:gd name="connsiteY2" fmla="*/ 106224 h 269510"/>
              <a:gd name="connsiteX3" fmla="*/ 0 w 762000"/>
              <a:gd name="connsiteY3" fmla="*/ 44538 h 269510"/>
              <a:gd name="connsiteX4" fmla="*/ 257628 w 762000"/>
              <a:gd name="connsiteY4" fmla="*/ 269510 h 269510"/>
              <a:gd name="connsiteX5" fmla="*/ 533400 w 762000"/>
              <a:gd name="connsiteY5" fmla="*/ 207824 h 269510"/>
              <a:gd name="connsiteX6" fmla="*/ 762000 w 762000"/>
              <a:gd name="connsiteY6" fmla="*/ 269510 h 269510"/>
              <a:gd name="connsiteX7" fmla="*/ 747485 w 762000"/>
              <a:gd name="connsiteY7" fmla="*/ 66310 h 269510"/>
              <a:gd name="connsiteX0" fmla="*/ 747485 w 762000"/>
              <a:gd name="connsiteY0" fmla="*/ 66310 h 269510"/>
              <a:gd name="connsiteX1" fmla="*/ 533400 w 762000"/>
              <a:gd name="connsiteY1" fmla="*/ 995 h 269510"/>
              <a:gd name="connsiteX2" fmla="*/ 261257 w 762000"/>
              <a:gd name="connsiteY2" fmla="*/ 106224 h 269510"/>
              <a:gd name="connsiteX3" fmla="*/ 0 w 762000"/>
              <a:gd name="connsiteY3" fmla="*/ 44538 h 269510"/>
              <a:gd name="connsiteX4" fmla="*/ 257628 w 762000"/>
              <a:gd name="connsiteY4" fmla="*/ 269510 h 269510"/>
              <a:gd name="connsiteX5" fmla="*/ 533400 w 762000"/>
              <a:gd name="connsiteY5" fmla="*/ 207824 h 269510"/>
              <a:gd name="connsiteX6" fmla="*/ 762000 w 762000"/>
              <a:gd name="connsiteY6" fmla="*/ 269510 h 269510"/>
              <a:gd name="connsiteX7" fmla="*/ 747485 w 762000"/>
              <a:gd name="connsiteY7" fmla="*/ 66310 h 269510"/>
              <a:gd name="connsiteX0" fmla="*/ 747486 w 762001"/>
              <a:gd name="connsiteY0" fmla="*/ 66310 h 274688"/>
              <a:gd name="connsiteX1" fmla="*/ 533401 w 762001"/>
              <a:gd name="connsiteY1" fmla="*/ 995 h 274688"/>
              <a:gd name="connsiteX2" fmla="*/ 261258 w 762001"/>
              <a:gd name="connsiteY2" fmla="*/ 106224 h 274688"/>
              <a:gd name="connsiteX3" fmla="*/ 1 w 762001"/>
              <a:gd name="connsiteY3" fmla="*/ 44538 h 274688"/>
              <a:gd name="connsiteX4" fmla="*/ 257629 w 762001"/>
              <a:gd name="connsiteY4" fmla="*/ 269510 h 274688"/>
              <a:gd name="connsiteX5" fmla="*/ 533401 w 762001"/>
              <a:gd name="connsiteY5" fmla="*/ 207824 h 274688"/>
              <a:gd name="connsiteX6" fmla="*/ 762001 w 762001"/>
              <a:gd name="connsiteY6" fmla="*/ 269510 h 274688"/>
              <a:gd name="connsiteX7" fmla="*/ 747486 w 762001"/>
              <a:gd name="connsiteY7" fmla="*/ 66310 h 274688"/>
              <a:gd name="connsiteX0" fmla="*/ 747486 w 762001"/>
              <a:gd name="connsiteY0" fmla="*/ 66310 h 273885"/>
              <a:gd name="connsiteX1" fmla="*/ 533401 w 762001"/>
              <a:gd name="connsiteY1" fmla="*/ 995 h 273885"/>
              <a:gd name="connsiteX2" fmla="*/ 261258 w 762001"/>
              <a:gd name="connsiteY2" fmla="*/ 106224 h 273885"/>
              <a:gd name="connsiteX3" fmla="*/ 1 w 762001"/>
              <a:gd name="connsiteY3" fmla="*/ 44538 h 273885"/>
              <a:gd name="connsiteX4" fmla="*/ 257629 w 762001"/>
              <a:gd name="connsiteY4" fmla="*/ 269510 h 273885"/>
              <a:gd name="connsiteX5" fmla="*/ 533401 w 762001"/>
              <a:gd name="connsiteY5" fmla="*/ 207824 h 273885"/>
              <a:gd name="connsiteX6" fmla="*/ 762001 w 762001"/>
              <a:gd name="connsiteY6" fmla="*/ 269510 h 273885"/>
              <a:gd name="connsiteX7" fmla="*/ 747486 w 762001"/>
              <a:gd name="connsiteY7" fmla="*/ 66310 h 273885"/>
              <a:gd name="connsiteX0" fmla="*/ 747486 w 762001"/>
              <a:gd name="connsiteY0" fmla="*/ 65322 h 272897"/>
              <a:gd name="connsiteX1" fmla="*/ 533401 w 762001"/>
              <a:gd name="connsiteY1" fmla="*/ 7 h 272897"/>
              <a:gd name="connsiteX2" fmla="*/ 255154 w 762001"/>
              <a:gd name="connsiteY2" fmla="*/ 67954 h 272897"/>
              <a:gd name="connsiteX3" fmla="*/ 1 w 762001"/>
              <a:gd name="connsiteY3" fmla="*/ 43550 h 272897"/>
              <a:gd name="connsiteX4" fmla="*/ 257629 w 762001"/>
              <a:gd name="connsiteY4" fmla="*/ 268522 h 272897"/>
              <a:gd name="connsiteX5" fmla="*/ 533401 w 762001"/>
              <a:gd name="connsiteY5" fmla="*/ 206836 h 272897"/>
              <a:gd name="connsiteX6" fmla="*/ 762001 w 762001"/>
              <a:gd name="connsiteY6" fmla="*/ 268522 h 272897"/>
              <a:gd name="connsiteX7" fmla="*/ 747486 w 762001"/>
              <a:gd name="connsiteY7" fmla="*/ 65322 h 272897"/>
              <a:gd name="connsiteX0" fmla="*/ 747487 w 762002"/>
              <a:gd name="connsiteY0" fmla="*/ 65322 h 268522"/>
              <a:gd name="connsiteX1" fmla="*/ 533402 w 762002"/>
              <a:gd name="connsiteY1" fmla="*/ 7 h 268522"/>
              <a:gd name="connsiteX2" fmla="*/ 255155 w 762002"/>
              <a:gd name="connsiteY2" fmla="*/ 67954 h 268522"/>
              <a:gd name="connsiteX3" fmla="*/ 2 w 762002"/>
              <a:gd name="connsiteY3" fmla="*/ 43550 h 268522"/>
              <a:gd name="connsiteX4" fmla="*/ 211852 w 762002"/>
              <a:gd name="connsiteY4" fmla="*/ 207116 h 268522"/>
              <a:gd name="connsiteX5" fmla="*/ 533402 w 762002"/>
              <a:gd name="connsiteY5" fmla="*/ 206836 h 268522"/>
              <a:gd name="connsiteX6" fmla="*/ 762002 w 762002"/>
              <a:gd name="connsiteY6" fmla="*/ 268522 h 268522"/>
              <a:gd name="connsiteX7" fmla="*/ 747487 w 762002"/>
              <a:gd name="connsiteY7" fmla="*/ 65322 h 268522"/>
              <a:gd name="connsiteX0" fmla="*/ 747487 w 762002"/>
              <a:gd name="connsiteY0" fmla="*/ 65322 h 268522"/>
              <a:gd name="connsiteX1" fmla="*/ 533402 w 762002"/>
              <a:gd name="connsiteY1" fmla="*/ 7 h 268522"/>
              <a:gd name="connsiteX2" fmla="*/ 255155 w 762002"/>
              <a:gd name="connsiteY2" fmla="*/ 67954 h 268522"/>
              <a:gd name="connsiteX3" fmla="*/ 2 w 762002"/>
              <a:gd name="connsiteY3" fmla="*/ 43550 h 268522"/>
              <a:gd name="connsiteX4" fmla="*/ 211852 w 762002"/>
              <a:gd name="connsiteY4" fmla="*/ 207116 h 268522"/>
              <a:gd name="connsiteX5" fmla="*/ 542558 w 762002"/>
              <a:gd name="connsiteY5" fmla="*/ 180519 h 268522"/>
              <a:gd name="connsiteX6" fmla="*/ 762002 w 762002"/>
              <a:gd name="connsiteY6" fmla="*/ 268522 h 268522"/>
              <a:gd name="connsiteX7" fmla="*/ 747487 w 762002"/>
              <a:gd name="connsiteY7" fmla="*/ 65322 h 268522"/>
              <a:gd name="connsiteX0" fmla="*/ 747487 w 762002"/>
              <a:gd name="connsiteY0" fmla="*/ 38062 h 271965"/>
              <a:gd name="connsiteX1" fmla="*/ 533402 w 762002"/>
              <a:gd name="connsiteY1" fmla="*/ 3450 h 271965"/>
              <a:gd name="connsiteX2" fmla="*/ 255155 w 762002"/>
              <a:gd name="connsiteY2" fmla="*/ 71397 h 271965"/>
              <a:gd name="connsiteX3" fmla="*/ 2 w 762002"/>
              <a:gd name="connsiteY3" fmla="*/ 46993 h 271965"/>
              <a:gd name="connsiteX4" fmla="*/ 211852 w 762002"/>
              <a:gd name="connsiteY4" fmla="*/ 210559 h 271965"/>
              <a:gd name="connsiteX5" fmla="*/ 542558 w 762002"/>
              <a:gd name="connsiteY5" fmla="*/ 183962 h 271965"/>
              <a:gd name="connsiteX6" fmla="*/ 762002 w 762002"/>
              <a:gd name="connsiteY6" fmla="*/ 271965 h 271965"/>
              <a:gd name="connsiteX7" fmla="*/ 747487 w 762002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64311 w 771158"/>
              <a:gd name="connsiteY2" fmla="*/ 71397 h 271965"/>
              <a:gd name="connsiteX3" fmla="*/ 2 w 771158"/>
              <a:gd name="connsiteY3" fmla="*/ 20676 h 271965"/>
              <a:gd name="connsiteX4" fmla="*/ 221008 w 771158"/>
              <a:gd name="connsiteY4" fmla="*/ 21055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94829 w 771158"/>
              <a:gd name="connsiteY2" fmla="*/ 71397 h 271965"/>
              <a:gd name="connsiteX3" fmla="*/ 2 w 771158"/>
              <a:gd name="connsiteY3" fmla="*/ 20676 h 271965"/>
              <a:gd name="connsiteX4" fmla="*/ 221008 w 771158"/>
              <a:gd name="connsiteY4" fmla="*/ 21055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94829 w 771158"/>
              <a:gd name="connsiteY2" fmla="*/ 71397 h 271965"/>
              <a:gd name="connsiteX3" fmla="*/ 2 w 771158"/>
              <a:gd name="connsiteY3" fmla="*/ 20676 h 271965"/>
              <a:gd name="connsiteX4" fmla="*/ 199645 w 771158"/>
              <a:gd name="connsiteY4" fmla="*/ 20397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62227"/>
              <a:gd name="connsiteY0" fmla="*/ 38062 h 271965"/>
              <a:gd name="connsiteX1" fmla="*/ 542558 w 762227"/>
              <a:gd name="connsiteY1" fmla="*/ 3450 h 271965"/>
              <a:gd name="connsiteX2" fmla="*/ 294829 w 762227"/>
              <a:gd name="connsiteY2" fmla="*/ 71397 h 271965"/>
              <a:gd name="connsiteX3" fmla="*/ 2 w 762227"/>
              <a:gd name="connsiteY3" fmla="*/ 20676 h 271965"/>
              <a:gd name="connsiteX4" fmla="*/ 199645 w 762227"/>
              <a:gd name="connsiteY4" fmla="*/ 203979 h 271965"/>
              <a:gd name="connsiteX5" fmla="*/ 551714 w 762227"/>
              <a:gd name="connsiteY5" fmla="*/ 183962 h 271965"/>
              <a:gd name="connsiteX6" fmla="*/ 762227 w 762227"/>
              <a:gd name="connsiteY6" fmla="*/ 271965 h 271965"/>
              <a:gd name="connsiteX7" fmla="*/ 756643 w 762227"/>
              <a:gd name="connsiteY7" fmla="*/ 38062 h 271965"/>
              <a:gd name="connsiteX0" fmla="*/ 756643 w 756643"/>
              <a:gd name="connsiteY0" fmla="*/ 38062 h 263192"/>
              <a:gd name="connsiteX1" fmla="*/ 542558 w 756643"/>
              <a:gd name="connsiteY1" fmla="*/ 3450 h 263192"/>
              <a:gd name="connsiteX2" fmla="*/ 294829 w 756643"/>
              <a:gd name="connsiteY2" fmla="*/ 71397 h 263192"/>
              <a:gd name="connsiteX3" fmla="*/ 2 w 756643"/>
              <a:gd name="connsiteY3" fmla="*/ 20676 h 263192"/>
              <a:gd name="connsiteX4" fmla="*/ 199645 w 756643"/>
              <a:gd name="connsiteY4" fmla="*/ 203979 h 263192"/>
              <a:gd name="connsiteX5" fmla="*/ 551714 w 756643"/>
              <a:gd name="connsiteY5" fmla="*/ 183962 h 263192"/>
              <a:gd name="connsiteX6" fmla="*/ 753297 w 756643"/>
              <a:gd name="connsiteY6" fmla="*/ 263192 h 263192"/>
              <a:gd name="connsiteX7" fmla="*/ 756643 w 756643"/>
              <a:gd name="connsiteY7" fmla="*/ 38062 h 263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6643" h="263192">
                <a:moveTo>
                  <a:pt x="756643" y="38062"/>
                </a:moveTo>
                <a:cubicBezTo>
                  <a:pt x="718543" y="-6690"/>
                  <a:pt x="619527" y="-2106"/>
                  <a:pt x="542558" y="3450"/>
                </a:cubicBezTo>
                <a:cubicBezTo>
                  <a:pt x="465589" y="9006"/>
                  <a:pt x="385255" y="68526"/>
                  <a:pt x="294829" y="71397"/>
                </a:cubicBezTo>
                <a:cubicBezTo>
                  <a:pt x="204403" y="74268"/>
                  <a:pt x="88105" y="37583"/>
                  <a:pt x="2" y="20676"/>
                </a:cubicBezTo>
                <a:cubicBezTo>
                  <a:pt x="-603" y="47890"/>
                  <a:pt x="107693" y="176765"/>
                  <a:pt x="199645" y="203979"/>
                </a:cubicBezTo>
                <a:cubicBezTo>
                  <a:pt x="291597" y="231193"/>
                  <a:pt x="459439" y="174093"/>
                  <a:pt x="551714" y="183962"/>
                </a:cubicBezTo>
                <a:cubicBezTo>
                  <a:pt x="643989" y="193831"/>
                  <a:pt x="677097" y="242630"/>
                  <a:pt x="753297" y="263192"/>
                </a:cubicBezTo>
                <a:cubicBezTo>
                  <a:pt x="754412" y="188149"/>
                  <a:pt x="755528" y="113105"/>
                  <a:pt x="756643" y="38062"/>
                </a:cubicBezTo>
                <a:close/>
              </a:path>
            </a:pathLst>
          </a:custGeom>
          <a:solidFill>
            <a:srgbClr val="FFC000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5019953" y="5197611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sp>
        <p:nvSpPr>
          <p:cNvPr id="112" name="Freeform 111"/>
          <p:cNvSpPr/>
          <p:nvPr/>
        </p:nvSpPr>
        <p:spPr>
          <a:xfrm>
            <a:off x="827584" y="4701464"/>
            <a:ext cx="505554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 rot="19996231">
            <a:off x="1033914" y="5202342"/>
            <a:ext cx="561944" cy="50795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 rot="19996231">
            <a:off x="1464400" y="5477627"/>
            <a:ext cx="654659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 rot="19996231">
            <a:off x="1993833" y="5819401"/>
            <a:ext cx="654659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 rot="1289831">
            <a:off x="4418216" y="6413140"/>
            <a:ext cx="654659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 116"/>
          <p:cNvSpPr/>
          <p:nvPr/>
        </p:nvSpPr>
        <p:spPr>
          <a:xfrm rot="19996231">
            <a:off x="2542494" y="6157454"/>
            <a:ext cx="654659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 117"/>
          <p:cNvSpPr/>
          <p:nvPr/>
        </p:nvSpPr>
        <p:spPr>
          <a:xfrm rot="21038061">
            <a:off x="3230530" y="6380630"/>
            <a:ext cx="654659" cy="101769"/>
          </a:xfrm>
          <a:custGeom>
            <a:avLst/>
            <a:gdLst>
              <a:gd name="connsiteX0" fmla="*/ 0 w 965200"/>
              <a:gd name="connsiteY0" fmla="*/ 101600 h 101769"/>
              <a:gd name="connsiteX1" fmla="*/ 266700 w 965200"/>
              <a:gd name="connsiteY1" fmla="*/ 0 h 101769"/>
              <a:gd name="connsiteX2" fmla="*/ 508000 w 965200"/>
              <a:gd name="connsiteY2" fmla="*/ 101600 h 101769"/>
              <a:gd name="connsiteX3" fmla="*/ 736600 w 965200"/>
              <a:gd name="connsiteY3" fmla="*/ 25400 h 101769"/>
              <a:gd name="connsiteX4" fmla="*/ 965200 w 965200"/>
              <a:gd name="connsiteY4" fmla="*/ 76200 h 10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5200" h="101769">
                <a:moveTo>
                  <a:pt x="0" y="101600"/>
                </a:moveTo>
                <a:cubicBezTo>
                  <a:pt x="91016" y="50800"/>
                  <a:pt x="182033" y="0"/>
                  <a:pt x="266700" y="0"/>
                </a:cubicBezTo>
                <a:cubicBezTo>
                  <a:pt x="351367" y="0"/>
                  <a:pt x="429683" y="97367"/>
                  <a:pt x="508000" y="101600"/>
                </a:cubicBezTo>
                <a:cubicBezTo>
                  <a:pt x="586317" y="105833"/>
                  <a:pt x="660400" y="29633"/>
                  <a:pt x="736600" y="25400"/>
                </a:cubicBezTo>
                <a:cubicBezTo>
                  <a:pt x="812800" y="21167"/>
                  <a:pt x="889000" y="48683"/>
                  <a:pt x="965200" y="7620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9" name="Group 108"/>
          <p:cNvGrpSpPr/>
          <p:nvPr/>
        </p:nvGrpSpPr>
        <p:grpSpPr>
          <a:xfrm flipH="1">
            <a:off x="6243915" y="4763298"/>
            <a:ext cx="946161" cy="691753"/>
            <a:chOff x="3186287" y="3541506"/>
            <a:chExt cx="2081924" cy="1466695"/>
          </a:xfrm>
        </p:grpSpPr>
        <p:sp>
          <p:nvSpPr>
            <p:cNvPr id="111" name="Freeform 110"/>
            <p:cNvSpPr/>
            <p:nvPr/>
          </p:nvSpPr>
          <p:spPr>
            <a:xfrm>
              <a:off x="3413334" y="4088224"/>
              <a:ext cx="583987" cy="791456"/>
            </a:xfrm>
            <a:custGeom>
              <a:avLst/>
              <a:gdLst>
                <a:gd name="connsiteX0" fmla="*/ 583987 w 583987"/>
                <a:gd name="connsiteY0" fmla="*/ 0 h 791456"/>
                <a:gd name="connsiteX1" fmla="*/ 553250 w 583987"/>
                <a:gd name="connsiteY1" fmla="*/ 676195 h 791456"/>
                <a:gd name="connsiteX2" fmla="*/ 0 w 583987"/>
                <a:gd name="connsiteY2" fmla="*/ 791456 h 791456"/>
                <a:gd name="connsiteX3" fmla="*/ 0 w 583987"/>
                <a:gd name="connsiteY3" fmla="*/ 791456 h 79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987" h="791456">
                  <a:moveTo>
                    <a:pt x="583987" y="0"/>
                  </a:moveTo>
                  <a:lnTo>
                    <a:pt x="553250" y="676195"/>
                  </a:lnTo>
                  <a:lnTo>
                    <a:pt x="0" y="791456"/>
                  </a:lnTo>
                  <a:lnTo>
                    <a:pt x="0" y="791456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>
              <a:off x="3280349" y="4238175"/>
              <a:ext cx="486298" cy="491554"/>
            </a:xfrm>
            <a:custGeom>
              <a:avLst/>
              <a:gdLst>
                <a:gd name="connsiteX0" fmla="*/ 583987 w 583987"/>
                <a:gd name="connsiteY0" fmla="*/ 0 h 791456"/>
                <a:gd name="connsiteX1" fmla="*/ 553250 w 583987"/>
                <a:gd name="connsiteY1" fmla="*/ 676195 h 791456"/>
                <a:gd name="connsiteX2" fmla="*/ 0 w 583987"/>
                <a:gd name="connsiteY2" fmla="*/ 791456 h 791456"/>
                <a:gd name="connsiteX3" fmla="*/ 0 w 583987"/>
                <a:gd name="connsiteY3" fmla="*/ 791456 h 791456"/>
                <a:gd name="connsiteX0" fmla="*/ 578548 w 578548"/>
                <a:gd name="connsiteY0" fmla="*/ 0 h 569128"/>
                <a:gd name="connsiteX1" fmla="*/ 553250 w 578548"/>
                <a:gd name="connsiteY1" fmla="*/ 453867 h 569128"/>
                <a:gd name="connsiteX2" fmla="*/ 0 w 578548"/>
                <a:gd name="connsiteY2" fmla="*/ 569128 h 569128"/>
                <a:gd name="connsiteX3" fmla="*/ 0 w 578548"/>
                <a:gd name="connsiteY3" fmla="*/ 569128 h 56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8548" h="569128">
                  <a:moveTo>
                    <a:pt x="578548" y="0"/>
                  </a:moveTo>
                  <a:lnTo>
                    <a:pt x="553250" y="453867"/>
                  </a:lnTo>
                  <a:lnTo>
                    <a:pt x="0" y="569128"/>
                  </a:lnTo>
                  <a:lnTo>
                    <a:pt x="0" y="569128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19"/>
            <p:cNvSpPr/>
            <p:nvPr/>
          </p:nvSpPr>
          <p:spPr>
            <a:xfrm>
              <a:off x="4042728" y="3933056"/>
              <a:ext cx="281538" cy="401595"/>
            </a:xfrm>
            <a:custGeom>
              <a:avLst/>
              <a:gdLst>
                <a:gd name="connsiteX0" fmla="*/ 0 w 537882"/>
                <a:gd name="connsiteY0" fmla="*/ 0 h 591671"/>
                <a:gd name="connsiteX1" fmla="*/ 184417 w 537882"/>
                <a:gd name="connsiteY1" fmla="*/ 591671 h 591671"/>
                <a:gd name="connsiteX2" fmla="*/ 537882 w 537882"/>
                <a:gd name="connsiteY2" fmla="*/ 545566 h 591671"/>
                <a:gd name="connsiteX3" fmla="*/ 537882 w 537882"/>
                <a:gd name="connsiteY3" fmla="*/ 545566 h 59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882" h="591671">
                  <a:moveTo>
                    <a:pt x="0" y="0"/>
                  </a:moveTo>
                  <a:lnTo>
                    <a:pt x="184417" y="591671"/>
                  </a:lnTo>
                  <a:lnTo>
                    <a:pt x="537882" y="545566"/>
                  </a:lnTo>
                  <a:lnTo>
                    <a:pt x="537882" y="545566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 rot="10400524">
              <a:off x="4297041" y="4226294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 rot="17288070">
              <a:off x="3346506" y="4791095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/>
            <p:cNvSpPr/>
            <p:nvPr/>
          </p:nvSpPr>
          <p:spPr>
            <a:xfrm rot="17594414">
              <a:off x="3115204" y="4698916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>
              <a:off x="4479316" y="3724241"/>
              <a:ext cx="622406" cy="559384"/>
            </a:xfrm>
            <a:custGeom>
              <a:avLst/>
              <a:gdLst>
                <a:gd name="connsiteX0" fmla="*/ 0 w 622406"/>
                <a:gd name="connsiteY0" fmla="*/ 0 h 683879"/>
                <a:gd name="connsiteX1" fmla="*/ 238205 w 622406"/>
                <a:gd name="connsiteY1" fmla="*/ 30736 h 683879"/>
                <a:gd name="connsiteX2" fmla="*/ 368833 w 622406"/>
                <a:gd name="connsiteY2" fmla="*/ 683879 h 683879"/>
                <a:gd name="connsiteX3" fmla="*/ 614722 w 622406"/>
                <a:gd name="connsiteY3" fmla="*/ 637775 h 683879"/>
                <a:gd name="connsiteX4" fmla="*/ 622406 w 622406"/>
                <a:gd name="connsiteY4" fmla="*/ 637775 h 6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06" h="683879">
                  <a:moveTo>
                    <a:pt x="0" y="0"/>
                  </a:moveTo>
                  <a:lnTo>
                    <a:pt x="238205" y="30736"/>
                  </a:lnTo>
                  <a:lnTo>
                    <a:pt x="368833" y="683879"/>
                  </a:lnTo>
                  <a:lnTo>
                    <a:pt x="614722" y="637775"/>
                  </a:lnTo>
                  <a:lnTo>
                    <a:pt x="622406" y="637775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 125"/>
            <p:cNvSpPr/>
            <p:nvPr/>
          </p:nvSpPr>
          <p:spPr>
            <a:xfrm>
              <a:off x="3352786" y="3635876"/>
              <a:ext cx="1353977" cy="1012496"/>
            </a:xfrm>
            <a:custGeom>
              <a:avLst/>
              <a:gdLst>
                <a:gd name="connsiteX0" fmla="*/ 1175657 w 1529122"/>
                <a:gd name="connsiteY0" fmla="*/ 0 h 860612"/>
                <a:gd name="connsiteX1" fmla="*/ 0 w 1529122"/>
                <a:gd name="connsiteY1" fmla="*/ 599355 h 860612"/>
                <a:gd name="connsiteX2" fmla="*/ 1083448 w 1529122"/>
                <a:gd name="connsiteY2" fmla="*/ 860612 h 860612"/>
                <a:gd name="connsiteX3" fmla="*/ 1529122 w 1529122"/>
                <a:gd name="connsiteY3" fmla="*/ 61473 h 860612"/>
                <a:gd name="connsiteX4" fmla="*/ 1175657 w 1529122"/>
                <a:gd name="connsiteY4" fmla="*/ 0 h 860612"/>
                <a:gd name="connsiteX0" fmla="*/ 991241 w 1344706"/>
                <a:gd name="connsiteY0" fmla="*/ 0 h 860612"/>
                <a:gd name="connsiteX1" fmla="*/ 0 w 1344706"/>
                <a:gd name="connsiteY1" fmla="*/ 637775 h 860612"/>
                <a:gd name="connsiteX2" fmla="*/ 899032 w 1344706"/>
                <a:gd name="connsiteY2" fmla="*/ 860612 h 860612"/>
                <a:gd name="connsiteX3" fmla="*/ 1344706 w 1344706"/>
                <a:gd name="connsiteY3" fmla="*/ 61473 h 860612"/>
                <a:gd name="connsiteX4" fmla="*/ 991241 w 1344706"/>
                <a:gd name="connsiteY4" fmla="*/ 0 h 860612"/>
                <a:gd name="connsiteX0" fmla="*/ 991241 w 1344706"/>
                <a:gd name="connsiteY0" fmla="*/ 0 h 1012497"/>
                <a:gd name="connsiteX1" fmla="*/ 0 w 1344706"/>
                <a:gd name="connsiteY1" fmla="*/ 637775 h 1012497"/>
                <a:gd name="connsiteX2" fmla="*/ 852672 w 1344706"/>
                <a:gd name="connsiteY2" fmla="*/ 1012497 h 1012497"/>
                <a:gd name="connsiteX3" fmla="*/ 1344706 w 1344706"/>
                <a:gd name="connsiteY3" fmla="*/ 61473 h 1012497"/>
                <a:gd name="connsiteX4" fmla="*/ 991241 w 1344706"/>
                <a:gd name="connsiteY4" fmla="*/ 0 h 1012497"/>
                <a:gd name="connsiteX0" fmla="*/ 963426 w 1316891"/>
                <a:gd name="connsiteY0" fmla="*/ 0 h 1012497"/>
                <a:gd name="connsiteX1" fmla="*/ 0 w 1316891"/>
                <a:gd name="connsiteY1" fmla="*/ 557364 h 1012497"/>
                <a:gd name="connsiteX2" fmla="*/ 824857 w 1316891"/>
                <a:gd name="connsiteY2" fmla="*/ 1012497 h 1012497"/>
                <a:gd name="connsiteX3" fmla="*/ 1316891 w 1316891"/>
                <a:gd name="connsiteY3" fmla="*/ 61473 h 1012497"/>
                <a:gd name="connsiteX4" fmla="*/ 963426 w 1316891"/>
                <a:gd name="connsiteY4" fmla="*/ 0 h 1012497"/>
                <a:gd name="connsiteX0" fmla="*/ 879977 w 1316891"/>
                <a:gd name="connsiteY0" fmla="*/ 0 h 1021430"/>
                <a:gd name="connsiteX1" fmla="*/ 0 w 1316891"/>
                <a:gd name="connsiteY1" fmla="*/ 566297 h 1021430"/>
                <a:gd name="connsiteX2" fmla="*/ 824857 w 1316891"/>
                <a:gd name="connsiteY2" fmla="*/ 1021430 h 1021430"/>
                <a:gd name="connsiteX3" fmla="*/ 1316891 w 1316891"/>
                <a:gd name="connsiteY3" fmla="*/ 70406 h 1021430"/>
                <a:gd name="connsiteX4" fmla="*/ 879977 w 1316891"/>
                <a:gd name="connsiteY4" fmla="*/ 0 h 1021430"/>
                <a:gd name="connsiteX0" fmla="*/ 907792 w 1316891"/>
                <a:gd name="connsiteY0" fmla="*/ 0 h 1012497"/>
                <a:gd name="connsiteX1" fmla="*/ 0 w 1316891"/>
                <a:gd name="connsiteY1" fmla="*/ 557364 h 1012497"/>
                <a:gd name="connsiteX2" fmla="*/ 824857 w 1316891"/>
                <a:gd name="connsiteY2" fmla="*/ 1012497 h 1012497"/>
                <a:gd name="connsiteX3" fmla="*/ 1316891 w 1316891"/>
                <a:gd name="connsiteY3" fmla="*/ 61473 h 1012497"/>
                <a:gd name="connsiteX4" fmla="*/ 907792 w 1316891"/>
                <a:gd name="connsiteY4" fmla="*/ 0 h 1012497"/>
                <a:gd name="connsiteX0" fmla="*/ 907792 w 1353979"/>
                <a:gd name="connsiteY0" fmla="*/ 0 h 1012497"/>
                <a:gd name="connsiteX1" fmla="*/ 0 w 1353979"/>
                <a:gd name="connsiteY1" fmla="*/ 557364 h 1012497"/>
                <a:gd name="connsiteX2" fmla="*/ 824857 w 1353979"/>
                <a:gd name="connsiteY2" fmla="*/ 1012497 h 1012497"/>
                <a:gd name="connsiteX3" fmla="*/ 1353979 w 1353979"/>
                <a:gd name="connsiteY3" fmla="*/ 88277 h 1012497"/>
                <a:gd name="connsiteX4" fmla="*/ 907792 w 1353979"/>
                <a:gd name="connsiteY4" fmla="*/ 0 h 10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3979" h="1012497">
                  <a:moveTo>
                    <a:pt x="907792" y="0"/>
                  </a:moveTo>
                  <a:lnTo>
                    <a:pt x="0" y="557364"/>
                  </a:lnTo>
                  <a:lnTo>
                    <a:pt x="824857" y="1012497"/>
                  </a:lnTo>
                  <a:lnTo>
                    <a:pt x="1353979" y="88277"/>
                  </a:lnTo>
                  <a:lnTo>
                    <a:pt x="907792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ounded Rectangle 126"/>
            <p:cNvSpPr/>
            <p:nvPr/>
          </p:nvSpPr>
          <p:spPr>
            <a:xfrm rot="665466">
              <a:off x="4372764" y="3541506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" name="Group 127"/>
            <p:cNvGrpSpPr/>
            <p:nvPr/>
          </p:nvGrpSpPr>
          <p:grpSpPr>
            <a:xfrm rot="719180">
              <a:off x="5031485" y="3604086"/>
              <a:ext cx="236726" cy="758664"/>
              <a:chOff x="5968638" y="1395965"/>
              <a:chExt cx="236726" cy="758664"/>
            </a:xfrm>
          </p:grpSpPr>
          <p:sp>
            <p:nvSpPr>
              <p:cNvPr id="130" name="Isosceles Triangle 129"/>
              <p:cNvSpPr/>
              <p:nvPr/>
            </p:nvSpPr>
            <p:spPr>
              <a:xfrm>
                <a:off x="6032023" y="1395965"/>
                <a:ext cx="100599" cy="58456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Rounded Rectangle 130"/>
              <p:cNvSpPr/>
              <p:nvPr/>
            </p:nvSpPr>
            <p:spPr>
              <a:xfrm>
                <a:off x="5968638" y="1950975"/>
                <a:ext cx="236726" cy="49408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Rounded Rectangle 13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9" name="Oval 128"/>
            <p:cNvSpPr/>
            <p:nvPr/>
          </p:nvSpPr>
          <p:spPr>
            <a:xfrm rot="10400524">
              <a:off x="5001617" y="417933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940282" y="5540582"/>
            <a:ext cx="912350" cy="971300"/>
            <a:chOff x="6057823" y="5725101"/>
            <a:chExt cx="912350" cy="971300"/>
          </a:xfrm>
        </p:grpSpPr>
        <p:grpSp>
          <p:nvGrpSpPr>
            <p:cNvPr id="4" name="Group 3"/>
            <p:cNvGrpSpPr/>
            <p:nvPr/>
          </p:nvGrpSpPr>
          <p:grpSpPr>
            <a:xfrm rot="637389">
              <a:off x="6862589" y="5725101"/>
              <a:ext cx="107584" cy="354442"/>
              <a:chOff x="7850864" y="5804336"/>
              <a:chExt cx="107584" cy="354442"/>
            </a:xfrm>
          </p:grpSpPr>
          <p:sp>
            <p:nvSpPr>
              <p:cNvPr id="137" name="Isosceles Triangle 136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ounded Rectangle 137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Rounded Rectangle 138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 flipH="1">
              <a:off x="6057823" y="5780834"/>
              <a:ext cx="869701" cy="915567"/>
              <a:chOff x="6002726" y="4378677"/>
              <a:chExt cx="1783201" cy="1781774"/>
            </a:xfrm>
          </p:grpSpPr>
          <p:sp>
            <p:nvSpPr>
              <p:cNvPr id="80" name="Freeform 79"/>
              <p:cNvSpPr/>
              <p:nvPr/>
            </p:nvSpPr>
            <p:spPr>
              <a:xfrm rot="4932157">
                <a:off x="7248037" y="4950012"/>
                <a:ext cx="202301" cy="67973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Freeform 80"/>
              <p:cNvSpPr/>
              <p:nvPr/>
            </p:nvSpPr>
            <p:spPr>
              <a:xfrm rot="9644878">
                <a:off x="6726323" y="5344255"/>
                <a:ext cx="202301" cy="67973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Freeform 81"/>
              <p:cNvSpPr/>
              <p:nvPr/>
            </p:nvSpPr>
            <p:spPr>
              <a:xfrm rot="4095754">
                <a:off x="6319314" y="4547888"/>
                <a:ext cx="202301" cy="67973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 rot="19684794">
                <a:off x="6719502" y="6014428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>
              <a:xfrm rot="14318155">
                <a:off x="7568821" y="5231580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Flowchart: Manual Operation 181"/>
              <p:cNvSpPr/>
              <p:nvPr/>
            </p:nvSpPr>
            <p:spPr>
              <a:xfrm rot="9712431">
                <a:off x="6368777" y="4451956"/>
                <a:ext cx="908827" cy="961981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81"/>
                  <a:gd name="connsiteY0" fmla="*/ 566 h 9540"/>
                  <a:gd name="connsiteX1" fmla="*/ 10781 w 10781"/>
                  <a:gd name="connsiteY1" fmla="*/ 0 h 9540"/>
                  <a:gd name="connsiteX2" fmla="*/ 7646 w 10781"/>
                  <a:gd name="connsiteY2" fmla="*/ 9454 h 9540"/>
                  <a:gd name="connsiteX3" fmla="*/ 3359 w 10781"/>
                  <a:gd name="connsiteY3" fmla="*/ 9540 h 9540"/>
                  <a:gd name="connsiteX4" fmla="*/ 0 w 10781"/>
                  <a:gd name="connsiteY4" fmla="*/ 566 h 9540"/>
                  <a:gd name="connsiteX0" fmla="*/ 0 w 10000"/>
                  <a:gd name="connsiteY0" fmla="*/ 593 h 10000"/>
                  <a:gd name="connsiteX1" fmla="*/ 10000 w 10000"/>
                  <a:gd name="connsiteY1" fmla="*/ 0 h 10000"/>
                  <a:gd name="connsiteX2" fmla="*/ 7542 w 10000"/>
                  <a:gd name="connsiteY2" fmla="*/ 9773 h 10000"/>
                  <a:gd name="connsiteX3" fmla="*/ 3116 w 10000"/>
                  <a:gd name="connsiteY3" fmla="*/ 10000 h 10000"/>
                  <a:gd name="connsiteX4" fmla="*/ 0 w 10000"/>
                  <a:gd name="connsiteY4" fmla="*/ 593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593"/>
                    </a:moveTo>
                    <a:lnTo>
                      <a:pt x="10000" y="0"/>
                    </a:lnTo>
                    <a:lnTo>
                      <a:pt x="7542" y="9773"/>
                    </a:lnTo>
                    <a:lnTo>
                      <a:pt x="3116" y="10000"/>
                    </a:lnTo>
                    <a:lnTo>
                      <a:pt x="0" y="59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Oval 89"/>
              <p:cNvSpPr/>
              <p:nvPr/>
            </p:nvSpPr>
            <p:spPr>
              <a:xfrm rot="13664870">
                <a:off x="5980286" y="4826196"/>
                <a:ext cx="174036" cy="12915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455351">
                <a:off x="6513739" y="4378677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Freeform 106"/>
              <p:cNvSpPr/>
              <p:nvPr/>
            </p:nvSpPr>
            <p:spPr>
              <a:xfrm rot="15978401">
                <a:off x="7028437" y="4320244"/>
                <a:ext cx="202301" cy="67973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/>
              <p:cNvSpPr/>
              <p:nvPr/>
            </p:nvSpPr>
            <p:spPr>
              <a:xfrm rot="5654805">
                <a:off x="7403338" y="4693896"/>
                <a:ext cx="174036" cy="12915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4" name="TextBox 153"/>
            <p:cNvSpPr txBox="1"/>
            <p:nvPr/>
          </p:nvSpPr>
          <p:spPr>
            <a:xfrm rot="1196322">
              <a:off x="6282457" y="5925055"/>
              <a:ext cx="4700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A1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5" name="TextBox 154"/>
          <p:cNvSpPr txBox="1"/>
          <p:nvPr/>
        </p:nvSpPr>
        <p:spPr>
          <a:xfrm rot="19724406">
            <a:off x="6586017" y="4870659"/>
            <a:ext cx="45878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chemeClr val="bg1"/>
                </a:solidFill>
              </a:rPr>
              <a:t>B1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603287" y="3457987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C</a:t>
            </a:r>
            <a:endParaRPr lang="en-US" sz="2800" b="1" dirty="0"/>
          </a:p>
        </p:txBody>
      </p:sp>
      <p:sp>
        <p:nvSpPr>
          <p:cNvPr id="157" name="Freeform 156"/>
          <p:cNvSpPr/>
          <p:nvPr/>
        </p:nvSpPr>
        <p:spPr>
          <a:xfrm>
            <a:off x="564839" y="4005064"/>
            <a:ext cx="1012418" cy="515144"/>
          </a:xfrm>
          <a:custGeom>
            <a:avLst/>
            <a:gdLst>
              <a:gd name="connsiteX0" fmla="*/ 798286 w 1012372"/>
              <a:gd name="connsiteY0" fmla="*/ 0 h 410028"/>
              <a:gd name="connsiteX1" fmla="*/ 526143 w 1012372"/>
              <a:gd name="connsiteY1" fmla="*/ 25400 h 410028"/>
              <a:gd name="connsiteX2" fmla="*/ 308429 w 1012372"/>
              <a:gd name="connsiteY2" fmla="*/ 195943 h 410028"/>
              <a:gd name="connsiteX3" fmla="*/ 0 w 1012372"/>
              <a:gd name="connsiteY3" fmla="*/ 137886 h 410028"/>
              <a:gd name="connsiteX4" fmla="*/ 330200 w 1012372"/>
              <a:gd name="connsiteY4" fmla="*/ 410028 h 410028"/>
              <a:gd name="connsiteX5" fmla="*/ 627743 w 1012372"/>
              <a:gd name="connsiteY5" fmla="*/ 272143 h 410028"/>
              <a:gd name="connsiteX6" fmla="*/ 1012372 w 1012372"/>
              <a:gd name="connsiteY6" fmla="*/ 279400 h 410028"/>
              <a:gd name="connsiteX7" fmla="*/ 798286 w 1012372"/>
              <a:gd name="connsiteY7" fmla="*/ 0 h 410028"/>
              <a:gd name="connsiteX0" fmla="*/ 798286 w 1012372"/>
              <a:gd name="connsiteY0" fmla="*/ 0 h 412465"/>
              <a:gd name="connsiteX1" fmla="*/ 526143 w 1012372"/>
              <a:gd name="connsiteY1" fmla="*/ 25400 h 412465"/>
              <a:gd name="connsiteX2" fmla="*/ 308429 w 1012372"/>
              <a:gd name="connsiteY2" fmla="*/ 195943 h 412465"/>
              <a:gd name="connsiteX3" fmla="*/ 0 w 1012372"/>
              <a:gd name="connsiteY3" fmla="*/ 137886 h 412465"/>
              <a:gd name="connsiteX4" fmla="*/ 330200 w 1012372"/>
              <a:gd name="connsiteY4" fmla="*/ 410028 h 412465"/>
              <a:gd name="connsiteX5" fmla="*/ 627743 w 1012372"/>
              <a:gd name="connsiteY5" fmla="*/ 272143 h 412465"/>
              <a:gd name="connsiteX6" fmla="*/ 1012372 w 1012372"/>
              <a:gd name="connsiteY6" fmla="*/ 279400 h 412465"/>
              <a:gd name="connsiteX7" fmla="*/ 798286 w 1012372"/>
              <a:gd name="connsiteY7" fmla="*/ 0 h 412465"/>
              <a:gd name="connsiteX0" fmla="*/ 798286 w 1012372"/>
              <a:gd name="connsiteY0" fmla="*/ 0 h 412465"/>
              <a:gd name="connsiteX1" fmla="*/ 526143 w 1012372"/>
              <a:gd name="connsiteY1" fmla="*/ 25400 h 412465"/>
              <a:gd name="connsiteX2" fmla="*/ 308429 w 1012372"/>
              <a:gd name="connsiteY2" fmla="*/ 195943 h 412465"/>
              <a:gd name="connsiteX3" fmla="*/ 0 w 1012372"/>
              <a:gd name="connsiteY3" fmla="*/ 137886 h 412465"/>
              <a:gd name="connsiteX4" fmla="*/ 330200 w 1012372"/>
              <a:gd name="connsiteY4" fmla="*/ 410028 h 412465"/>
              <a:gd name="connsiteX5" fmla="*/ 627743 w 1012372"/>
              <a:gd name="connsiteY5" fmla="*/ 272143 h 412465"/>
              <a:gd name="connsiteX6" fmla="*/ 1012372 w 1012372"/>
              <a:gd name="connsiteY6" fmla="*/ 279400 h 412465"/>
              <a:gd name="connsiteX7" fmla="*/ 798286 w 1012372"/>
              <a:gd name="connsiteY7" fmla="*/ 0 h 412465"/>
              <a:gd name="connsiteX0" fmla="*/ 798329 w 1012415"/>
              <a:gd name="connsiteY0" fmla="*/ 0 h 412465"/>
              <a:gd name="connsiteX1" fmla="*/ 526186 w 1012415"/>
              <a:gd name="connsiteY1" fmla="*/ 25400 h 412465"/>
              <a:gd name="connsiteX2" fmla="*/ 308472 w 1012415"/>
              <a:gd name="connsiteY2" fmla="*/ 195943 h 412465"/>
              <a:gd name="connsiteX3" fmla="*/ 43 w 1012415"/>
              <a:gd name="connsiteY3" fmla="*/ 137886 h 412465"/>
              <a:gd name="connsiteX4" fmla="*/ 330243 w 1012415"/>
              <a:gd name="connsiteY4" fmla="*/ 410028 h 412465"/>
              <a:gd name="connsiteX5" fmla="*/ 627786 w 1012415"/>
              <a:gd name="connsiteY5" fmla="*/ 272143 h 412465"/>
              <a:gd name="connsiteX6" fmla="*/ 1012415 w 1012415"/>
              <a:gd name="connsiteY6" fmla="*/ 279400 h 412465"/>
              <a:gd name="connsiteX7" fmla="*/ 798329 w 1012415"/>
              <a:gd name="connsiteY7" fmla="*/ 0 h 412465"/>
              <a:gd name="connsiteX0" fmla="*/ 798329 w 1012415"/>
              <a:gd name="connsiteY0" fmla="*/ 19488 h 431953"/>
              <a:gd name="connsiteX1" fmla="*/ 526186 w 1012415"/>
              <a:gd name="connsiteY1" fmla="*/ 44888 h 431953"/>
              <a:gd name="connsiteX2" fmla="*/ 308472 w 1012415"/>
              <a:gd name="connsiteY2" fmla="*/ 215431 h 431953"/>
              <a:gd name="connsiteX3" fmla="*/ 43 w 1012415"/>
              <a:gd name="connsiteY3" fmla="*/ 157374 h 431953"/>
              <a:gd name="connsiteX4" fmla="*/ 330243 w 1012415"/>
              <a:gd name="connsiteY4" fmla="*/ 429516 h 431953"/>
              <a:gd name="connsiteX5" fmla="*/ 627786 w 1012415"/>
              <a:gd name="connsiteY5" fmla="*/ 291631 h 431953"/>
              <a:gd name="connsiteX6" fmla="*/ 1012415 w 1012415"/>
              <a:gd name="connsiteY6" fmla="*/ 298888 h 431953"/>
              <a:gd name="connsiteX7" fmla="*/ 798329 w 1012415"/>
              <a:gd name="connsiteY7" fmla="*/ 19488 h 431953"/>
              <a:gd name="connsiteX0" fmla="*/ 798329 w 1012415"/>
              <a:gd name="connsiteY0" fmla="*/ 18109 h 430574"/>
              <a:gd name="connsiteX1" fmla="*/ 526186 w 1012415"/>
              <a:gd name="connsiteY1" fmla="*/ 43509 h 430574"/>
              <a:gd name="connsiteX2" fmla="*/ 308472 w 1012415"/>
              <a:gd name="connsiteY2" fmla="*/ 174138 h 430574"/>
              <a:gd name="connsiteX3" fmla="*/ 43 w 1012415"/>
              <a:gd name="connsiteY3" fmla="*/ 155995 h 430574"/>
              <a:gd name="connsiteX4" fmla="*/ 330243 w 1012415"/>
              <a:gd name="connsiteY4" fmla="*/ 428137 h 430574"/>
              <a:gd name="connsiteX5" fmla="*/ 627786 w 1012415"/>
              <a:gd name="connsiteY5" fmla="*/ 290252 h 430574"/>
              <a:gd name="connsiteX6" fmla="*/ 1012415 w 1012415"/>
              <a:gd name="connsiteY6" fmla="*/ 297509 h 430574"/>
              <a:gd name="connsiteX7" fmla="*/ 798329 w 1012415"/>
              <a:gd name="connsiteY7" fmla="*/ 18109 h 430574"/>
              <a:gd name="connsiteX0" fmla="*/ 734321 w 1012415"/>
              <a:gd name="connsiteY0" fmla="*/ 9267 h 508600"/>
              <a:gd name="connsiteX1" fmla="*/ 526186 w 1012415"/>
              <a:gd name="connsiteY1" fmla="*/ 121535 h 508600"/>
              <a:gd name="connsiteX2" fmla="*/ 308472 w 1012415"/>
              <a:gd name="connsiteY2" fmla="*/ 252164 h 508600"/>
              <a:gd name="connsiteX3" fmla="*/ 43 w 1012415"/>
              <a:gd name="connsiteY3" fmla="*/ 234021 h 508600"/>
              <a:gd name="connsiteX4" fmla="*/ 330243 w 1012415"/>
              <a:gd name="connsiteY4" fmla="*/ 506163 h 508600"/>
              <a:gd name="connsiteX5" fmla="*/ 627786 w 1012415"/>
              <a:gd name="connsiteY5" fmla="*/ 368278 h 508600"/>
              <a:gd name="connsiteX6" fmla="*/ 1012415 w 1012415"/>
              <a:gd name="connsiteY6" fmla="*/ 375535 h 508600"/>
              <a:gd name="connsiteX7" fmla="*/ 734321 w 1012415"/>
              <a:gd name="connsiteY7" fmla="*/ 9267 h 508600"/>
              <a:gd name="connsiteX0" fmla="*/ 734320 w 1012414"/>
              <a:gd name="connsiteY0" fmla="*/ 16934 h 516267"/>
              <a:gd name="connsiteX1" fmla="*/ 471321 w 1012414"/>
              <a:gd name="connsiteY1" fmla="*/ 60622 h 516267"/>
              <a:gd name="connsiteX2" fmla="*/ 308471 w 1012414"/>
              <a:gd name="connsiteY2" fmla="*/ 259831 h 516267"/>
              <a:gd name="connsiteX3" fmla="*/ 42 w 1012414"/>
              <a:gd name="connsiteY3" fmla="*/ 241688 h 516267"/>
              <a:gd name="connsiteX4" fmla="*/ 330242 w 1012414"/>
              <a:gd name="connsiteY4" fmla="*/ 513830 h 516267"/>
              <a:gd name="connsiteX5" fmla="*/ 627785 w 1012414"/>
              <a:gd name="connsiteY5" fmla="*/ 375945 h 516267"/>
              <a:gd name="connsiteX6" fmla="*/ 1012414 w 1012414"/>
              <a:gd name="connsiteY6" fmla="*/ 383202 h 516267"/>
              <a:gd name="connsiteX7" fmla="*/ 734320 w 1012414"/>
              <a:gd name="connsiteY7" fmla="*/ 16934 h 516267"/>
              <a:gd name="connsiteX0" fmla="*/ 734324 w 1012418"/>
              <a:gd name="connsiteY0" fmla="*/ 15811 h 515144"/>
              <a:gd name="connsiteX1" fmla="*/ 471325 w 1012418"/>
              <a:gd name="connsiteY1" fmla="*/ 59499 h 515144"/>
              <a:gd name="connsiteX2" fmla="*/ 285615 w 1012418"/>
              <a:gd name="connsiteY2" fmla="*/ 217560 h 515144"/>
              <a:gd name="connsiteX3" fmla="*/ 46 w 1012418"/>
              <a:gd name="connsiteY3" fmla="*/ 240565 h 515144"/>
              <a:gd name="connsiteX4" fmla="*/ 330246 w 1012418"/>
              <a:gd name="connsiteY4" fmla="*/ 512707 h 515144"/>
              <a:gd name="connsiteX5" fmla="*/ 627789 w 1012418"/>
              <a:gd name="connsiteY5" fmla="*/ 374822 h 515144"/>
              <a:gd name="connsiteX6" fmla="*/ 1012418 w 1012418"/>
              <a:gd name="connsiteY6" fmla="*/ 382079 h 515144"/>
              <a:gd name="connsiteX7" fmla="*/ 734324 w 1012418"/>
              <a:gd name="connsiteY7" fmla="*/ 15811 h 51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2418" h="515144">
                <a:moveTo>
                  <a:pt x="734324" y="15811"/>
                </a:moveTo>
                <a:cubicBezTo>
                  <a:pt x="653286" y="-26522"/>
                  <a:pt x="546110" y="25874"/>
                  <a:pt x="471325" y="59499"/>
                </a:cubicBezTo>
                <a:cubicBezTo>
                  <a:pt x="396540" y="93124"/>
                  <a:pt x="364162" y="187382"/>
                  <a:pt x="285615" y="217560"/>
                </a:cubicBezTo>
                <a:cubicBezTo>
                  <a:pt x="207069" y="247738"/>
                  <a:pt x="-3582" y="204884"/>
                  <a:pt x="46" y="240565"/>
                </a:cubicBezTo>
                <a:cubicBezTo>
                  <a:pt x="3674" y="276246"/>
                  <a:pt x="225622" y="490331"/>
                  <a:pt x="330246" y="512707"/>
                </a:cubicBezTo>
                <a:cubicBezTo>
                  <a:pt x="434870" y="535083"/>
                  <a:pt x="514094" y="396593"/>
                  <a:pt x="627789" y="374822"/>
                </a:cubicBezTo>
                <a:cubicBezTo>
                  <a:pt x="741484" y="353051"/>
                  <a:pt x="983994" y="427436"/>
                  <a:pt x="1012418" y="382079"/>
                </a:cubicBezTo>
                <a:lnTo>
                  <a:pt x="734324" y="15811"/>
                </a:lnTo>
                <a:close/>
              </a:path>
            </a:pathLst>
          </a:custGeom>
          <a:solidFill>
            <a:srgbClr val="FFC000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TextBox 157"/>
          <p:cNvSpPr txBox="1"/>
          <p:nvPr/>
        </p:nvSpPr>
        <p:spPr>
          <a:xfrm>
            <a:off x="1011695" y="3950053"/>
            <a:ext cx="4106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D</a:t>
            </a:r>
            <a:endParaRPr lang="en-US" sz="2800" b="1" dirty="0"/>
          </a:p>
        </p:txBody>
      </p:sp>
      <p:sp>
        <p:nvSpPr>
          <p:cNvPr id="136" name="Freeform 135"/>
          <p:cNvSpPr/>
          <p:nvPr/>
        </p:nvSpPr>
        <p:spPr>
          <a:xfrm>
            <a:off x="2327396" y="4693881"/>
            <a:ext cx="2256652" cy="1493761"/>
          </a:xfrm>
          <a:custGeom>
            <a:avLst/>
            <a:gdLst>
              <a:gd name="connsiteX0" fmla="*/ 15995 w 2256652"/>
              <a:gd name="connsiteY0" fmla="*/ 21215 h 1493761"/>
              <a:gd name="connsiteX1" fmla="*/ 27871 w 2256652"/>
              <a:gd name="connsiteY1" fmla="*/ 270597 h 1493761"/>
              <a:gd name="connsiteX2" fmla="*/ 277253 w 2256652"/>
              <a:gd name="connsiteY2" fmla="*/ 436851 h 1493761"/>
              <a:gd name="connsiteX3" fmla="*/ 692889 w 2256652"/>
              <a:gd name="connsiteY3" fmla="*/ 579355 h 1493761"/>
              <a:gd name="connsiteX4" fmla="*/ 894770 w 2256652"/>
              <a:gd name="connsiteY4" fmla="*/ 668420 h 1493761"/>
              <a:gd name="connsiteX5" fmla="*/ 906645 w 2256652"/>
              <a:gd name="connsiteY5" fmla="*/ 876238 h 1493761"/>
              <a:gd name="connsiteX6" fmla="*/ 1150089 w 2256652"/>
              <a:gd name="connsiteY6" fmla="*/ 959366 h 1493761"/>
              <a:gd name="connsiteX7" fmla="*/ 1417284 w 2256652"/>
              <a:gd name="connsiteY7" fmla="*/ 959366 h 1493761"/>
              <a:gd name="connsiteX8" fmla="*/ 1458847 w 2256652"/>
              <a:gd name="connsiteY8" fmla="*/ 1149371 h 1493761"/>
              <a:gd name="connsiteX9" fmla="*/ 1494473 w 2256652"/>
              <a:gd name="connsiteY9" fmla="*/ 1363127 h 1493761"/>
              <a:gd name="connsiteX10" fmla="*/ 1726042 w 2256652"/>
              <a:gd name="connsiteY10" fmla="*/ 1190934 h 1493761"/>
              <a:gd name="connsiteX11" fmla="*/ 1927923 w 2256652"/>
              <a:gd name="connsiteY11" fmla="*/ 1339376 h 1493761"/>
              <a:gd name="connsiteX12" fmla="*/ 2052614 w 2256652"/>
              <a:gd name="connsiteY12" fmla="*/ 1493755 h 1493761"/>
              <a:gd name="connsiteX13" fmla="*/ 2254494 w 2256652"/>
              <a:gd name="connsiteY13" fmla="*/ 1345314 h 1493761"/>
              <a:gd name="connsiteX14" fmla="*/ 2141679 w 2256652"/>
              <a:gd name="connsiteY14" fmla="*/ 1262186 h 1493761"/>
              <a:gd name="connsiteX15" fmla="*/ 1874484 w 2256652"/>
              <a:gd name="connsiteY15" fmla="*/ 1345314 h 1493761"/>
              <a:gd name="connsiteX16" fmla="*/ 1672603 w 2256652"/>
              <a:gd name="connsiteY16" fmla="*/ 1327501 h 1493761"/>
              <a:gd name="connsiteX17" fmla="*/ 1577601 w 2256652"/>
              <a:gd name="connsiteY17" fmla="*/ 1125620 h 1493761"/>
              <a:gd name="connsiteX18" fmla="*/ 1120401 w 2256652"/>
              <a:gd name="connsiteY18" fmla="*/ 1184997 h 1493761"/>
              <a:gd name="connsiteX19" fmla="*/ 942271 w 2256652"/>
              <a:gd name="connsiteY19" fmla="*/ 1060306 h 1493761"/>
              <a:gd name="connsiteX20" fmla="*/ 1043211 w 2256652"/>
              <a:gd name="connsiteY20" fmla="*/ 822799 h 1493761"/>
              <a:gd name="connsiteX21" fmla="*/ 829455 w 2256652"/>
              <a:gd name="connsiteY21" fmla="*/ 751547 h 1493761"/>
              <a:gd name="connsiteX22" fmla="*/ 853206 w 2256652"/>
              <a:gd name="connsiteY22" fmla="*/ 514041 h 1493761"/>
              <a:gd name="connsiteX23" fmla="*/ 419757 w 2256652"/>
              <a:gd name="connsiteY23" fmla="*/ 419038 h 1493761"/>
              <a:gd name="connsiteX24" fmla="*/ 396006 w 2256652"/>
              <a:gd name="connsiteY24" fmla="*/ 252784 h 1493761"/>
              <a:gd name="connsiteX25" fmla="*/ 99123 w 2256652"/>
              <a:gd name="connsiteY25" fmla="*/ 193407 h 1493761"/>
              <a:gd name="connsiteX26" fmla="*/ 116936 w 2256652"/>
              <a:gd name="connsiteY26" fmla="*/ 33090 h 1493761"/>
              <a:gd name="connsiteX27" fmla="*/ 15995 w 2256652"/>
              <a:gd name="connsiteY27" fmla="*/ 21215 h 1493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6652" h="1493761">
                <a:moveTo>
                  <a:pt x="15995" y="21215"/>
                </a:moveTo>
                <a:cubicBezTo>
                  <a:pt x="1151" y="60799"/>
                  <a:pt x="-15672" y="201324"/>
                  <a:pt x="27871" y="270597"/>
                </a:cubicBezTo>
                <a:cubicBezTo>
                  <a:pt x="71414" y="339870"/>
                  <a:pt x="166417" y="385391"/>
                  <a:pt x="277253" y="436851"/>
                </a:cubicBezTo>
                <a:cubicBezTo>
                  <a:pt x="388089" y="488311"/>
                  <a:pt x="589970" y="540760"/>
                  <a:pt x="692889" y="579355"/>
                </a:cubicBezTo>
                <a:cubicBezTo>
                  <a:pt x="795808" y="617950"/>
                  <a:pt x="859144" y="618940"/>
                  <a:pt x="894770" y="668420"/>
                </a:cubicBezTo>
                <a:cubicBezTo>
                  <a:pt x="930396" y="717901"/>
                  <a:pt x="864092" y="827747"/>
                  <a:pt x="906645" y="876238"/>
                </a:cubicBezTo>
                <a:cubicBezTo>
                  <a:pt x="949198" y="924729"/>
                  <a:pt x="1064982" y="945511"/>
                  <a:pt x="1150089" y="959366"/>
                </a:cubicBezTo>
                <a:cubicBezTo>
                  <a:pt x="1235196" y="973221"/>
                  <a:pt x="1365824" y="927699"/>
                  <a:pt x="1417284" y="959366"/>
                </a:cubicBezTo>
                <a:cubicBezTo>
                  <a:pt x="1468744" y="991033"/>
                  <a:pt x="1445982" y="1082078"/>
                  <a:pt x="1458847" y="1149371"/>
                </a:cubicBezTo>
                <a:cubicBezTo>
                  <a:pt x="1471712" y="1216665"/>
                  <a:pt x="1449941" y="1356200"/>
                  <a:pt x="1494473" y="1363127"/>
                </a:cubicBezTo>
                <a:cubicBezTo>
                  <a:pt x="1539006" y="1370054"/>
                  <a:pt x="1653800" y="1194892"/>
                  <a:pt x="1726042" y="1190934"/>
                </a:cubicBezTo>
                <a:cubicBezTo>
                  <a:pt x="1798284" y="1186976"/>
                  <a:pt x="1873494" y="1288906"/>
                  <a:pt x="1927923" y="1339376"/>
                </a:cubicBezTo>
                <a:cubicBezTo>
                  <a:pt x="1982352" y="1389846"/>
                  <a:pt x="1998186" y="1492765"/>
                  <a:pt x="2052614" y="1493755"/>
                </a:cubicBezTo>
                <a:cubicBezTo>
                  <a:pt x="2107042" y="1494745"/>
                  <a:pt x="2239650" y="1383909"/>
                  <a:pt x="2254494" y="1345314"/>
                </a:cubicBezTo>
                <a:cubicBezTo>
                  <a:pt x="2269338" y="1306719"/>
                  <a:pt x="2205014" y="1262186"/>
                  <a:pt x="2141679" y="1262186"/>
                </a:cubicBezTo>
                <a:cubicBezTo>
                  <a:pt x="2078344" y="1262186"/>
                  <a:pt x="1952663" y="1334428"/>
                  <a:pt x="1874484" y="1345314"/>
                </a:cubicBezTo>
                <a:cubicBezTo>
                  <a:pt x="1796305" y="1356200"/>
                  <a:pt x="1722083" y="1364117"/>
                  <a:pt x="1672603" y="1327501"/>
                </a:cubicBezTo>
                <a:cubicBezTo>
                  <a:pt x="1623123" y="1290885"/>
                  <a:pt x="1669635" y="1149371"/>
                  <a:pt x="1577601" y="1125620"/>
                </a:cubicBezTo>
                <a:cubicBezTo>
                  <a:pt x="1485567" y="1101869"/>
                  <a:pt x="1226289" y="1195883"/>
                  <a:pt x="1120401" y="1184997"/>
                </a:cubicBezTo>
                <a:cubicBezTo>
                  <a:pt x="1014513" y="1174111"/>
                  <a:pt x="955136" y="1120672"/>
                  <a:pt x="942271" y="1060306"/>
                </a:cubicBezTo>
                <a:cubicBezTo>
                  <a:pt x="929406" y="999940"/>
                  <a:pt x="1062014" y="874259"/>
                  <a:pt x="1043211" y="822799"/>
                </a:cubicBezTo>
                <a:cubicBezTo>
                  <a:pt x="1024408" y="771339"/>
                  <a:pt x="861122" y="803007"/>
                  <a:pt x="829455" y="751547"/>
                </a:cubicBezTo>
                <a:cubicBezTo>
                  <a:pt x="797788" y="700087"/>
                  <a:pt x="921489" y="569459"/>
                  <a:pt x="853206" y="514041"/>
                </a:cubicBezTo>
                <a:cubicBezTo>
                  <a:pt x="784923" y="458623"/>
                  <a:pt x="495957" y="462581"/>
                  <a:pt x="419757" y="419038"/>
                </a:cubicBezTo>
                <a:cubicBezTo>
                  <a:pt x="343557" y="375495"/>
                  <a:pt x="449445" y="290389"/>
                  <a:pt x="396006" y="252784"/>
                </a:cubicBezTo>
                <a:cubicBezTo>
                  <a:pt x="342567" y="215179"/>
                  <a:pt x="145635" y="230023"/>
                  <a:pt x="99123" y="193407"/>
                </a:cubicBezTo>
                <a:cubicBezTo>
                  <a:pt x="52611" y="156791"/>
                  <a:pt x="130791" y="61789"/>
                  <a:pt x="116936" y="33090"/>
                </a:cubicBezTo>
                <a:cubicBezTo>
                  <a:pt x="103081" y="4391"/>
                  <a:pt x="30839" y="-18369"/>
                  <a:pt x="15995" y="21215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" name="Can 2"/>
          <p:cNvSpPr/>
          <p:nvPr/>
        </p:nvSpPr>
        <p:spPr>
          <a:xfrm>
            <a:off x="4355976" y="898486"/>
            <a:ext cx="1152128" cy="4060148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lowchart: Stored Data 14"/>
          <p:cNvSpPr/>
          <p:nvPr/>
        </p:nvSpPr>
        <p:spPr>
          <a:xfrm rot="10800000">
            <a:off x="1907704" y="2276871"/>
            <a:ext cx="2772692" cy="2304256"/>
          </a:xfrm>
          <a:custGeom>
            <a:avLst/>
            <a:gdLst>
              <a:gd name="connsiteX0" fmla="*/ 1667 w 10000"/>
              <a:gd name="connsiteY0" fmla="*/ 0 h 10000"/>
              <a:gd name="connsiteX1" fmla="*/ 10000 w 10000"/>
              <a:gd name="connsiteY1" fmla="*/ 0 h 10000"/>
              <a:gd name="connsiteX2" fmla="*/ 8333 w 10000"/>
              <a:gd name="connsiteY2" fmla="*/ 5000 h 10000"/>
              <a:gd name="connsiteX3" fmla="*/ 10000 w 10000"/>
              <a:gd name="connsiteY3" fmla="*/ 10000 h 10000"/>
              <a:gd name="connsiteX4" fmla="*/ 1667 w 10000"/>
              <a:gd name="connsiteY4" fmla="*/ 10000 h 10000"/>
              <a:gd name="connsiteX5" fmla="*/ 0 w 10000"/>
              <a:gd name="connsiteY5" fmla="*/ 5000 h 10000"/>
              <a:gd name="connsiteX6" fmla="*/ 1667 w 10000"/>
              <a:gd name="connsiteY6" fmla="*/ 0 h 10000"/>
              <a:gd name="connsiteX0" fmla="*/ 1667 w 10000"/>
              <a:gd name="connsiteY0" fmla="*/ 0 h 10000"/>
              <a:gd name="connsiteX1" fmla="*/ 10000 w 10000"/>
              <a:gd name="connsiteY1" fmla="*/ 0 h 10000"/>
              <a:gd name="connsiteX2" fmla="*/ 8941 w 10000"/>
              <a:gd name="connsiteY2" fmla="*/ 5000 h 10000"/>
              <a:gd name="connsiteX3" fmla="*/ 10000 w 10000"/>
              <a:gd name="connsiteY3" fmla="*/ 10000 h 10000"/>
              <a:gd name="connsiteX4" fmla="*/ 1667 w 10000"/>
              <a:gd name="connsiteY4" fmla="*/ 10000 h 10000"/>
              <a:gd name="connsiteX5" fmla="*/ 0 w 10000"/>
              <a:gd name="connsiteY5" fmla="*/ 5000 h 10000"/>
              <a:gd name="connsiteX6" fmla="*/ 1667 w 10000"/>
              <a:gd name="connsiteY6" fmla="*/ 0 h 10000"/>
              <a:gd name="connsiteX0" fmla="*/ 945 w 9278"/>
              <a:gd name="connsiteY0" fmla="*/ 0 h 10000"/>
              <a:gd name="connsiteX1" fmla="*/ 9278 w 9278"/>
              <a:gd name="connsiteY1" fmla="*/ 0 h 10000"/>
              <a:gd name="connsiteX2" fmla="*/ 8219 w 9278"/>
              <a:gd name="connsiteY2" fmla="*/ 5000 h 10000"/>
              <a:gd name="connsiteX3" fmla="*/ 9278 w 9278"/>
              <a:gd name="connsiteY3" fmla="*/ 10000 h 10000"/>
              <a:gd name="connsiteX4" fmla="*/ 945 w 9278"/>
              <a:gd name="connsiteY4" fmla="*/ 10000 h 10000"/>
              <a:gd name="connsiteX5" fmla="*/ 0 w 9278"/>
              <a:gd name="connsiteY5" fmla="*/ 4771 h 10000"/>
              <a:gd name="connsiteX6" fmla="*/ 945 w 9278"/>
              <a:gd name="connsiteY6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78" h="10000">
                <a:moveTo>
                  <a:pt x="945" y="0"/>
                </a:moveTo>
                <a:lnTo>
                  <a:pt x="9278" y="0"/>
                </a:lnTo>
                <a:cubicBezTo>
                  <a:pt x="8357" y="0"/>
                  <a:pt x="8219" y="2239"/>
                  <a:pt x="8219" y="5000"/>
                </a:cubicBezTo>
                <a:cubicBezTo>
                  <a:pt x="8219" y="7761"/>
                  <a:pt x="8357" y="10000"/>
                  <a:pt x="9278" y="10000"/>
                </a:cubicBezTo>
                <a:lnTo>
                  <a:pt x="945" y="10000"/>
                </a:lnTo>
                <a:cubicBezTo>
                  <a:pt x="24" y="10000"/>
                  <a:pt x="0" y="7532"/>
                  <a:pt x="0" y="4771"/>
                </a:cubicBezTo>
                <a:cubicBezTo>
                  <a:pt x="0" y="2010"/>
                  <a:pt x="24" y="0"/>
                  <a:pt x="945" y="0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2267744" y="1629232"/>
            <a:ext cx="922299" cy="528840"/>
          </a:xfrm>
          <a:custGeom>
            <a:avLst/>
            <a:gdLst>
              <a:gd name="connsiteX0" fmla="*/ 747485 w 762000"/>
              <a:gd name="connsiteY0" fmla="*/ 65315 h 268515"/>
              <a:gd name="connsiteX1" fmla="*/ 533400 w 762000"/>
              <a:gd name="connsiteY1" fmla="*/ 0 h 268515"/>
              <a:gd name="connsiteX2" fmla="*/ 261257 w 762000"/>
              <a:gd name="connsiteY2" fmla="*/ 105229 h 268515"/>
              <a:gd name="connsiteX3" fmla="*/ 0 w 762000"/>
              <a:gd name="connsiteY3" fmla="*/ 43543 h 268515"/>
              <a:gd name="connsiteX4" fmla="*/ 257628 w 762000"/>
              <a:gd name="connsiteY4" fmla="*/ 268515 h 268515"/>
              <a:gd name="connsiteX5" fmla="*/ 533400 w 762000"/>
              <a:gd name="connsiteY5" fmla="*/ 206829 h 268515"/>
              <a:gd name="connsiteX6" fmla="*/ 762000 w 762000"/>
              <a:gd name="connsiteY6" fmla="*/ 268515 h 268515"/>
              <a:gd name="connsiteX7" fmla="*/ 747485 w 762000"/>
              <a:gd name="connsiteY7" fmla="*/ 65315 h 268515"/>
              <a:gd name="connsiteX0" fmla="*/ 747485 w 762000"/>
              <a:gd name="connsiteY0" fmla="*/ 66310 h 269510"/>
              <a:gd name="connsiteX1" fmla="*/ 533400 w 762000"/>
              <a:gd name="connsiteY1" fmla="*/ 995 h 269510"/>
              <a:gd name="connsiteX2" fmla="*/ 261257 w 762000"/>
              <a:gd name="connsiteY2" fmla="*/ 106224 h 269510"/>
              <a:gd name="connsiteX3" fmla="*/ 0 w 762000"/>
              <a:gd name="connsiteY3" fmla="*/ 44538 h 269510"/>
              <a:gd name="connsiteX4" fmla="*/ 257628 w 762000"/>
              <a:gd name="connsiteY4" fmla="*/ 269510 h 269510"/>
              <a:gd name="connsiteX5" fmla="*/ 533400 w 762000"/>
              <a:gd name="connsiteY5" fmla="*/ 207824 h 269510"/>
              <a:gd name="connsiteX6" fmla="*/ 762000 w 762000"/>
              <a:gd name="connsiteY6" fmla="*/ 269510 h 269510"/>
              <a:gd name="connsiteX7" fmla="*/ 747485 w 762000"/>
              <a:gd name="connsiteY7" fmla="*/ 66310 h 269510"/>
              <a:gd name="connsiteX0" fmla="*/ 747485 w 762000"/>
              <a:gd name="connsiteY0" fmla="*/ 66310 h 269510"/>
              <a:gd name="connsiteX1" fmla="*/ 533400 w 762000"/>
              <a:gd name="connsiteY1" fmla="*/ 995 h 269510"/>
              <a:gd name="connsiteX2" fmla="*/ 261257 w 762000"/>
              <a:gd name="connsiteY2" fmla="*/ 106224 h 269510"/>
              <a:gd name="connsiteX3" fmla="*/ 0 w 762000"/>
              <a:gd name="connsiteY3" fmla="*/ 44538 h 269510"/>
              <a:gd name="connsiteX4" fmla="*/ 257628 w 762000"/>
              <a:gd name="connsiteY4" fmla="*/ 269510 h 269510"/>
              <a:gd name="connsiteX5" fmla="*/ 533400 w 762000"/>
              <a:gd name="connsiteY5" fmla="*/ 207824 h 269510"/>
              <a:gd name="connsiteX6" fmla="*/ 762000 w 762000"/>
              <a:gd name="connsiteY6" fmla="*/ 269510 h 269510"/>
              <a:gd name="connsiteX7" fmla="*/ 747485 w 762000"/>
              <a:gd name="connsiteY7" fmla="*/ 66310 h 269510"/>
              <a:gd name="connsiteX0" fmla="*/ 747486 w 762001"/>
              <a:gd name="connsiteY0" fmla="*/ 66310 h 274688"/>
              <a:gd name="connsiteX1" fmla="*/ 533401 w 762001"/>
              <a:gd name="connsiteY1" fmla="*/ 995 h 274688"/>
              <a:gd name="connsiteX2" fmla="*/ 261258 w 762001"/>
              <a:gd name="connsiteY2" fmla="*/ 106224 h 274688"/>
              <a:gd name="connsiteX3" fmla="*/ 1 w 762001"/>
              <a:gd name="connsiteY3" fmla="*/ 44538 h 274688"/>
              <a:gd name="connsiteX4" fmla="*/ 257629 w 762001"/>
              <a:gd name="connsiteY4" fmla="*/ 269510 h 274688"/>
              <a:gd name="connsiteX5" fmla="*/ 533401 w 762001"/>
              <a:gd name="connsiteY5" fmla="*/ 207824 h 274688"/>
              <a:gd name="connsiteX6" fmla="*/ 762001 w 762001"/>
              <a:gd name="connsiteY6" fmla="*/ 269510 h 274688"/>
              <a:gd name="connsiteX7" fmla="*/ 747486 w 762001"/>
              <a:gd name="connsiteY7" fmla="*/ 66310 h 274688"/>
              <a:gd name="connsiteX0" fmla="*/ 747486 w 762001"/>
              <a:gd name="connsiteY0" fmla="*/ 66310 h 273885"/>
              <a:gd name="connsiteX1" fmla="*/ 533401 w 762001"/>
              <a:gd name="connsiteY1" fmla="*/ 995 h 273885"/>
              <a:gd name="connsiteX2" fmla="*/ 261258 w 762001"/>
              <a:gd name="connsiteY2" fmla="*/ 106224 h 273885"/>
              <a:gd name="connsiteX3" fmla="*/ 1 w 762001"/>
              <a:gd name="connsiteY3" fmla="*/ 44538 h 273885"/>
              <a:gd name="connsiteX4" fmla="*/ 257629 w 762001"/>
              <a:gd name="connsiteY4" fmla="*/ 269510 h 273885"/>
              <a:gd name="connsiteX5" fmla="*/ 533401 w 762001"/>
              <a:gd name="connsiteY5" fmla="*/ 207824 h 273885"/>
              <a:gd name="connsiteX6" fmla="*/ 762001 w 762001"/>
              <a:gd name="connsiteY6" fmla="*/ 269510 h 273885"/>
              <a:gd name="connsiteX7" fmla="*/ 747486 w 762001"/>
              <a:gd name="connsiteY7" fmla="*/ 66310 h 273885"/>
              <a:gd name="connsiteX0" fmla="*/ 747486 w 762001"/>
              <a:gd name="connsiteY0" fmla="*/ 65322 h 272897"/>
              <a:gd name="connsiteX1" fmla="*/ 533401 w 762001"/>
              <a:gd name="connsiteY1" fmla="*/ 7 h 272897"/>
              <a:gd name="connsiteX2" fmla="*/ 255154 w 762001"/>
              <a:gd name="connsiteY2" fmla="*/ 67954 h 272897"/>
              <a:gd name="connsiteX3" fmla="*/ 1 w 762001"/>
              <a:gd name="connsiteY3" fmla="*/ 43550 h 272897"/>
              <a:gd name="connsiteX4" fmla="*/ 257629 w 762001"/>
              <a:gd name="connsiteY4" fmla="*/ 268522 h 272897"/>
              <a:gd name="connsiteX5" fmla="*/ 533401 w 762001"/>
              <a:gd name="connsiteY5" fmla="*/ 206836 h 272897"/>
              <a:gd name="connsiteX6" fmla="*/ 762001 w 762001"/>
              <a:gd name="connsiteY6" fmla="*/ 268522 h 272897"/>
              <a:gd name="connsiteX7" fmla="*/ 747486 w 762001"/>
              <a:gd name="connsiteY7" fmla="*/ 65322 h 272897"/>
              <a:gd name="connsiteX0" fmla="*/ 747487 w 762002"/>
              <a:gd name="connsiteY0" fmla="*/ 65322 h 268522"/>
              <a:gd name="connsiteX1" fmla="*/ 533402 w 762002"/>
              <a:gd name="connsiteY1" fmla="*/ 7 h 268522"/>
              <a:gd name="connsiteX2" fmla="*/ 255155 w 762002"/>
              <a:gd name="connsiteY2" fmla="*/ 67954 h 268522"/>
              <a:gd name="connsiteX3" fmla="*/ 2 w 762002"/>
              <a:gd name="connsiteY3" fmla="*/ 43550 h 268522"/>
              <a:gd name="connsiteX4" fmla="*/ 211852 w 762002"/>
              <a:gd name="connsiteY4" fmla="*/ 207116 h 268522"/>
              <a:gd name="connsiteX5" fmla="*/ 533402 w 762002"/>
              <a:gd name="connsiteY5" fmla="*/ 206836 h 268522"/>
              <a:gd name="connsiteX6" fmla="*/ 762002 w 762002"/>
              <a:gd name="connsiteY6" fmla="*/ 268522 h 268522"/>
              <a:gd name="connsiteX7" fmla="*/ 747487 w 762002"/>
              <a:gd name="connsiteY7" fmla="*/ 65322 h 268522"/>
              <a:gd name="connsiteX0" fmla="*/ 747487 w 762002"/>
              <a:gd name="connsiteY0" fmla="*/ 65322 h 268522"/>
              <a:gd name="connsiteX1" fmla="*/ 533402 w 762002"/>
              <a:gd name="connsiteY1" fmla="*/ 7 h 268522"/>
              <a:gd name="connsiteX2" fmla="*/ 255155 w 762002"/>
              <a:gd name="connsiteY2" fmla="*/ 67954 h 268522"/>
              <a:gd name="connsiteX3" fmla="*/ 2 w 762002"/>
              <a:gd name="connsiteY3" fmla="*/ 43550 h 268522"/>
              <a:gd name="connsiteX4" fmla="*/ 211852 w 762002"/>
              <a:gd name="connsiteY4" fmla="*/ 207116 h 268522"/>
              <a:gd name="connsiteX5" fmla="*/ 542558 w 762002"/>
              <a:gd name="connsiteY5" fmla="*/ 180519 h 268522"/>
              <a:gd name="connsiteX6" fmla="*/ 762002 w 762002"/>
              <a:gd name="connsiteY6" fmla="*/ 268522 h 268522"/>
              <a:gd name="connsiteX7" fmla="*/ 747487 w 762002"/>
              <a:gd name="connsiteY7" fmla="*/ 65322 h 268522"/>
              <a:gd name="connsiteX0" fmla="*/ 747487 w 762002"/>
              <a:gd name="connsiteY0" fmla="*/ 38062 h 271965"/>
              <a:gd name="connsiteX1" fmla="*/ 533402 w 762002"/>
              <a:gd name="connsiteY1" fmla="*/ 3450 h 271965"/>
              <a:gd name="connsiteX2" fmla="*/ 255155 w 762002"/>
              <a:gd name="connsiteY2" fmla="*/ 71397 h 271965"/>
              <a:gd name="connsiteX3" fmla="*/ 2 w 762002"/>
              <a:gd name="connsiteY3" fmla="*/ 46993 h 271965"/>
              <a:gd name="connsiteX4" fmla="*/ 211852 w 762002"/>
              <a:gd name="connsiteY4" fmla="*/ 210559 h 271965"/>
              <a:gd name="connsiteX5" fmla="*/ 542558 w 762002"/>
              <a:gd name="connsiteY5" fmla="*/ 183962 h 271965"/>
              <a:gd name="connsiteX6" fmla="*/ 762002 w 762002"/>
              <a:gd name="connsiteY6" fmla="*/ 271965 h 271965"/>
              <a:gd name="connsiteX7" fmla="*/ 747487 w 762002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64311 w 771158"/>
              <a:gd name="connsiteY2" fmla="*/ 71397 h 271965"/>
              <a:gd name="connsiteX3" fmla="*/ 2 w 771158"/>
              <a:gd name="connsiteY3" fmla="*/ 20676 h 271965"/>
              <a:gd name="connsiteX4" fmla="*/ 221008 w 771158"/>
              <a:gd name="connsiteY4" fmla="*/ 21055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94829 w 771158"/>
              <a:gd name="connsiteY2" fmla="*/ 71397 h 271965"/>
              <a:gd name="connsiteX3" fmla="*/ 2 w 771158"/>
              <a:gd name="connsiteY3" fmla="*/ 20676 h 271965"/>
              <a:gd name="connsiteX4" fmla="*/ 221008 w 771158"/>
              <a:gd name="connsiteY4" fmla="*/ 21055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71158"/>
              <a:gd name="connsiteY0" fmla="*/ 38062 h 271965"/>
              <a:gd name="connsiteX1" fmla="*/ 542558 w 771158"/>
              <a:gd name="connsiteY1" fmla="*/ 3450 h 271965"/>
              <a:gd name="connsiteX2" fmla="*/ 294829 w 771158"/>
              <a:gd name="connsiteY2" fmla="*/ 71397 h 271965"/>
              <a:gd name="connsiteX3" fmla="*/ 2 w 771158"/>
              <a:gd name="connsiteY3" fmla="*/ 20676 h 271965"/>
              <a:gd name="connsiteX4" fmla="*/ 199645 w 771158"/>
              <a:gd name="connsiteY4" fmla="*/ 203979 h 271965"/>
              <a:gd name="connsiteX5" fmla="*/ 551714 w 771158"/>
              <a:gd name="connsiteY5" fmla="*/ 183962 h 271965"/>
              <a:gd name="connsiteX6" fmla="*/ 771158 w 771158"/>
              <a:gd name="connsiteY6" fmla="*/ 271965 h 271965"/>
              <a:gd name="connsiteX7" fmla="*/ 756643 w 771158"/>
              <a:gd name="connsiteY7" fmla="*/ 38062 h 271965"/>
              <a:gd name="connsiteX0" fmla="*/ 756643 w 762227"/>
              <a:gd name="connsiteY0" fmla="*/ 38062 h 271965"/>
              <a:gd name="connsiteX1" fmla="*/ 542558 w 762227"/>
              <a:gd name="connsiteY1" fmla="*/ 3450 h 271965"/>
              <a:gd name="connsiteX2" fmla="*/ 294829 w 762227"/>
              <a:gd name="connsiteY2" fmla="*/ 71397 h 271965"/>
              <a:gd name="connsiteX3" fmla="*/ 2 w 762227"/>
              <a:gd name="connsiteY3" fmla="*/ 20676 h 271965"/>
              <a:gd name="connsiteX4" fmla="*/ 199645 w 762227"/>
              <a:gd name="connsiteY4" fmla="*/ 203979 h 271965"/>
              <a:gd name="connsiteX5" fmla="*/ 551714 w 762227"/>
              <a:gd name="connsiteY5" fmla="*/ 183962 h 271965"/>
              <a:gd name="connsiteX6" fmla="*/ 762227 w 762227"/>
              <a:gd name="connsiteY6" fmla="*/ 271965 h 271965"/>
              <a:gd name="connsiteX7" fmla="*/ 756643 w 762227"/>
              <a:gd name="connsiteY7" fmla="*/ 38062 h 271965"/>
              <a:gd name="connsiteX0" fmla="*/ 756643 w 756643"/>
              <a:gd name="connsiteY0" fmla="*/ 38062 h 263192"/>
              <a:gd name="connsiteX1" fmla="*/ 542558 w 756643"/>
              <a:gd name="connsiteY1" fmla="*/ 3450 h 263192"/>
              <a:gd name="connsiteX2" fmla="*/ 294829 w 756643"/>
              <a:gd name="connsiteY2" fmla="*/ 71397 h 263192"/>
              <a:gd name="connsiteX3" fmla="*/ 2 w 756643"/>
              <a:gd name="connsiteY3" fmla="*/ 20676 h 263192"/>
              <a:gd name="connsiteX4" fmla="*/ 199645 w 756643"/>
              <a:gd name="connsiteY4" fmla="*/ 203979 h 263192"/>
              <a:gd name="connsiteX5" fmla="*/ 551714 w 756643"/>
              <a:gd name="connsiteY5" fmla="*/ 183962 h 263192"/>
              <a:gd name="connsiteX6" fmla="*/ 753297 w 756643"/>
              <a:gd name="connsiteY6" fmla="*/ 263192 h 263192"/>
              <a:gd name="connsiteX7" fmla="*/ 756643 w 756643"/>
              <a:gd name="connsiteY7" fmla="*/ 38062 h 263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6643" h="263192">
                <a:moveTo>
                  <a:pt x="756643" y="38062"/>
                </a:moveTo>
                <a:cubicBezTo>
                  <a:pt x="718543" y="-6690"/>
                  <a:pt x="619527" y="-2106"/>
                  <a:pt x="542558" y="3450"/>
                </a:cubicBezTo>
                <a:cubicBezTo>
                  <a:pt x="465589" y="9006"/>
                  <a:pt x="385255" y="68526"/>
                  <a:pt x="294829" y="71397"/>
                </a:cubicBezTo>
                <a:cubicBezTo>
                  <a:pt x="204403" y="74268"/>
                  <a:pt x="88105" y="37583"/>
                  <a:pt x="2" y="20676"/>
                </a:cubicBezTo>
                <a:cubicBezTo>
                  <a:pt x="-603" y="47890"/>
                  <a:pt x="107693" y="176765"/>
                  <a:pt x="199645" y="203979"/>
                </a:cubicBezTo>
                <a:cubicBezTo>
                  <a:pt x="291597" y="231193"/>
                  <a:pt x="459439" y="174093"/>
                  <a:pt x="551714" y="183962"/>
                </a:cubicBezTo>
                <a:cubicBezTo>
                  <a:pt x="643989" y="193831"/>
                  <a:pt x="677097" y="242630"/>
                  <a:pt x="753297" y="263192"/>
                </a:cubicBezTo>
                <a:cubicBezTo>
                  <a:pt x="754412" y="188149"/>
                  <a:pt x="755528" y="113105"/>
                  <a:pt x="756643" y="38062"/>
                </a:cubicBezTo>
                <a:close/>
              </a:path>
            </a:pathLst>
          </a:custGeom>
          <a:solidFill>
            <a:srgbClr val="FFC000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2814226" y="1556792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sp>
        <p:nvSpPr>
          <p:cNvPr id="7" name="Arc 6"/>
          <p:cNvSpPr/>
          <p:nvPr/>
        </p:nvSpPr>
        <p:spPr>
          <a:xfrm>
            <a:off x="3935886" y="2276873"/>
            <a:ext cx="365254" cy="2304254"/>
          </a:xfrm>
          <a:prstGeom prst="arc">
            <a:avLst>
              <a:gd name="adj1" fmla="val 16200000"/>
              <a:gd name="adj2" fmla="val 5391437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Arc 144"/>
          <p:cNvSpPr/>
          <p:nvPr/>
        </p:nvSpPr>
        <p:spPr>
          <a:xfrm>
            <a:off x="3556789" y="2276871"/>
            <a:ext cx="365254" cy="2304254"/>
          </a:xfrm>
          <a:prstGeom prst="arc">
            <a:avLst>
              <a:gd name="adj1" fmla="val 16200000"/>
              <a:gd name="adj2" fmla="val 5391437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Arc 145"/>
          <p:cNvSpPr/>
          <p:nvPr/>
        </p:nvSpPr>
        <p:spPr>
          <a:xfrm>
            <a:off x="3174240" y="2276871"/>
            <a:ext cx="365254" cy="2304254"/>
          </a:xfrm>
          <a:prstGeom prst="arc">
            <a:avLst>
              <a:gd name="adj1" fmla="val 16200000"/>
              <a:gd name="adj2" fmla="val 5391437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Arc 146"/>
          <p:cNvSpPr/>
          <p:nvPr/>
        </p:nvSpPr>
        <p:spPr>
          <a:xfrm>
            <a:off x="2728893" y="2276871"/>
            <a:ext cx="365254" cy="2304254"/>
          </a:xfrm>
          <a:prstGeom prst="arc">
            <a:avLst>
              <a:gd name="adj1" fmla="val 16200000"/>
              <a:gd name="adj2" fmla="val 5391437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Arc 147"/>
          <p:cNvSpPr/>
          <p:nvPr/>
        </p:nvSpPr>
        <p:spPr>
          <a:xfrm>
            <a:off x="2321163" y="2276871"/>
            <a:ext cx="365254" cy="2304254"/>
          </a:xfrm>
          <a:prstGeom prst="arc">
            <a:avLst>
              <a:gd name="adj1" fmla="val 16200000"/>
              <a:gd name="adj2" fmla="val 5391437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4949163" y="5812597"/>
            <a:ext cx="914867" cy="959927"/>
            <a:chOff x="4994424" y="5844949"/>
            <a:chExt cx="914867" cy="959927"/>
          </a:xfrm>
        </p:grpSpPr>
        <p:grpSp>
          <p:nvGrpSpPr>
            <p:cNvPr id="140" name="Group 139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41" name="Isosceles Triangle 140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Rounded Rectangle 141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Rounded Rectangle 142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5" name="Freeform 64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66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lowchart: Manual Operation 181"/>
            <p:cNvSpPr/>
            <p:nvPr/>
          </p:nvSpPr>
          <p:spPr>
            <a:xfrm rot="11887569" flipH="1">
              <a:off x="5214852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ed Rectangle 7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TextBox 152"/>
            <p:cNvSpPr txBox="1"/>
            <p:nvPr/>
          </p:nvSpPr>
          <p:spPr>
            <a:xfrm rot="1196322">
              <a:off x="5226150" y="6036552"/>
              <a:ext cx="45076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C2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63" name="Cube 162"/>
          <p:cNvSpPr/>
          <p:nvPr/>
        </p:nvSpPr>
        <p:spPr>
          <a:xfrm>
            <a:off x="8295270" y="924926"/>
            <a:ext cx="593570" cy="437796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4" name="Cube 163"/>
          <p:cNvSpPr/>
          <p:nvPr/>
        </p:nvSpPr>
        <p:spPr>
          <a:xfrm>
            <a:off x="8802229" y="789915"/>
            <a:ext cx="341771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5" name="Rounded Rectangle 164"/>
          <p:cNvSpPr/>
          <p:nvPr/>
        </p:nvSpPr>
        <p:spPr>
          <a:xfrm>
            <a:off x="4855401" y="596932"/>
            <a:ext cx="180074" cy="93949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Oval 221"/>
          <p:cNvSpPr/>
          <p:nvPr/>
        </p:nvSpPr>
        <p:spPr>
          <a:xfrm rot="479912">
            <a:off x="4594413" y="349447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31" name="Straight Connector 230"/>
          <p:cNvCxnSpPr/>
          <p:nvPr/>
        </p:nvCxnSpPr>
        <p:spPr>
          <a:xfrm flipH="1">
            <a:off x="4647573" y="700786"/>
            <a:ext cx="414305" cy="9972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" name="Flowchart: Manual Operation 49"/>
          <p:cNvSpPr/>
          <p:nvPr/>
        </p:nvSpPr>
        <p:spPr>
          <a:xfrm rot="10800000">
            <a:off x="4643352" y="679727"/>
            <a:ext cx="535624" cy="505119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680"/>
              <a:gd name="connsiteY0" fmla="*/ 0 h 10000"/>
              <a:gd name="connsiteX1" fmla="*/ 11680 w 11680"/>
              <a:gd name="connsiteY1" fmla="*/ 651 h 10000"/>
              <a:gd name="connsiteX2" fmla="*/ 8000 w 11680"/>
              <a:gd name="connsiteY2" fmla="*/ 10000 h 10000"/>
              <a:gd name="connsiteX3" fmla="*/ 2000 w 11680"/>
              <a:gd name="connsiteY3" fmla="*/ 10000 h 10000"/>
              <a:gd name="connsiteX4" fmla="*/ 0 w 11680"/>
              <a:gd name="connsiteY4" fmla="*/ 0 h 10000"/>
              <a:gd name="connsiteX0" fmla="*/ 0 w 12122"/>
              <a:gd name="connsiteY0" fmla="*/ 217 h 9349"/>
              <a:gd name="connsiteX1" fmla="*/ 12122 w 12122"/>
              <a:gd name="connsiteY1" fmla="*/ 0 h 9349"/>
              <a:gd name="connsiteX2" fmla="*/ 8442 w 12122"/>
              <a:gd name="connsiteY2" fmla="*/ 9349 h 9349"/>
              <a:gd name="connsiteX3" fmla="*/ 2442 w 12122"/>
              <a:gd name="connsiteY3" fmla="*/ 9349 h 9349"/>
              <a:gd name="connsiteX4" fmla="*/ 0 w 12122"/>
              <a:gd name="connsiteY4" fmla="*/ 217 h 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22" h="9349">
                <a:moveTo>
                  <a:pt x="0" y="217"/>
                </a:moveTo>
                <a:lnTo>
                  <a:pt x="12122" y="0"/>
                </a:lnTo>
                <a:lnTo>
                  <a:pt x="8442" y="9349"/>
                </a:lnTo>
                <a:lnTo>
                  <a:pt x="2442" y="9349"/>
                </a:lnTo>
                <a:lnTo>
                  <a:pt x="0" y="217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33" name="Straight Connector 232"/>
          <p:cNvCxnSpPr/>
          <p:nvPr/>
        </p:nvCxnSpPr>
        <p:spPr>
          <a:xfrm>
            <a:off x="4654064" y="464271"/>
            <a:ext cx="0" cy="34521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233"/>
          <p:cNvGrpSpPr/>
          <p:nvPr/>
        </p:nvGrpSpPr>
        <p:grpSpPr>
          <a:xfrm rot="5624086">
            <a:off x="4552169" y="246791"/>
            <a:ext cx="142318" cy="397732"/>
            <a:chOff x="4571999" y="3031356"/>
            <a:chExt cx="276395" cy="990531"/>
          </a:xfrm>
        </p:grpSpPr>
        <p:sp>
          <p:nvSpPr>
            <p:cNvPr id="235" name="Flowchart: Manual Operation 234"/>
            <p:cNvSpPr/>
            <p:nvPr/>
          </p:nvSpPr>
          <p:spPr>
            <a:xfrm rot="10800000">
              <a:off x="4571999" y="3082742"/>
              <a:ext cx="276395" cy="864096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/>
            <p:cNvSpPr/>
            <p:nvPr/>
          </p:nvSpPr>
          <p:spPr>
            <a:xfrm rot="10991293">
              <a:off x="4575848" y="3875864"/>
              <a:ext cx="27235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Oval 236"/>
            <p:cNvSpPr/>
            <p:nvPr/>
          </p:nvSpPr>
          <p:spPr>
            <a:xfrm rot="10800000">
              <a:off x="4628727" y="3031356"/>
              <a:ext cx="162937" cy="1027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8" name="Freeform 237"/>
          <p:cNvSpPr/>
          <p:nvPr/>
        </p:nvSpPr>
        <p:spPr>
          <a:xfrm>
            <a:off x="4919266" y="742765"/>
            <a:ext cx="138266" cy="443423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Oval 238"/>
          <p:cNvSpPr/>
          <p:nvPr/>
        </p:nvSpPr>
        <p:spPr>
          <a:xfrm rot="10400524">
            <a:off x="4830891" y="1175247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TextBox 239"/>
          <p:cNvSpPr txBox="1"/>
          <p:nvPr/>
        </p:nvSpPr>
        <p:spPr>
          <a:xfrm>
            <a:off x="4654064" y="636876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14" name="Group 13"/>
          <p:cNvGrpSpPr/>
          <p:nvPr/>
        </p:nvGrpSpPr>
        <p:grpSpPr>
          <a:xfrm rot="3639222" flipH="1">
            <a:off x="6104678" y="614543"/>
            <a:ext cx="430690" cy="492844"/>
            <a:chOff x="7903328" y="2610910"/>
            <a:chExt cx="544104" cy="624893"/>
          </a:xfrm>
        </p:grpSpPr>
        <p:sp>
          <p:nvSpPr>
            <p:cNvPr id="254" name="Freeform 253"/>
            <p:cNvSpPr/>
            <p:nvPr/>
          </p:nvSpPr>
          <p:spPr>
            <a:xfrm rot="1207319" flipH="1">
              <a:off x="8309734" y="2894208"/>
              <a:ext cx="137698" cy="210388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5" name="Group 254"/>
            <p:cNvGrpSpPr/>
            <p:nvPr/>
          </p:nvGrpSpPr>
          <p:grpSpPr>
            <a:xfrm rot="1610700">
              <a:off x="7903328" y="2610910"/>
              <a:ext cx="505890" cy="624893"/>
              <a:chOff x="7939955" y="2695073"/>
              <a:chExt cx="343379" cy="388569"/>
            </a:xfrm>
          </p:grpSpPr>
          <p:sp>
            <p:nvSpPr>
              <p:cNvPr id="256" name="Teardrop 255"/>
              <p:cNvSpPr/>
              <p:nvPr/>
            </p:nvSpPr>
            <p:spPr>
              <a:xfrm rot="8894503" flipH="1">
                <a:off x="7989890" y="279256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Freeform 256"/>
              <p:cNvSpPr/>
              <p:nvPr/>
            </p:nvSpPr>
            <p:spPr>
              <a:xfrm>
                <a:off x="7986960" y="269507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8" name="Freeform 257"/>
              <p:cNvSpPr/>
              <p:nvPr/>
            </p:nvSpPr>
            <p:spPr>
              <a:xfrm rot="1293447">
                <a:off x="7939955" y="2826849"/>
                <a:ext cx="93464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9" name="Oval 258"/>
            <p:cNvSpPr/>
            <p:nvPr/>
          </p:nvSpPr>
          <p:spPr>
            <a:xfrm rot="1786807" flipH="1" flipV="1">
              <a:off x="8137844" y="297168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/>
            <p:cNvSpPr/>
            <p:nvPr/>
          </p:nvSpPr>
          <p:spPr>
            <a:xfrm rot="1786807" flipH="1" flipV="1">
              <a:off x="8256774" y="3036484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5518356" y="690277"/>
            <a:ext cx="552867" cy="6877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9" name="Cube 158"/>
          <p:cNvSpPr/>
          <p:nvPr/>
        </p:nvSpPr>
        <p:spPr>
          <a:xfrm>
            <a:off x="6346344" y="968767"/>
            <a:ext cx="607846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0" name="Cube 159"/>
          <p:cNvSpPr/>
          <p:nvPr/>
        </p:nvSpPr>
        <p:spPr>
          <a:xfrm>
            <a:off x="6348279" y="639490"/>
            <a:ext cx="650811" cy="415455"/>
          </a:xfrm>
          <a:prstGeom prst="cube">
            <a:avLst>
              <a:gd name="adj" fmla="val 3078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6876256" y="840628"/>
            <a:ext cx="388222" cy="543594"/>
          </a:xfrm>
          <a:prstGeom prst="cube">
            <a:avLst>
              <a:gd name="adj" fmla="val 30673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Can 5"/>
          <p:cNvSpPr/>
          <p:nvPr/>
        </p:nvSpPr>
        <p:spPr>
          <a:xfrm>
            <a:off x="7143141" y="932287"/>
            <a:ext cx="1152128" cy="404216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51000">
                <a:schemeClr val="accent1">
                  <a:tint val="23500"/>
                  <a:satMod val="160000"/>
                </a:schemeClr>
              </a:gs>
            </a:gsLst>
          </a:gradFill>
          <a:ln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23" name="Rounded Rectangle 222"/>
          <p:cNvSpPr/>
          <p:nvPr/>
        </p:nvSpPr>
        <p:spPr>
          <a:xfrm flipH="1">
            <a:off x="7647589" y="545342"/>
            <a:ext cx="176768" cy="98385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4" name="Group 223"/>
          <p:cNvGrpSpPr/>
          <p:nvPr/>
        </p:nvGrpSpPr>
        <p:grpSpPr>
          <a:xfrm rot="19873420">
            <a:off x="7554919" y="206830"/>
            <a:ext cx="332118" cy="385437"/>
            <a:chOff x="7903328" y="2610910"/>
            <a:chExt cx="505890" cy="624893"/>
          </a:xfrm>
        </p:grpSpPr>
        <p:grpSp>
          <p:nvGrpSpPr>
            <p:cNvPr id="225" name="Group 224"/>
            <p:cNvGrpSpPr/>
            <p:nvPr/>
          </p:nvGrpSpPr>
          <p:grpSpPr>
            <a:xfrm rot="1610700">
              <a:off x="7903328" y="2610910"/>
              <a:ext cx="505890" cy="624893"/>
              <a:chOff x="7939955" y="2695073"/>
              <a:chExt cx="343379" cy="388569"/>
            </a:xfrm>
          </p:grpSpPr>
          <p:sp>
            <p:nvSpPr>
              <p:cNvPr id="228" name="Teardrop 227"/>
              <p:cNvSpPr/>
              <p:nvPr/>
            </p:nvSpPr>
            <p:spPr>
              <a:xfrm rot="8894503" flipH="1">
                <a:off x="7989890" y="279256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Freeform 228"/>
              <p:cNvSpPr/>
              <p:nvPr/>
            </p:nvSpPr>
            <p:spPr>
              <a:xfrm>
                <a:off x="7986960" y="269507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 229"/>
              <p:cNvSpPr/>
              <p:nvPr/>
            </p:nvSpPr>
            <p:spPr>
              <a:xfrm rot="1293447">
                <a:off x="7939955" y="2826849"/>
                <a:ext cx="93464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6" name="Oval 225"/>
            <p:cNvSpPr/>
            <p:nvPr/>
          </p:nvSpPr>
          <p:spPr>
            <a:xfrm rot="1786807" flipH="1" flipV="1">
              <a:off x="8137844" y="2971680"/>
              <a:ext cx="74238" cy="404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41" name="Straight Connector 240"/>
          <p:cNvCxnSpPr/>
          <p:nvPr/>
        </p:nvCxnSpPr>
        <p:spPr>
          <a:xfrm flipH="1" flipV="1">
            <a:off x="7886024" y="684447"/>
            <a:ext cx="140200" cy="16277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2" name="Oval 241"/>
          <p:cNvSpPr/>
          <p:nvPr/>
        </p:nvSpPr>
        <p:spPr>
          <a:xfrm rot="11199476" flipH="1">
            <a:off x="7925551" y="345069"/>
            <a:ext cx="116764" cy="87779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43" name="Straight Connector 242"/>
          <p:cNvCxnSpPr/>
          <p:nvPr/>
        </p:nvCxnSpPr>
        <p:spPr>
          <a:xfrm flipH="1">
            <a:off x="7542697" y="692158"/>
            <a:ext cx="308301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Straight Connector 243"/>
          <p:cNvCxnSpPr/>
          <p:nvPr/>
        </p:nvCxnSpPr>
        <p:spPr>
          <a:xfrm>
            <a:off x="7983936" y="432719"/>
            <a:ext cx="42288" cy="415907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5" name="Flowchart: Manual Operation 93"/>
          <p:cNvSpPr/>
          <p:nvPr/>
        </p:nvSpPr>
        <p:spPr>
          <a:xfrm rot="10800000" flipH="1">
            <a:off x="7501605" y="643725"/>
            <a:ext cx="524619" cy="570798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0955"/>
              <a:gd name="connsiteY0" fmla="*/ 0 h 10000"/>
              <a:gd name="connsiteX1" fmla="*/ 10955 w 10955"/>
              <a:gd name="connsiteY1" fmla="*/ 0 h 10000"/>
              <a:gd name="connsiteX2" fmla="*/ 8000 w 10955"/>
              <a:gd name="connsiteY2" fmla="*/ 10000 h 10000"/>
              <a:gd name="connsiteX3" fmla="*/ 2000 w 10955"/>
              <a:gd name="connsiteY3" fmla="*/ 10000 h 10000"/>
              <a:gd name="connsiteX4" fmla="*/ 0 w 10955"/>
              <a:gd name="connsiteY4" fmla="*/ 0 h 10000"/>
              <a:gd name="connsiteX0" fmla="*/ 0 w 11501"/>
              <a:gd name="connsiteY0" fmla="*/ 0 h 10059"/>
              <a:gd name="connsiteX1" fmla="*/ 11501 w 11501"/>
              <a:gd name="connsiteY1" fmla="*/ 59 h 10059"/>
              <a:gd name="connsiteX2" fmla="*/ 8546 w 11501"/>
              <a:gd name="connsiteY2" fmla="*/ 10059 h 10059"/>
              <a:gd name="connsiteX3" fmla="*/ 2546 w 11501"/>
              <a:gd name="connsiteY3" fmla="*/ 10059 h 10059"/>
              <a:gd name="connsiteX4" fmla="*/ 0 w 11501"/>
              <a:gd name="connsiteY4" fmla="*/ 0 h 10059"/>
              <a:gd name="connsiteX0" fmla="*/ 0 w 12683"/>
              <a:gd name="connsiteY0" fmla="*/ 0 h 10059"/>
              <a:gd name="connsiteX1" fmla="*/ 12683 w 12683"/>
              <a:gd name="connsiteY1" fmla="*/ 159 h 10059"/>
              <a:gd name="connsiteX2" fmla="*/ 8546 w 12683"/>
              <a:gd name="connsiteY2" fmla="*/ 10059 h 10059"/>
              <a:gd name="connsiteX3" fmla="*/ 2546 w 12683"/>
              <a:gd name="connsiteY3" fmla="*/ 10059 h 10059"/>
              <a:gd name="connsiteX4" fmla="*/ 0 w 12683"/>
              <a:gd name="connsiteY4" fmla="*/ 0 h 10059"/>
              <a:gd name="connsiteX0" fmla="*/ 0 w 13537"/>
              <a:gd name="connsiteY0" fmla="*/ 0 h 10009"/>
              <a:gd name="connsiteX1" fmla="*/ 13537 w 13537"/>
              <a:gd name="connsiteY1" fmla="*/ 109 h 10009"/>
              <a:gd name="connsiteX2" fmla="*/ 9400 w 13537"/>
              <a:gd name="connsiteY2" fmla="*/ 10009 h 10009"/>
              <a:gd name="connsiteX3" fmla="*/ 3400 w 13537"/>
              <a:gd name="connsiteY3" fmla="*/ 10009 h 10009"/>
              <a:gd name="connsiteX4" fmla="*/ 0 w 13537"/>
              <a:gd name="connsiteY4" fmla="*/ 0 h 10009"/>
              <a:gd name="connsiteX0" fmla="*/ 0 w 12906"/>
              <a:gd name="connsiteY0" fmla="*/ 0 h 10009"/>
              <a:gd name="connsiteX1" fmla="*/ 12906 w 12906"/>
              <a:gd name="connsiteY1" fmla="*/ 178 h 10009"/>
              <a:gd name="connsiteX2" fmla="*/ 9400 w 12906"/>
              <a:gd name="connsiteY2" fmla="*/ 10009 h 10009"/>
              <a:gd name="connsiteX3" fmla="*/ 3400 w 12906"/>
              <a:gd name="connsiteY3" fmla="*/ 10009 h 10009"/>
              <a:gd name="connsiteX4" fmla="*/ 0 w 12906"/>
              <a:gd name="connsiteY4" fmla="*/ 0 h 10009"/>
              <a:gd name="connsiteX0" fmla="*/ 0 w 12095"/>
              <a:gd name="connsiteY0" fmla="*/ 0 h 10009"/>
              <a:gd name="connsiteX1" fmla="*/ 12095 w 12095"/>
              <a:gd name="connsiteY1" fmla="*/ 178 h 10009"/>
              <a:gd name="connsiteX2" fmla="*/ 8589 w 12095"/>
              <a:gd name="connsiteY2" fmla="*/ 10009 h 10009"/>
              <a:gd name="connsiteX3" fmla="*/ 2589 w 12095"/>
              <a:gd name="connsiteY3" fmla="*/ 10009 h 10009"/>
              <a:gd name="connsiteX4" fmla="*/ 0 w 12095"/>
              <a:gd name="connsiteY4" fmla="*/ 0 h 1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95" h="10009">
                <a:moveTo>
                  <a:pt x="0" y="0"/>
                </a:moveTo>
                <a:lnTo>
                  <a:pt x="12095" y="178"/>
                </a:lnTo>
                <a:lnTo>
                  <a:pt x="8589" y="10009"/>
                </a:lnTo>
                <a:lnTo>
                  <a:pt x="2589" y="10009"/>
                </a:lnTo>
                <a:lnTo>
                  <a:pt x="0" y="0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Freeform 245"/>
          <p:cNvSpPr/>
          <p:nvPr/>
        </p:nvSpPr>
        <p:spPr>
          <a:xfrm flipH="1">
            <a:off x="7502655" y="683269"/>
            <a:ext cx="135728" cy="461966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Oval 246"/>
          <p:cNvSpPr/>
          <p:nvPr/>
        </p:nvSpPr>
        <p:spPr>
          <a:xfrm rot="11199476" flipH="1">
            <a:off x="7589206" y="1138412"/>
            <a:ext cx="116764" cy="87779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9" name="Group 248"/>
          <p:cNvGrpSpPr/>
          <p:nvPr/>
        </p:nvGrpSpPr>
        <p:grpSpPr>
          <a:xfrm rot="205068">
            <a:off x="7854367" y="363486"/>
            <a:ext cx="309365" cy="122264"/>
            <a:chOff x="7791027" y="382823"/>
            <a:chExt cx="309365" cy="122264"/>
          </a:xfrm>
        </p:grpSpPr>
        <p:sp>
          <p:nvSpPr>
            <p:cNvPr id="250" name="Flowchart: Manual Operation 249"/>
            <p:cNvSpPr/>
            <p:nvPr/>
          </p:nvSpPr>
          <p:spPr>
            <a:xfrm rot="5175914" flipH="1">
              <a:off x="7878955" y="335270"/>
              <a:ext cx="115483" cy="224152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Oval 250"/>
            <p:cNvSpPr/>
            <p:nvPr/>
          </p:nvSpPr>
          <p:spPr>
            <a:xfrm rot="4984621" flipH="1">
              <a:off x="7991277" y="387503"/>
              <a:ext cx="113796" cy="10443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/>
            <p:cNvSpPr/>
            <p:nvPr/>
          </p:nvSpPr>
          <p:spPr>
            <a:xfrm rot="4984621" flipH="1">
              <a:off x="7793791" y="416423"/>
              <a:ext cx="70101" cy="7562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3" name="TextBox 252"/>
          <p:cNvSpPr txBox="1"/>
          <p:nvPr/>
        </p:nvSpPr>
        <p:spPr>
          <a:xfrm flipH="1">
            <a:off x="7585965" y="635237"/>
            <a:ext cx="386644" cy="5587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grpSp>
        <p:nvGrpSpPr>
          <p:cNvPr id="261" name="Group 260"/>
          <p:cNvGrpSpPr/>
          <p:nvPr/>
        </p:nvGrpSpPr>
        <p:grpSpPr>
          <a:xfrm>
            <a:off x="6383693" y="5323712"/>
            <a:ext cx="263625" cy="294972"/>
            <a:chOff x="5797041" y="2656153"/>
            <a:chExt cx="347174" cy="388569"/>
          </a:xfrm>
        </p:grpSpPr>
        <p:grpSp>
          <p:nvGrpSpPr>
            <p:cNvPr id="262" name="Group 261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265" name="Teardrop 264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3" name="Flowchart: Delay 262"/>
            <p:cNvSpPr/>
            <p:nvPr/>
          </p:nvSpPr>
          <p:spPr>
            <a:xfrm rot="5400000">
              <a:off x="6018475" y="2809545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4" name="Oval 263"/>
            <p:cNvSpPr/>
            <p:nvPr/>
          </p:nvSpPr>
          <p:spPr>
            <a:xfrm flipH="1" flipV="1">
              <a:off x="6033574" y="2857687"/>
              <a:ext cx="54185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5400374" y="5586155"/>
            <a:ext cx="263625" cy="294972"/>
            <a:chOff x="5797041" y="2656153"/>
            <a:chExt cx="347174" cy="388569"/>
          </a:xfrm>
        </p:grpSpPr>
        <p:grpSp>
          <p:nvGrpSpPr>
            <p:cNvPr id="269" name="Group 268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272" name="Teardrop 271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Freeform 272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74" name="Freeform 273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0" name="Flowchart: Delay 269"/>
            <p:cNvSpPr/>
            <p:nvPr/>
          </p:nvSpPr>
          <p:spPr>
            <a:xfrm rot="5400000">
              <a:off x="6018475" y="2809545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1" name="Oval 270"/>
            <p:cNvSpPr/>
            <p:nvPr/>
          </p:nvSpPr>
          <p:spPr>
            <a:xfrm flipH="1" flipV="1">
              <a:off x="6033574" y="2857687"/>
              <a:ext cx="54185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3" name="Group 282"/>
          <p:cNvGrpSpPr/>
          <p:nvPr/>
        </p:nvGrpSpPr>
        <p:grpSpPr>
          <a:xfrm rot="21187672">
            <a:off x="6445516" y="4574924"/>
            <a:ext cx="275493" cy="225354"/>
            <a:chOff x="1862618" y="167596"/>
            <a:chExt cx="407009" cy="317504"/>
          </a:xfrm>
        </p:grpSpPr>
        <p:sp>
          <p:nvSpPr>
            <p:cNvPr id="284" name="Freeform 283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Teardrop 284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Chord 286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9" name="Freeform 288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0" name="Group 169"/>
          <p:cNvGrpSpPr/>
          <p:nvPr/>
        </p:nvGrpSpPr>
        <p:grpSpPr>
          <a:xfrm rot="355364" flipH="1">
            <a:off x="4811801" y="246214"/>
            <a:ext cx="347174" cy="388569"/>
            <a:chOff x="5797041" y="2656153"/>
            <a:chExt cx="347174" cy="388569"/>
          </a:xfrm>
        </p:grpSpPr>
        <p:sp>
          <p:nvSpPr>
            <p:cNvPr id="188" name="Teardrop 187"/>
            <p:cNvSpPr/>
            <p:nvPr/>
          </p:nvSpPr>
          <p:spPr>
            <a:xfrm rot="9331807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Freeform 210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4" name="Freeform 213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6" name="TextBox 165"/>
          <p:cNvSpPr txBox="1"/>
          <p:nvPr/>
        </p:nvSpPr>
        <p:spPr>
          <a:xfrm>
            <a:off x="201882" y="155289"/>
            <a:ext cx="3580349" cy="1323439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By analogy, the </a:t>
            </a:r>
            <a:r>
              <a:rPr lang="en-US" sz="2000" b="1" u="sng" dirty="0" smtClean="0"/>
              <a:t>Invading bacterium</a:t>
            </a:r>
            <a:r>
              <a:rPr lang="en-US" sz="2000" b="1" dirty="0" smtClean="0"/>
              <a:t> injects daggered Invaders (</a:t>
            </a:r>
            <a:r>
              <a:rPr lang="en-US" sz="2000" b="1" u="sng" dirty="0" smtClean="0"/>
              <a:t>Effectors</a:t>
            </a:r>
            <a:r>
              <a:rPr lang="en-US" sz="2000" b="1" dirty="0" smtClean="0"/>
              <a:t>) through the wall, inside the castle (cell)…</a:t>
            </a:r>
            <a:endParaRPr lang="en-US" sz="2000" b="1" dirty="0"/>
          </a:p>
        </p:txBody>
      </p:sp>
      <p:cxnSp>
        <p:nvCxnSpPr>
          <p:cNvPr id="167" name="Straight Connector 166"/>
          <p:cNvCxnSpPr/>
          <p:nvPr/>
        </p:nvCxnSpPr>
        <p:spPr>
          <a:xfrm flipH="1">
            <a:off x="3094147" y="447266"/>
            <a:ext cx="1335522" cy="1181966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/>
          <p:cNvCxnSpPr/>
          <p:nvPr/>
        </p:nvCxnSpPr>
        <p:spPr>
          <a:xfrm flipH="1">
            <a:off x="5019953" y="475654"/>
            <a:ext cx="3028582" cy="4983567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TextBox 172"/>
          <p:cNvSpPr txBox="1"/>
          <p:nvPr/>
        </p:nvSpPr>
        <p:spPr>
          <a:xfrm>
            <a:off x="6645730" y="3425482"/>
            <a:ext cx="2220486" cy="36933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(Castle = a plant cell)</a:t>
            </a:r>
            <a:endParaRPr lang="en-US" dirty="0"/>
          </a:p>
        </p:txBody>
      </p:sp>
      <p:sp>
        <p:nvSpPr>
          <p:cNvPr id="174" name="TextBox 173"/>
          <p:cNvSpPr txBox="1"/>
          <p:nvPr/>
        </p:nvSpPr>
        <p:spPr>
          <a:xfrm>
            <a:off x="7051776" y="5842015"/>
            <a:ext cx="18144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( = Bacterial     </a:t>
            </a:r>
            <a:br>
              <a:rPr lang="en-US" sz="2000" b="1" dirty="0" smtClean="0"/>
            </a:br>
            <a:r>
              <a:rPr lang="en-US" sz="2000" b="1" dirty="0" smtClean="0"/>
              <a:t>    Effectors)</a:t>
            </a:r>
            <a:endParaRPr lang="en-US" sz="2000" b="1" dirty="0"/>
          </a:p>
        </p:txBody>
      </p:sp>
      <p:sp>
        <p:nvSpPr>
          <p:cNvPr id="175" name="Oval 174"/>
          <p:cNvSpPr/>
          <p:nvPr/>
        </p:nvSpPr>
        <p:spPr>
          <a:xfrm>
            <a:off x="4446896" y="4211663"/>
            <a:ext cx="4970236" cy="288978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TextBox 176"/>
          <p:cNvSpPr txBox="1"/>
          <p:nvPr/>
        </p:nvSpPr>
        <p:spPr>
          <a:xfrm>
            <a:off x="188900" y="6228217"/>
            <a:ext cx="2138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(a single bacterium)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0053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Freeform 224"/>
          <p:cNvSpPr/>
          <p:nvPr/>
        </p:nvSpPr>
        <p:spPr>
          <a:xfrm rot="21229995" flipH="1">
            <a:off x="1840514" y="540624"/>
            <a:ext cx="84551" cy="114502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00" h="288460">
                <a:moveTo>
                  <a:pt x="235971" y="91470"/>
                </a:moveTo>
                <a:cubicBezTo>
                  <a:pt x="222364" y="60325"/>
                  <a:pt x="217223" y="34018"/>
                  <a:pt x="196057" y="18899"/>
                </a:cubicBezTo>
                <a:cubicBezTo>
                  <a:pt x="174891" y="3780"/>
                  <a:pt x="137396" y="-2267"/>
                  <a:pt x="108972" y="757"/>
                </a:cubicBezTo>
                <a:cubicBezTo>
                  <a:pt x="80548" y="3781"/>
                  <a:pt x="43657" y="15876"/>
                  <a:pt x="25514" y="37042"/>
                </a:cubicBezTo>
                <a:cubicBezTo>
                  <a:pt x="7371" y="58209"/>
                  <a:pt x="-1095" y="95704"/>
                  <a:pt x="114" y="127756"/>
                </a:cubicBezTo>
                <a:cubicBezTo>
                  <a:pt x="1323" y="159808"/>
                  <a:pt x="17047" y="203351"/>
                  <a:pt x="32771" y="229356"/>
                </a:cubicBezTo>
                <a:cubicBezTo>
                  <a:pt x="48495" y="255361"/>
                  <a:pt x="67848" y="275923"/>
                  <a:pt x="94457" y="283785"/>
                </a:cubicBezTo>
                <a:cubicBezTo>
                  <a:pt x="121066" y="291647"/>
                  <a:pt x="168238" y="289833"/>
                  <a:pt x="192428" y="276528"/>
                </a:cubicBezTo>
                <a:cubicBezTo>
                  <a:pt x="216618" y="263223"/>
                  <a:pt x="232343" y="216656"/>
                  <a:pt x="239600" y="203956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Cube 173"/>
          <p:cNvSpPr/>
          <p:nvPr/>
        </p:nvSpPr>
        <p:spPr>
          <a:xfrm>
            <a:off x="-26477" y="1360066"/>
            <a:ext cx="1831675" cy="3598544"/>
          </a:xfrm>
          <a:prstGeom prst="cube">
            <a:avLst>
              <a:gd name="adj" fmla="val 5034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75" name="Cube 174"/>
          <p:cNvSpPr/>
          <p:nvPr/>
        </p:nvSpPr>
        <p:spPr>
          <a:xfrm>
            <a:off x="1965992" y="1358412"/>
            <a:ext cx="3641940" cy="3648848"/>
          </a:xfrm>
          <a:prstGeom prst="cube">
            <a:avLst>
              <a:gd name="adj" fmla="val 290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76" name="Cube 175"/>
          <p:cNvSpPr/>
          <p:nvPr/>
        </p:nvSpPr>
        <p:spPr>
          <a:xfrm>
            <a:off x="6372200" y="1346375"/>
            <a:ext cx="2757081" cy="3697581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73" name="Rectangle 172"/>
          <p:cNvSpPr/>
          <p:nvPr/>
        </p:nvSpPr>
        <p:spPr>
          <a:xfrm>
            <a:off x="-19253" y="4933072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79" name="Cube 178"/>
          <p:cNvSpPr/>
          <p:nvPr/>
        </p:nvSpPr>
        <p:spPr>
          <a:xfrm>
            <a:off x="6333113" y="936869"/>
            <a:ext cx="552867" cy="531023"/>
          </a:xfrm>
          <a:prstGeom prst="cube">
            <a:avLst>
              <a:gd name="adj" fmla="val 1998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0" name="Cube 179"/>
          <p:cNvSpPr/>
          <p:nvPr/>
        </p:nvSpPr>
        <p:spPr>
          <a:xfrm>
            <a:off x="6716593" y="901733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1" name="Cube 180"/>
          <p:cNvSpPr/>
          <p:nvPr/>
        </p:nvSpPr>
        <p:spPr>
          <a:xfrm>
            <a:off x="7125332" y="786023"/>
            <a:ext cx="601269" cy="68399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2" name="Cube 181"/>
          <p:cNvSpPr/>
          <p:nvPr/>
        </p:nvSpPr>
        <p:spPr>
          <a:xfrm>
            <a:off x="7606967" y="899921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3" name="Cube 182"/>
          <p:cNvSpPr/>
          <p:nvPr/>
        </p:nvSpPr>
        <p:spPr>
          <a:xfrm>
            <a:off x="8013289" y="1051561"/>
            <a:ext cx="573531" cy="415455"/>
          </a:xfrm>
          <a:prstGeom prst="cube">
            <a:avLst>
              <a:gd name="adj" fmla="val 2823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4" name="Cube 183"/>
          <p:cNvSpPr/>
          <p:nvPr/>
        </p:nvSpPr>
        <p:spPr>
          <a:xfrm>
            <a:off x="8427387" y="707212"/>
            <a:ext cx="700482" cy="759116"/>
          </a:xfrm>
          <a:prstGeom prst="cube">
            <a:avLst>
              <a:gd name="adj" fmla="val 15713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5" name="Cube 184"/>
          <p:cNvSpPr/>
          <p:nvPr/>
        </p:nvSpPr>
        <p:spPr>
          <a:xfrm>
            <a:off x="2232248" y="464290"/>
            <a:ext cx="556505" cy="100203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6" name="Cube 185"/>
          <p:cNvSpPr/>
          <p:nvPr/>
        </p:nvSpPr>
        <p:spPr>
          <a:xfrm>
            <a:off x="2694175" y="592266"/>
            <a:ext cx="511018" cy="87056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7" name="Cube 186"/>
          <p:cNvSpPr/>
          <p:nvPr/>
        </p:nvSpPr>
        <p:spPr>
          <a:xfrm>
            <a:off x="3111340" y="824169"/>
            <a:ext cx="511018" cy="64818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9" name="Cube 188"/>
          <p:cNvSpPr/>
          <p:nvPr/>
        </p:nvSpPr>
        <p:spPr>
          <a:xfrm>
            <a:off x="3519312" y="786023"/>
            <a:ext cx="511018" cy="68521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2" name="Cube 191"/>
          <p:cNvSpPr/>
          <p:nvPr/>
        </p:nvSpPr>
        <p:spPr>
          <a:xfrm>
            <a:off x="3926719" y="948158"/>
            <a:ext cx="799377" cy="52462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3" name="Cube 192"/>
          <p:cNvSpPr/>
          <p:nvPr/>
        </p:nvSpPr>
        <p:spPr>
          <a:xfrm>
            <a:off x="-26478" y="674771"/>
            <a:ext cx="552478" cy="797590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5" name="Cube 194"/>
          <p:cNvSpPr/>
          <p:nvPr/>
        </p:nvSpPr>
        <p:spPr>
          <a:xfrm>
            <a:off x="417871" y="882811"/>
            <a:ext cx="545690" cy="589550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6" name="Cube 195"/>
          <p:cNvSpPr/>
          <p:nvPr/>
        </p:nvSpPr>
        <p:spPr>
          <a:xfrm>
            <a:off x="847554" y="761377"/>
            <a:ext cx="511018" cy="70651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7" name="Cube 196"/>
          <p:cNvSpPr/>
          <p:nvPr/>
        </p:nvSpPr>
        <p:spPr>
          <a:xfrm>
            <a:off x="4617476" y="664977"/>
            <a:ext cx="511018" cy="807381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8" name="Cube 197"/>
          <p:cNvSpPr/>
          <p:nvPr/>
        </p:nvSpPr>
        <p:spPr>
          <a:xfrm>
            <a:off x="5029200" y="882811"/>
            <a:ext cx="501686" cy="58532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850280" y="4320654"/>
            <a:ext cx="962417" cy="959894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5" name="Freeform 154"/>
          <p:cNvSpPr/>
          <p:nvPr/>
        </p:nvSpPr>
        <p:spPr>
          <a:xfrm>
            <a:off x="6552728" y="2262642"/>
            <a:ext cx="2276290" cy="274320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Freeform 193"/>
          <p:cNvSpPr/>
          <p:nvPr/>
        </p:nvSpPr>
        <p:spPr>
          <a:xfrm>
            <a:off x="2771371" y="4257710"/>
            <a:ext cx="1209548" cy="683940"/>
          </a:xfrm>
          <a:custGeom>
            <a:avLst/>
            <a:gdLst>
              <a:gd name="connsiteX0" fmla="*/ 0 w 845389"/>
              <a:gd name="connsiteY0" fmla="*/ 557841 h 569343"/>
              <a:gd name="connsiteX1" fmla="*/ 0 w 845389"/>
              <a:gd name="connsiteY1" fmla="*/ 362309 h 569343"/>
              <a:gd name="connsiteX2" fmla="*/ 138023 w 845389"/>
              <a:gd name="connsiteY2" fmla="*/ 362309 h 569343"/>
              <a:gd name="connsiteX3" fmla="*/ 138023 w 845389"/>
              <a:gd name="connsiteY3" fmla="*/ 207034 h 569343"/>
              <a:gd name="connsiteX4" fmla="*/ 287547 w 845389"/>
              <a:gd name="connsiteY4" fmla="*/ 207034 h 569343"/>
              <a:gd name="connsiteX5" fmla="*/ 287547 w 845389"/>
              <a:gd name="connsiteY5" fmla="*/ 0 h 569343"/>
              <a:gd name="connsiteX6" fmla="*/ 408317 w 845389"/>
              <a:gd name="connsiteY6" fmla="*/ 0 h 569343"/>
              <a:gd name="connsiteX7" fmla="*/ 408317 w 845389"/>
              <a:gd name="connsiteY7" fmla="*/ 57509 h 569343"/>
              <a:gd name="connsiteX8" fmla="*/ 603849 w 845389"/>
              <a:gd name="connsiteY8" fmla="*/ 57509 h 569343"/>
              <a:gd name="connsiteX9" fmla="*/ 603849 w 845389"/>
              <a:gd name="connsiteY9" fmla="*/ 281796 h 569343"/>
              <a:gd name="connsiteX10" fmla="*/ 718868 w 845389"/>
              <a:gd name="connsiteY10" fmla="*/ 281796 h 569343"/>
              <a:gd name="connsiteX11" fmla="*/ 718868 w 845389"/>
              <a:gd name="connsiteY11" fmla="*/ 419819 h 569343"/>
              <a:gd name="connsiteX12" fmla="*/ 845389 w 845389"/>
              <a:gd name="connsiteY12" fmla="*/ 419819 h 569343"/>
              <a:gd name="connsiteX13" fmla="*/ 845389 w 845389"/>
              <a:gd name="connsiteY13" fmla="*/ 569343 h 569343"/>
              <a:gd name="connsiteX14" fmla="*/ 0 w 845389"/>
              <a:gd name="connsiteY14" fmla="*/ 557841 h 569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5389" h="569343">
                <a:moveTo>
                  <a:pt x="0" y="557841"/>
                </a:moveTo>
                <a:lnTo>
                  <a:pt x="0" y="362309"/>
                </a:lnTo>
                <a:lnTo>
                  <a:pt x="138023" y="362309"/>
                </a:lnTo>
                <a:lnTo>
                  <a:pt x="138023" y="207034"/>
                </a:lnTo>
                <a:lnTo>
                  <a:pt x="287547" y="207034"/>
                </a:lnTo>
                <a:lnTo>
                  <a:pt x="287547" y="0"/>
                </a:lnTo>
                <a:lnTo>
                  <a:pt x="408317" y="0"/>
                </a:lnTo>
                <a:lnTo>
                  <a:pt x="408317" y="57509"/>
                </a:lnTo>
                <a:lnTo>
                  <a:pt x="603849" y="57509"/>
                </a:lnTo>
                <a:lnTo>
                  <a:pt x="603849" y="281796"/>
                </a:lnTo>
                <a:lnTo>
                  <a:pt x="718868" y="281796"/>
                </a:lnTo>
                <a:lnTo>
                  <a:pt x="718868" y="419819"/>
                </a:lnTo>
                <a:lnTo>
                  <a:pt x="845389" y="419819"/>
                </a:lnTo>
                <a:lnTo>
                  <a:pt x="845389" y="569343"/>
                </a:lnTo>
                <a:lnTo>
                  <a:pt x="0" y="557841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2431950" y="1299836"/>
            <a:ext cx="1190212" cy="1419851"/>
            <a:chOff x="2109773" y="783403"/>
            <a:chExt cx="1190212" cy="1419851"/>
          </a:xfrm>
        </p:grpSpPr>
        <p:grpSp>
          <p:nvGrpSpPr>
            <p:cNvPr id="234" name="Group 233"/>
            <p:cNvGrpSpPr/>
            <p:nvPr/>
          </p:nvGrpSpPr>
          <p:grpSpPr>
            <a:xfrm rot="14701606" flipH="1">
              <a:off x="2263976" y="648983"/>
              <a:ext cx="134311" cy="442718"/>
              <a:chOff x="7850864" y="5804336"/>
              <a:chExt cx="107584" cy="354442"/>
            </a:xfrm>
          </p:grpSpPr>
          <p:sp>
            <p:nvSpPr>
              <p:cNvPr id="251" name="Isosceles Triangle 250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Rounded Rectangle 251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Rounded Rectangle 252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6" name="Freeform 235"/>
            <p:cNvSpPr/>
            <p:nvPr/>
          </p:nvSpPr>
          <p:spPr>
            <a:xfrm rot="5531551">
              <a:off x="2974135" y="1496608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Freeform 236"/>
            <p:cNvSpPr/>
            <p:nvPr/>
          </p:nvSpPr>
          <p:spPr>
            <a:xfrm rot="10244272">
              <a:off x="2620726" y="1679505"/>
              <a:ext cx="123178" cy="43627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Freeform 237"/>
            <p:cNvSpPr/>
            <p:nvPr/>
          </p:nvSpPr>
          <p:spPr>
            <a:xfrm rot="8537511">
              <a:off x="2411254" y="877161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238"/>
            <p:cNvSpPr/>
            <p:nvPr/>
          </p:nvSpPr>
          <p:spPr>
            <a:xfrm rot="20284188">
              <a:off x="2571334" y="2109532"/>
              <a:ext cx="175473" cy="937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 rot="14917549">
              <a:off x="3163046" y="1706812"/>
              <a:ext cx="184968" cy="8891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Flowchart: Manual Operation 181"/>
            <p:cNvSpPr/>
            <p:nvPr/>
          </p:nvSpPr>
          <p:spPr>
            <a:xfrm rot="10311825">
              <a:off x="2491608" y="1111064"/>
              <a:ext cx="581499" cy="640725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Rounded Rectangle 241"/>
            <p:cNvSpPr/>
            <p:nvPr/>
          </p:nvSpPr>
          <p:spPr>
            <a:xfrm rot="21054745">
              <a:off x="2617947" y="1055479"/>
              <a:ext cx="160424" cy="9243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Freeform 244"/>
            <p:cNvSpPr/>
            <p:nvPr/>
          </p:nvSpPr>
          <p:spPr>
            <a:xfrm rot="17314248">
              <a:off x="2937131" y="1106748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Oval 245"/>
            <p:cNvSpPr/>
            <p:nvPr/>
          </p:nvSpPr>
          <p:spPr>
            <a:xfrm rot="6254199">
              <a:off x="3102077" y="1407504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/>
            <p:cNvSpPr/>
            <p:nvPr/>
          </p:nvSpPr>
          <p:spPr>
            <a:xfrm rot="15413405">
              <a:off x="2334079" y="799933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extBox 247"/>
            <p:cNvSpPr txBox="1"/>
            <p:nvPr/>
          </p:nvSpPr>
          <p:spPr>
            <a:xfrm rot="21003072" flipH="1">
              <a:off x="2543020" y="1257565"/>
              <a:ext cx="4587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B1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272" name="Straight Connector 271"/>
          <p:cNvCxnSpPr/>
          <p:nvPr/>
        </p:nvCxnSpPr>
        <p:spPr>
          <a:xfrm flipV="1">
            <a:off x="5704702" y="874998"/>
            <a:ext cx="109598" cy="229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Freeform 272"/>
          <p:cNvSpPr/>
          <p:nvPr/>
        </p:nvSpPr>
        <p:spPr>
          <a:xfrm rot="561620" flipH="1">
            <a:off x="5636371" y="877161"/>
            <a:ext cx="129843" cy="413877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lowchart: Manual Operation 49"/>
          <p:cNvSpPr/>
          <p:nvPr/>
        </p:nvSpPr>
        <p:spPr>
          <a:xfrm rot="10800000" flipH="1">
            <a:off x="5663174" y="823569"/>
            <a:ext cx="535625" cy="542454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680"/>
              <a:gd name="connsiteY0" fmla="*/ 0 h 10000"/>
              <a:gd name="connsiteX1" fmla="*/ 11680 w 11680"/>
              <a:gd name="connsiteY1" fmla="*/ 651 h 10000"/>
              <a:gd name="connsiteX2" fmla="*/ 8000 w 11680"/>
              <a:gd name="connsiteY2" fmla="*/ 10000 h 10000"/>
              <a:gd name="connsiteX3" fmla="*/ 2000 w 11680"/>
              <a:gd name="connsiteY3" fmla="*/ 10000 h 10000"/>
              <a:gd name="connsiteX4" fmla="*/ 0 w 11680"/>
              <a:gd name="connsiteY4" fmla="*/ 0 h 10000"/>
              <a:gd name="connsiteX0" fmla="*/ 0 w 12122"/>
              <a:gd name="connsiteY0" fmla="*/ 217 h 9349"/>
              <a:gd name="connsiteX1" fmla="*/ 12122 w 12122"/>
              <a:gd name="connsiteY1" fmla="*/ 0 h 9349"/>
              <a:gd name="connsiteX2" fmla="*/ 8442 w 12122"/>
              <a:gd name="connsiteY2" fmla="*/ 9349 h 9349"/>
              <a:gd name="connsiteX3" fmla="*/ 2442 w 12122"/>
              <a:gd name="connsiteY3" fmla="*/ 9349 h 9349"/>
              <a:gd name="connsiteX4" fmla="*/ 0 w 12122"/>
              <a:gd name="connsiteY4" fmla="*/ 217 h 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22" h="9349">
                <a:moveTo>
                  <a:pt x="0" y="217"/>
                </a:moveTo>
                <a:lnTo>
                  <a:pt x="12122" y="0"/>
                </a:lnTo>
                <a:lnTo>
                  <a:pt x="8442" y="9349"/>
                </a:lnTo>
                <a:lnTo>
                  <a:pt x="2442" y="9349"/>
                </a:lnTo>
                <a:lnTo>
                  <a:pt x="0" y="217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5" name="Straight Connector 274"/>
          <p:cNvCxnSpPr/>
          <p:nvPr/>
        </p:nvCxnSpPr>
        <p:spPr>
          <a:xfrm>
            <a:off x="6202444" y="628163"/>
            <a:ext cx="66620" cy="37808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7" name="Group 276"/>
          <p:cNvGrpSpPr/>
          <p:nvPr/>
        </p:nvGrpSpPr>
        <p:grpSpPr>
          <a:xfrm rot="15950856" flipH="1">
            <a:off x="6071917" y="445288"/>
            <a:ext cx="148918" cy="291520"/>
            <a:chOff x="4571999" y="3031356"/>
            <a:chExt cx="276395" cy="990531"/>
          </a:xfrm>
        </p:grpSpPr>
        <p:sp>
          <p:nvSpPr>
            <p:cNvPr id="278" name="Flowchart: Manual Operation 277"/>
            <p:cNvSpPr/>
            <p:nvPr/>
          </p:nvSpPr>
          <p:spPr>
            <a:xfrm rot="10800000">
              <a:off x="4571999" y="3082742"/>
              <a:ext cx="276395" cy="864096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Oval 278"/>
            <p:cNvSpPr/>
            <p:nvPr/>
          </p:nvSpPr>
          <p:spPr>
            <a:xfrm rot="10991293">
              <a:off x="4575848" y="3875864"/>
              <a:ext cx="272359" cy="1460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 rot="10800000">
              <a:off x="4628727" y="3031356"/>
              <a:ext cx="162937" cy="1027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1" name="Oval 280"/>
          <p:cNvSpPr/>
          <p:nvPr/>
        </p:nvSpPr>
        <p:spPr>
          <a:xfrm rot="15068174" flipH="1">
            <a:off x="6139485" y="571315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83" name="Straight Connector 282"/>
          <p:cNvCxnSpPr/>
          <p:nvPr/>
        </p:nvCxnSpPr>
        <p:spPr>
          <a:xfrm>
            <a:off x="5997817" y="892307"/>
            <a:ext cx="284096" cy="11393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>
          <a:xfrm flipH="1" flipV="1">
            <a:off x="1799253" y="849743"/>
            <a:ext cx="109598" cy="229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Freeform 269"/>
          <p:cNvSpPr/>
          <p:nvPr/>
        </p:nvSpPr>
        <p:spPr>
          <a:xfrm rot="21038380">
            <a:off x="1847339" y="851906"/>
            <a:ext cx="129843" cy="413877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Flowchart: Manual Operation 49"/>
          <p:cNvSpPr/>
          <p:nvPr/>
        </p:nvSpPr>
        <p:spPr>
          <a:xfrm rot="10800000">
            <a:off x="1414754" y="798314"/>
            <a:ext cx="535625" cy="542454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680"/>
              <a:gd name="connsiteY0" fmla="*/ 0 h 10000"/>
              <a:gd name="connsiteX1" fmla="*/ 11680 w 11680"/>
              <a:gd name="connsiteY1" fmla="*/ 651 h 10000"/>
              <a:gd name="connsiteX2" fmla="*/ 8000 w 11680"/>
              <a:gd name="connsiteY2" fmla="*/ 10000 h 10000"/>
              <a:gd name="connsiteX3" fmla="*/ 2000 w 11680"/>
              <a:gd name="connsiteY3" fmla="*/ 10000 h 10000"/>
              <a:gd name="connsiteX4" fmla="*/ 0 w 11680"/>
              <a:gd name="connsiteY4" fmla="*/ 0 h 10000"/>
              <a:gd name="connsiteX0" fmla="*/ 0 w 12122"/>
              <a:gd name="connsiteY0" fmla="*/ 217 h 9349"/>
              <a:gd name="connsiteX1" fmla="*/ 12122 w 12122"/>
              <a:gd name="connsiteY1" fmla="*/ 0 h 9349"/>
              <a:gd name="connsiteX2" fmla="*/ 8442 w 12122"/>
              <a:gd name="connsiteY2" fmla="*/ 9349 h 9349"/>
              <a:gd name="connsiteX3" fmla="*/ 2442 w 12122"/>
              <a:gd name="connsiteY3" fmla="*/ 9349 h 9349"/>
              <a:gd name="connsiteX4" fmla="*/ 0 w 12122"/>
              <a:gd name="connsiteY4" fmla="*/ 217 h 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22" h="9349">
                <a:moveTo>
                  <a:pt x="0" y="217"/>
                </a:moveTo>
                <a:lnTo>
                  <a:pt x="12122" y="0"/>
                </a:lnTo>
                <a:lnTo>
                  <a:pt x="8442" y="9349"/>
                </a:lnTo>
                <a:lnTo>
                  <a:pt x="2442" y="9349"/>
                </a:lnTo>
                <a:lnTo>
                  <a:pt x="0" y="217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6" name="Straight Connector 255"/>
          <p:cNvCxnSpPr/>
          <p:nvPr/>
        </p:nvCxnSpPr>
        <p:spPr>
          <a:xfrm flipH="1">
            <a:off x="1344489" y="602908"/>
            <a:ext cx="66620" cy="37808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7" name="Teardrop 256"/>
          <p:cNvSpPr/>
          <p:nvPr/>
        </p:nvSpPr>
        <p:spPr>
          <a:xfrm rot="18846001">
            <a:off x="1558682" y="422978"/>
            <a:ext cx="312156" cy="312481"/>
          </a:xfrm>
          <a:prstGeom prst="teardrop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9" name="Group 258"/>
          <p:cNvGrpSpPr/>
          <p:nvPr/>
        </p:nvGrpSpPr>
        <p:grpSpPr>
          <a:xfrm rot="5624086">
            <a:off x="1403117" y="403980"/>
            <a:ext cx="163028" cy="305514"/>
            <a:chOff x="4571999" y="3031356"/>
            <a:chExt cx="276395" cy="1093119"/>
          </a:xfrm>
        </p:grpSpPr>
        <p:sp>
          <p:nvSpPr>
            <p:cNvPr id="260" name="Flowchart: Manual Operation 259"/>
            <p:cNvSpPr/>
            <p:nvPr/>
          </p:nvSpPr>
          <p:spPr>
            <a:xfrm rot="10800000">
              <a:off x="4571999" y="3082742"/>
              <a:ext cx="276395" cy="864096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Oval 260"/>
            <p:cNvSpPr/>
            <p:nvPr/>
          </p:nvSpPr>
          <p:spPr>
            <a:xfrm rot="10991293">
              <a:off x="4574497" y="3875785"/>
              <a:ext cx="272358" cy="24869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Oval 261"/>
            <p:cNvSpPr/>
            <p:nvPr/>
          </p:nvSpPr>
          <p:spPr>
            <a:xfrm rot="10800000">
              <a:off x="4628727" y="3031356"/>
              <a:ext cx="162937" cy="1027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3" name="Oval 262"/>
          <p:cNvSpPr/>
          <p:nvPr/>
        </p:nvSpPr>
        <p:spPr>
          <a:xfrm rot="6531826">
            <a:off x="1355120" y="546060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ounded Rectangle 263"/>
          <p:cNvSpPr/>
          <p:nvPr/>
        </p:nvSpPr>
        <p:spPr>
          <a:xfrm>
            <a:off x="1626806" y="715520"/>
            <a:ext cx="180074" cy="93949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4" name="Straight Connector 253"/>
          <p:cNvCxnSpPr/>
          <p:nvPr/>
        </p:nvCxnSpPr>
        <p:spPr>
          <a:xfrm flipH="1">
            <a:off x="1331640" y="867052"/>
            <a:ext cx="284096" cy="11393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Chord 257"/>
          <p:cNvSpPr/>
          <p:nvPr/>
        </p:nvSpPr>
        <p:spPr>
          <a:xfrm rot="17511817">
            <a:off x="1555860" y="430839"/>
            <a:ext cx="310031" cy="309582"/>
          </a:xfrm>
          <a:prstGeom prst="chord">
            <a:avLst>
              <a:gd name="adj1" fmla="val 3343245"/>
              <a:gd name="adj2" fmla="val 1560149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Oval 268"/>
          <p:cNvSpPr/>
          <p:nvPr/>
        </p:nvSpPr>
        <p:spPr>
          <a:xfrm>
            <a:off x="1559807" y="531594"/>
            <a:ext cx="317422" cy="6178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1" name="TextBox 190"/>
          <p:cNvSpPr txBox="1"/>
          <p:nvPr/>
        </p:nvSpPr>
        <p:spPr>
          <a:xfrm flipH="1">
            <a:off x="1536121" y="814807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B</a:t>
            </a:r>
            <a:endParaRPr lang="en-US" sz="2800" b="1" dirty="0"/>
          </a:p>
        </p:txBody>
      </p:sp>
      <p:sp>
        <p:nvSpPr>
          <p:cNvPr id="132" name="TextBox 131"/>
          <p:cNvSpPr txBox="1"/>
          <p:nvPr/>
        </p:nvSpPr>
        <p:spPr>
          <a:xfrm flipH="1">
            <a:off x="5716232" y="852577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sp>
        <p:nvSpPr>
          <p:cNvPr id="337" name="Cube 336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38" name="Cube 337"/>
          <p:cNvSpPr/>
          <p:nvPr/>
        </p:nvSpPr>
        <p:spPr>
          <a:xfrm>
            <a:off x="7580748" y="5100134"/>
            <a:ext cx="412405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39" name="Cube 338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77" name="Freeform 176"/>
          <p:cNvSpPr/>
          <p:nvPr/>
        </p:nvSpPr>
        <p:spPr>
          <a:xfrm>
            <a:off x="2219658" y="2219979"/>
            <a:ext cx="2376876" cy="2711245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9225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55924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5899 w 2276290"/>
              <a:gd name="connsiteY1" fmla="*/ 392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5943 h 2749143"/>
              <a:gd name="connsiteX1" fmla="*/ 462574 w 2276290"/>
              <a:gd name="connsiteY1" fmla="*/ 0 h 2749143"/>
              <a:gd name="connsiteX2" fmla="*/ 464374 w 2276290"/>
              <a:gd name="connsiteY2" fmla="*/ 523827 h 2749143"/>
              <a:gd name="connsiteX3" fmla="*/ 896668 w 2276290"/>
              <a:gd name="connsiteY3" fmla="*/ 522139 h 2749143"/>
              <a:gd name="connsiteX4" fmla="*/ 897419 w 2276290"/>
              <a:gd name="connsiteY4" fmla="*/ 1059025 h 2749143"/>
              <a:gd name="connsiteX5" fmla="*/ 1227856 w 2276290"/>
              <a:gd name="connsiteY5" fmla="*/ 1061873 h 2749143"/>
              <a:gd name="connsiteX6" fmla="*/ 1231754 w 2276290"/>
              <a:gd name="connsiteY6" fmla="*/ 1709255 h 2749143"/>
              <a:gd name="connsiteX7" fmla="*/ 1685581 w 2276290"/>
              <a:gd name="connsiteY7" fmla="*/ 1706406 h 2749143"/>
              <a:gd name="connsiteX8" fmla="*/ 1690229 w 2276290"/>
              <a:gd name="connsiteY8" fmla="*/ 2279273 h 2749143"/>
              <a:gd name="connsiteX9" fmla="*/ 2276290 w 2276290"/>
              <a:gd name="connsiteY9" fmla="*/ 2279273 h 2749143"/>
              <a:gd name="connsiteX10" fmla="*/ 2271641 w 2276290"/>
              <a:gd name="connsiteY10" fmla="*/ 2749143 h 2749143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08080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909721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94347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764037 w 2276290"/>
              <a:gd name="connsiteY8" fmla="*/ 2269271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62574" y="638"/>
                </a:lnTo>
                <a:lnTo>
                  <a:pt x="464374" y="517884"/>
                </a:lnTo>
                <a:lnTo>
                  <a:pt x="892568" y="512138"/>
                </a:lnTo>
                <a:cubicBezTo>
                  <a:pt x="892818" y="691100"/>
                  <a:pt x="897169" y="914842"/>
                  <a:pt x="897419" y="1093804"/>
                </a:cubicBezTo>
                <a:lnTo>
                  <a:pt x="1273576" y="1092127"/>
                </a:lnTo>
                <a:cubicBezTo>
                  <a:pt x="1274875" y="1307921"/>
                  <a:pt x="1268446" y="1486585"/>
                  <a:pt x="1269745" y="1702379"/>
                </a:cubicBezTo>
                <a:lnTo>
                  <a:pt x="1767590" y="1696406"/>
                </a:lnTo>
                <a:cubicBezTo>
                  <a:pt x="1769139" y="1887362"/>
                  <a:pt x="1762488" y="2078315"/>
                  <a:pt x="1764037" y="2269271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5378368" y="4187939"/>
            <a:ext cx="1142151" cy="1514866"/>
            <a:chOff x="5378368" y="4520439"/>
            <a:chExt cx="1142151" cy="1514866"/>
          </a:xfrm>
        </p:grpSpPr>
        <p:grpSp>
          <p:nvGrpSpPr>
            <p:cNvPr id="286" name="Group 285"/>
            <p:cNvGrpSpPr/>
            <p:nvPr/>
          </p:nvGrpSpPr>
          <p:grpSpPr>
            <a:xfrm>
              <a:off x="5378368" y="4750303"/>
              <a:ext cx="1142151" cy="1285002"/>
              <a:chOff x="4994424" y="5776097"/>
              <a:chExt cx="914867" cy="1028779"/>
            </a:xfrm>
          </p:grpSpPr>
          <p:grpSp>
            <p:nvGrpSpPr>
              <p:cNvPr id="287" name="Group 286"/>
              <p:cNvGrpSpPr/>
              <p:nvPr/>
            </p:nvGrpSpPr>
            <p:grpSpPr>
              <a:xfrm rot="637389">
                <a:off x="5801707" y="5844949"/>
                <a:ext cx="107584" cy="354442"/>
                <a:chOff x="7850864" y="5804336"/>
                <a:chExt cx="107584" cy="354442"/>
              </a:xfrm>
            </p:grpSpPr>
            <p:sp>
              <p:nvSpPr>
                <p:cNvPr id="304" name="Isosceles Triangle 303"/>
                <p:cNvSpPr/>
                <p:nvPr/>
              </p:nvSpPr>
              <p:spPr>
                <a:xfrm rot="20880820" flipH="1">
                  <a:off x="7855723" y="5804336"/>
                  <a:ext cx="45719" cy="275705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Rounded Rectangle 304"/>
                <p:cNvSpPr/>
                <p:nvPr/>
              </p:nvSpPr>
              <p:spPr>
                <a:xfrm rot="20880820" flipH="1">
                  <a:off x="7850864" y="6063587"/>
                  <a:ext cx="107584" cy="23303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Rounded Rectangle 305"/>
                <p:cNvSpPr/>
                <p:nvPr/>
              </p:nvSpPr>
              <p:spPr>
                <a:xfrm rot="4680820" flipH="1">
                  <a:off x="7855883" y="6091726"/>
                  <a:ext cx="111650" cy="22454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9" name="Freeform 288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Freeform 289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Freeform 290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Oval 291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Oval 292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Rounded Rectangle 294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Freeform 297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Oval 298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Oval 299"/>
              <p:cNvSpPr/>
              <p:nvPr/>
            </p:nvSpPr>
            <p:spPr>
              <a:xfrm rot="7935130" flipH="1">
                <a:off x="5787915" y="6120955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 rot="1196322">
                <a:off x="5270383" y="6036177"/>
                <a:ext cx="376472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A1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03" name="Oval 302"/>
              <p:cNvSpPr/>
              <p:nvPr/>
            </p:nvSpPr>
            <p:spPr>
              <a:xfrm flipH="1" flipV="1">
                <a:off x="5622568" y="5776097"/>
                <a:ext cx="43402" cy="2349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>
              <a:off x="5937525" y="4520439"/>
              <a:ext cx="347174" cy="388569"/>
              <a:chOff x="5797041" y="2656153"/>
              <a:chExt cx="347174" cy="388569"/>
            </a:xfrm>
          </p:grpSpPr>
          <p:grpSp>
            <p:nvGrpSpPr>
              <p:cNvPr id="178" name="Group 177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188" name="Teardrop 187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98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99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2" name="Flowchart: Delay 201"/>
              <p:cNvSpPr/>
              <p:nvPr/>
            </p:nvSpPr>
            <p:spPr>
              <a:xfrm rot="5400000">
                <a:off x="6018475" y="2809545"/>
                <a:ext cx="84384" cy="154972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 flipH="1" flipV="1">
                <a:off x="6033574" y="2857687"/>
                <a:ext cx="54185" cy="293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" name="Group 12"/>
          <p:cNvGrpSpPr/>
          <p:nvPr/>
        </p:nvGrpSpPr>
        <p:grpSpPr>
          <a:xfrm>
            <a:off x="1090097" y="4166214"/>
            <a:ext cx="1142151" cy="1510932"/>
            <a:chOff x="3442216" y="4664441"/>
            <a:chExt cx="1142151" cy="1510932"/>
          </a:xfrm>
        </p:grpSpPr>
        <p:grpSp>
          <p:nvGrpSpPr>
            <p:cNvPr id="151" name="Group 150"/>
            <p:cNvGrpSpPr/>
            <p:nvPr/>
          </p:nvGrpSpPr>
          <p:grpSpPr>
            <a:xfrm>
              <a:off x="3442216" y="4890371"/>
              <a:ext cx="1142151" cy="1285002"/>
              <a:chOff x="4994424" y="5776097"/>
              <a:chExt cx="914867" cy="1028779"/>
            </a:xfrm>
          </p:grpSpPr>
          <p:grpSp>
            <p:nvGrpSpPr>
              <p:cNvPr id="152" name="Group 151"/>
              <p:cNvGrpSpPr/>
              <p:nvPr/>
            </p:nvGrpSpPr>
            <p:grpSpPr>
              <a:xfrm rot="637389">
                <a:off x="5801707" y="5844949"/>
                <a:ext cx="107584" cy="354442"/>
                <a:chOff x="7850864" y="5804336"/>
                <a:chExt cx="107584" cy="354442"/>
              </a:xfrm>
            </p:grpSpPr>
            <p:sp>
              <p:nvSpPr>
                <p:cNvPr id="170" name="Isosceles Triangle 169"/>
                <p:cNvSpPr/>
                <p:nvPr/>
              </p:nvSpPr>
              <p:spPr>
                <a:xfrm rot="20880820" flipH="1">
                  <a:off x="7855723" y="5804336"/>
                  <a:ext cx="45719" cy="275705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ounded Rectangle 170"/>
                <p:cNvSpPr/>
                <p:nvPr/>
              </p:nvSpPr>
              <p:spPr>
                <a:xfrm rot="20880820" flipH="1">
                  <a:off x="7850864" y="6063587"/>
                  <a:ext cx="107584" cy="23303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Rounded Rectangle 171"/>
                <p:cNvSpPr/>
                <p:nvPr/>
              </p:nvSpPr>
              <p:spPr>
                <a:xfrm rot="4680820" flipH="1">
                  <a:off x="7855883" y="6091726"/>
                  <a:ext cx="111650" cy="22454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4" name="Freeform 153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Freeform 155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Freeform 156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ounded Rectangle 160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Freeform 163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Oval 165"/>
              <p:cNvSpPr/>
              <p:nvPr/>
            </p:nvSpPr>
            <p:spPr>
              <a:xfrm rot="7935130" flipH="1">
                <a:off x="5787915" y="6120955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TextBox 166"/>
              <p:cNvSpPr txBox="1"/>
              <p:nvPr/>
            </p:nvSpPr>
            <p:spPr>
              <a:xfrm rot="1196322">
                <a:off x="5268575" y="6064698"/>
                <a:ext cx="361064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C2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Oval 168"/>
              <p:cNvSpPr/>
              <p:nvPr/>
            </p:nvSpPr>
            <p:spPr>
              <a:xfrm flipH="1" flipV="1">
                <a:off x="5622568" y="5776097"/>
                <a:ext cx="43402" cy="2349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4" name="Group 203"/>
            <p:cNvGrpSpPr/>
            <p:nvPr/>
          </p:nvGrpSpPr>
          <p:grpSpPr>
            <a:xfrm>
              <a:off x="3984975" y="4664441"/>
              <a:ext cx="347174" cy="388569"/>
              <a:chOff x="5797041" y="2656153"/>
              <a:chExt cx="347174" cy="388569"/>
            </a:xfrm>
          </p:grpSpPr>
          <p:grpSp>
            <p:nvGrpSpPr>
              <p:cNvPr id="205" name="Group 204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208" name="Teardrop 207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Freeform 208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Freeform 209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6" name="Flowchart: Delay 205"/>
              <p:cNvSpPr/>
              <p:nvPr/>
            </p:nvSpPr>
            <p:spPr>
              <a:xfrm rot="5400000">
                <a:off x="6018475" y="2809545"/>
                <a:ext cx="84384" cy="154972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flipH="1" flipV="1">
                <a:off x="6033574" y="2857687"/>
                <a:ext cx="54185" cy="293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2" name="Group 211"/>
          <p:cNvGrpSpPr/>
          <p:nvPr/>
        </p:nvGrpSpPr>
        <p:grpSpPr>
          <a:xfrm rot="625648" flipH="1">
            <a:off x="2848026" y="1225252"/>
            <a:ext cx="347174" cy="388569"/>
            <a:chOff x="5797041" y="2656153"/>
            <a:chExt cx="347174" cy="388569"/>
          </a:xfrm>
        </p:grpSpPr>
        <p:grpSp>
          <p:nvGrpSpPr>
            <p:cNvPr id="213" name="Group 212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216" name="Teardrop 215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Freeform 216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18" name="Freeform 217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4" name="Flowchart: Delay 213"/>
            <p:cNvSpPr/>
            <p:nvPr/>
          </p:nvSpPr>
          <p:spPr>
            <a:xfrm rot="5400000">
              <a:off x="6018475" y="2809545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5" name="Oval 214"/>
            <p:cNvSpPr/>
            <p:nvPr/>
          </p:nvSpPr>
          <p:spPr>
            <a:xfrm flipH="1" flipV="1">
              <a:off x="6033574" y="2857687"/>
              <a:ext cx="54185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9" name="Group 218"/>
          <p:cNvGrpSpPr/>
          <p:nvPr/>
        </p:nvGrpSpPr>
        <p:grpSpPr>
          <a:xfrm rot="1590644">
            <a:off x="7333948" y="3988532"/>
            <a:ext cx="368669" cy="390839"/>
            <a:chOff x="5797041" y="2656153"/>
            <a:chExt cx="347174" cy="388569"/>
          </a:xfrm>
        </p:grpSpPr>
        <p:sp>
          <p:nvSpPr>
            <p:cNvPr id="220" name="Teardrop 219"/>
            <p:cNvSpPr/>
            <p:nvPr/>
          </p:nvSpPr>
          <p:spPr>
            <a:xfrm rot="8894503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Freeform 220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2" name="Freeform 221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Oval 222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4" name="Freeform 223"/>
          <p:cNvSpPr/>
          <p:nvPr/>
        </p:nvSpPr>
        <p:spPr>
          <a:xfrm rot="370005">
            <a:off x="1518056" y="532831"/>
            <a:ext cx="96548" cy="120610"/>
          </a:xfrm>
          <a:custGeom>
            <a:avLst/>
            <a:gdLst>
              <a:gd name="connsiteX0" fmla="*/ 235876 w 241992"/>
              <a:gd name="connsiteY0" fmla="*/ 105444 h 308214"/>
              <a:gd name="connsiteX1" fmla="*/ 185076 w 241992"/>
              <a:gd name="connsiteY1" fmla="*/ 25616 h 308214"/>
              <a:gd name="connsiteX2" fmla="*/ 94362 w 241992"/>
              <a:gd name="connsiteY2" fmla="*/ 216 h 308214"/>
              <a:gd name="connsiteX3" fmla="*/ 29047 w 241992"/>
              <a:gd name="connsiteY3" fmla="*/ 36502 h 308214"/>
              <a:gd name="connsiteX4" fmla="*/ 19 w 241992"/>
              <a:gd name="connsiteY4" fmla="*/ 141730 h 308214"/>
              <a:gd name="connsiteX5" fmla="*/ 32676 w 241992"/>
              <a:gd name="connsiteY5" fmla="*/ 243330 h 308214"/>
              <a:gd name="connsiteX6" fmla="*/ 112505 w 241992"/>
              <a:gd name="connsiteY6" fmla="*/ 301387 h 308214"/>
              <a:gd name="connsiteX7" fmla="*/ 203219 w 241992"/>
              <a:gd name="connsiteY7" fmla="*/ 297759 h 308214"/>
              <a:gd name="connsiteX8" fmla="*/ 239505 w 241992"/>
              <a:gd name="connsiteY8" fmla="*/ 217930 h 308214"/>
              <a:gd name="connsiteX9" fmla="*/ 235876 w 241992"/>
              <a:gd name="connsiteY9" fmla="*/ 214302 h 308214"/>
              <a:gd name="connsiteX0" fmla="*/ 235876 w 241992"/>
              <a:gd name="connsiteY0" fmla="*/ 105444 h 306223"/>
              <a:gd name="connsiteX1" fmla="*/ 185076 w 241992"/>
              <a:gd name="connsiteY1" fmla="*/ 25616 h 306223"/>
              <a:gd name="connsiteX2" fmla="*/ 94362 w 241992"/>
              <a:gd name="connsiteY2" fmla="*/ 216 h 306223"/>
              <a:gd name="connsiteX3" fmla="*/ 29047 w 241992"/>
              <a:gd name="connsiteY3" fmla="*/ 36502 h 306223"/>
              <a:gd name="connsiteX4" fmla="*/ 19 w 241992"/>
              <a:gd name="connsiteY4" fmla="*/ 141730 h 306223"/>
              <a:gd name="connsiteX5" fmla="*/ 32676 w 241992"/>
              <a:gd name="connsiteY5" fmla="*/ 243330 h 306223"/>
              <a:gd name="connsiteX6" fmla="*/ 94362 w 241992"/>
              <a:gd name="connsiteY6" fmla="*/ 297759 h 306223"/>
              <a:gd name="connsiteX7" fmla="*/ 203219 w 241992"/>
              <a:gd name="connsiteY7" fmla="*/ 297759 h 306223"/>
              <a:gd name="connsiteX8" fmla="*/ 239505 w 241992"/>
              <a:gd name="connsiteY8" fmla="*/ 217930 h 306223"/>
              <a:gd name="connsiteX9" fmla="*/ 235876 w 241992"/>
              <a:gd name="connsiteY9" fmla="*/ 214302 h 306223"/>
              <a:gd name="connsiteX0" fmla="*/ 235876 w 242798"/>
              <a:gd name="connsiteY0" fmla="*/ 105444 h 302434"/>
              <a:gd name="connsiteX1" fmla="*/ 185076 w 242798"/>
              <a:gd name="connsiteY1" fmla="*/ 25616 h 302434"/>
              <a:gd name="connsiteX2" fmla="*/ 94362 w 242798"/>
              <a:gd name="connsiteY2" fmla="*/ 216 h 302434"/>
              <a:gd name="connsiteX3" fmla="*/ 29047 w 242798"/>
              <a:gd name="connsiteY3" fmla="*/ 36502 h 302434"/>
              <a:gd name="connsiteX4" fmla="*/ 19 w 242798"/>
              <a:gd name="connsiteY4" fmla="*/ 141730 h 302434"/>
              <a:gd name="connsiteX5" fmla="*/ 32676 w 242798"/>
              <a:gd name="connsiteY5" fmla="*/ 243330 h 302434"/>
              <a:gd name="connsiteX6" fmla="*/ 94362 w 242798"/>
              <a:gd name="connsiteY6" fmla="*/ 297759 h 302434"/>
              <a:gd name="connsiteX7" fmla="*/ 192333 w 242798"/>
              <a:gd name="connsiteY7" fmla="*/ 290502 h 302434"/>
              <a:gd name="connsiteX8" fmla="*/ 239505 w 242798"/>
              <a:gd name="connsiteY8" fmla="*/ 217930 h 302434"/>
              <a:gd name="connsiteX9" fmla="*/ 235876 w 242798"/>
              <a:gd name="connsiteY9" fmla="*/ 214302 h 302434"/>
              <a:gd name="connsiteX0" fmla="*/ 235882 w 242804"/>
              <a:gd name="connsiteY0" fmla="*/ 105444 h 302434"/>
              <a:gd name="connsiteX1" fmla="*/ 185082 w 242804"/>
              <a:gd name="connsiteY1" fmla="*/ 25616 h 302434"/>
              <a:gd name="connsiteX2" fmla="*/ 116140 w 242804"/>
              <a:gd name="connsiteY2" fmla="*/ 216 h 302434"/>
              <a:gd name="connsiteX3" fmla="*/ 29053 w 242804"/>
              <a:gd name="connsiteY3" fmla="*/ 36502 h 302434"/>
              <a:gd name="connsiteX4" fmla="*/ 25 w 242804"/>
              <a:gd name="connsiteY4" fmla="*/ 141730 h 302434"/>
              <a:gd name="connsiteX5" fmla="*/ 32682 w 242804"/>
              <a:gd name="connsiteY5" fmla="*/ 243330 h 302434"/>
              <a:gd name="connsiteX6" fmla="*/ 94368 w 242804"/>
              <a:gd name="connsiteY6" fmla="*/ 297759 h 302434"/>
              <a:gd name="connsiteX7" fmla="*/ 192339 w 242804"/>
              <a:gd name="connsiteY7" fmla="*/ 290502 h 302434"/>
              <a:gd name="connsiteX8" fmla="*/ 239511 w 242804"/>
              <a:gd name="connsiteY8" fmla="*/ 217930 h 302434"/>
              <a:gd name="connsiteX9" fmla="*/ 235882 w 242804"/>
              <a:gd name="connsiteY9" fmla="*/ 214302 h 302434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85 w 242907"/>
              <a:gd name="connsiteY0" fmla="*/ 106076 h 303066"/>
              <a:gd name="connsiteX1" fmla="*/ 185185 w 242907"/>
              <a:gd name="connsiteY1" fmla="*/ 26248 h 303066"/>
              <a:gd name="connsiteX2" fmla="*/ 116243 w 242907"/>
              <a:gd name="connsiteY2" fmla="*/ 848 h 303066"/>
              <a:gd name="connsiteX3" fmla="*/ 25528 w 242907"/>
              <a:gd name="connsiteY3" fmla="*/ 51648 h 303066"/>
              <a:gd name="connsiteX4" fmla="*/ 128 w 242907"/>
              <a:gd name="connsiteY4" fmla="*/ 142362 h 303066"/>
              <a:gd name="connsiteX5" fmla="*/ 32785 w 242907"/>
              <a:gd name="connsiteY5" fmla="*/ 243962 h 303066"/>
              <a:gd name="connsiteX6" fmla="*/ 94471 w 242907"/>
              <a:gd name="connsiteY6" fmla="*/ 298391 h 303066"/>
              <a:gd name="connsiteX7" fmla="*/ 192442 w 242907"/>
              <a:gd name="connsiteY7" fmla="*/ 291134 h 303066"/>
              <a:gd name="connsiteX8" fmla="*/ 239614 w 242907"/>
              <a:gd name="connsiteY8" fmla="*/ 218562 h 303066"/>
              <a:gd name="connsiteX9" fmla="*/ 235985 w 242907"/>
              <a:gd name="connsiteY9" fmla="*/ 214934 h 303066"/>
              <a:gd name="connsiteX0" fmla="*/ 235971 w 242893"/>
              <a:gd name="connsiteY0" fmla="*/ 93136 h 290126"/>
              <a:gd name="connsiteX1" fmla="*/ 185171 w 242893"/>
              <a:gd name="connsiteY1" fmla="*/ 13308 h 290126"/>
              <a:gd name="connsiteX2" fmla="*/ 108972 w 242893"/>
              <a:gd name="connsiteY2" fmla="*/ 2423 h 290126"/>
              <a:gd name="connsiteX3" fmla="*/ 25514 w 242893"/>
              <a:gd name="connsiteY3" fmla="*/ 38708 h 290126"/>
              <a:gd name="connsiteX4" fmla="*/ 114 w 242893"/>
              <a:gd name="connsiteY4" fmla="*/ 129422 h 290126"/>
              <a:gd name="connsiteX5" fmla="*/ 32771 w 242893"/>
              <a:gd name="connsiteY5" fmla="*/ 231022 h 290126"/>
              <a:gd name="connsiteX6" fmla="*/ 94457 w 242893"/>
              <a:gd name="connsiteY6" fmla="*/ 285451 h 290126"/>
              <a:gd name="connsiteX7" fmla="*/ 192428 w 242893"/>
              <a:gd name="connsiteY7" fmla="*/ 278194 h 290126"/>
              <a:gd name="connsiteX8" fmla="*/ 239600 w 242893"/>
              <a:gd name="connsiteY8" fmla="*/ 205622 h 290126"/>
              <a:gd name="connsiteX9" fmla="*/ 235971 w 242893"/>
              <a:gd name="connsiteY9" fmla="*/ 201994 h 290126"/>
              <a:gd name="connsiteX0" fmla="*/ 235971 w 242893"/>
              <a:gd name="connsiteY0" fmla="*/ 91470 h 288460"/>
              <a:gd name="connsiteX1" fmla="*/ 196057 w 242893"/>
              <a:gd name="connsiteY1" fmla="*/ 18899 h 288460"/>
              <a:gd name="connsiteX2" fmla="*/ 108972 w 242893"/>
              <a:gd name="connsiteY2" fmla="*/ 757 h 288460"/>
              <a:gd name="connsiteX3" fmla="*/ 25514 w 242893"/>
              <a:gd name="connsiteY3" fmla="*/ 37042 h 288460"/>
              <a:gd name="connsiteX4" fmla="*/ 114 w 242893"/>
              <a:gd name="connsiteY4" fmla="*/ 127756 h 288460"/>
              <a:gd name="connsiteX5" fmla="*/ 32771 w 242893"/>
              <a:gd name="connsiteY5" fmla="*/ 229356 h 288460"/>
              <a:gd name="connsiteX6" fmla="*/ 94457 w 242893"/>
              <a:gd name="connsiteY6" fmla="*/ 283785 h 288460"/>
              <a:gd name="connsiteX7" fmla="*/ 192428 w 242893"/>
              <a:gd name="connsiteY7" fmla="*/ 276528 h 288460"/>
              <a:gd name="connsiteX8" fmla="*/ 239600 w 242893"/>
              <a:gd name="connsiteY8" fmla="*/ 203956 h 288460"/>
              <a:gd name="connsiteX9" fmla="*/ 235971 w 242893"/>
              <a:gd name="connsiteY9" fmla="*/ 200328 h 288460"/>
              <a:gd name="connsiteX0" fmla="*/ 235971 w 239600"/>
              <a:gd name="connsiteY0" fmla="*/ 91470 h 288460"/>
              <a:gd name="connsiteX1" fmla="*/ 196057 w 239600"/>
              <a:gd name="connsiteY1" fmla="*/ 18899 h 288460"/>
              <a:gd name="connsiteX2" fmla="*/ 108972 w 239600"/>
              <a:gd name="connsiteY2" fmla="*/ 757 h 288460"/>
              <a:gd name="connsiteX3" fmla="*/ 25514 w 239600"/>
              <a:gd name="connsiteY3" fmla="*/ 37042 h 288460"/>
              <a:gd name="connsiteX4" fmla="*/ 114 w 239600"/>
              <a:gd name="connsiteY4" fmla="*/ 127756 h 288460"/>
              <a:gd name="connsiteX5" fmla="*/ 32771 w 239600"/>
              <a:gd name="connsiteY5" fmla="*/ 229356 h 288460"/>
              <a:gd name="connsiteX6" fmla="*/ 94457 w 239600"/>
              <a:gd name="connsiteY6" fmla="*/ 283785 h 288460"/>
              <a:gd name="connsiteX7" fmla="*/ 192428 w 239600"/>
              <a:gd name="connsiteY7" fmla="*/ 276528 h 288460"/>
              <a:gd name="connsiteX8" fmla="*/ 239600 w 239600"/>
              <a:gd name="connsiteY8" fmla="*/ 203956 h 288460"/>
              <a:gd name="connsiteX0" fmla="*/ 245706 w 245706"/>
              <a:gd name="connsiteY0" fmla="*/ 125920 h 289069"/>
              <a:gd name="connsiteX1" fmla="*/ 196057 w 245706"/>
              <a:gd name="connsiteY1" fmla="*/ 19508 h 289069"/>
              <a:gd name="connsiteX2" fmla="*/ 108972 w 245706"/>
              <a:gd name="connsiteY2" fmla="*/ 1366 h 289069"/>
              <a:gd name="connsiteX3" fmla="*/ 25514 w 245706"/>
              <a:gd name="connsiteY3" fmla="*/ 37651 h 289069"/>
              <a:gd name="connsiteX4" fmla="*/ 114 w 245706"/>
              <a:gd name="connsiteY4" fmla="*/ 128365 h 289069"/>
              <a:gd name="connsiteX5" fmla="*/ 32771 w 245706"/>
              <a:gd name="connsiteY5" fmla="*/ 229965 h 289069"/>
              <a:gd name="connsiteX6" fmla="*/ 94457 w 245706"/>
              <a:gd name="connsiteY6" fmla="*/ 284394 h 289069"/>
              <a:gd name="connsiteX7" fmla="*/ 192428 w 245706"/>
              <a:gd name="connsiteY7" fmla="*/ 277137 h 289069"/>
              <a:gd name="connsiteX8" fmla="*/ 239600 w 245706"/>
              <a:gd name="connsiteY8" fmla="*/ 204565 h 289069"/>
              <a:gd name="connsiteX0" fmla="*/ 245706 w 245706"/>
              <a:gd name="connsiteY0" fmla="*/ 125920 h 289069"/>
              <a:gd name="connsiteX1" fmla="*/ 196057 w 245706"/>
              <a:gd name="connsiteY1" fmla="*/ 19508 h 289069"/>
              <a:gd name="connsiteX2" fmla="*/ 108972 w 245706"/>
              <a:gd name="connsiteY2" fmla="*/ 1366 h 289069"/>
              <a:gd name="connsiteX3" fmla="*/ 25514 w 245706"/>
              <a:gd name="connsiteY3" fmla="*/ 37651 h 289069"/>
              <a:gd name="connsiteX4" fmla="*/ 114 w 245706"/>
              <a:gd name="connsiteY4" fmla="*/ 128365 h 289069"/>
              <a:gd name="connsiteX5" fmla="*/ 32771 w 245706"/>
              <a:gd name="connsiteY5" fmla="*/ 229965 h 289069"/>
              <a:gd name="connsiteX6" fmla="*/ 94457 w 245706"/>
              <a:gd name="connsiteY6" fmla="*/ 284394 h 289069"/>
              <a:gd name="connsiteX7" fmla="*/ 192428 w 245706"/>
              <a:gd name="connsiteY7" fmla="*/ 277137 h 289069"/>
              <a:gd name="connsiteX8" fmla="*/ 224050 w 245706"/>
              <a:gd name="connsiteY8" fmla="*/ 241392 h 289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706" h="289069">
                <a:moveTo>
                  <a:pt x="245706" y="125920"/>
                </a:moveTo>
                <a:cubicBezTo>
                  <a:pt x="232099" y="94775"/>
                  <a:pt x="218846" y="40267"/>
                  <a:pt x="196057" y="19508"/>
                </a:cubicBezTo>
                <a:cubicBezTo>
                  <a:pt x="173268" y="-1251"/>
                  <a:pt x="137396" y="-1658"/>
                  <a:pt x="108972" y="1366"/>
                </a:cubicBezTo>
                <a:cubicBezTo>
                  <a:pt x="80548" y="4390"/>
                  <a:pt x="43657" y="16485"/>
                  <a:pt x="25514" y="37651"/>
                </a:cubicBezTo>
                <a:cubicBezTo>
                  <a:pt x="7371" y="58818"/>
                  <a:pt x="-1095" y="96313"/>
                  <a:pt x="114" y="128365"/>
                </a:cubicBezTo>
                <a:cubicBezTo>
                  <a:pt x="1323" y="160417"/>
                  <a:pt x="17047" y="203960"/>
                  <a:pt x="32771" y="229965"/>
                </a:cubicBezTo>
                <a:cubicBezTo>
                  <a:pt x="48495" y="255970"/>
                  <a:pt x="67848" y="276532"/>
                  <a:pt x="94457" y="284394"/>
                </a:cubicBezTo>
                <a:cubicBezTo>
                  <a:pt x="121066" y="292256"/>
                  <a:pt x="168238" y="290442"/>
                  <a:pt x="192428" y="277137"/>
                </a:cubicBezTo>
                <a:cubicBezTo>
                  <a:pt x="216618" y="263832"/>
                  <a:pt x="216793" y="254092"/>
                  <a:pt x="224050" y="241392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 flipH="1">
            <a:off x="5704702" y="446361"/>
            <a:ext cx="407009" cy="386328"/>
            <a:chOff x="1862618" y="167596"/>
            <a:chExt cx="407009" cy="386328"/>
          </a:xfrm>
        </p:grpSpPr>
        <p:sp>
          <p:nvSpPr>
            <p:cNvPr id="228" name="Freeform 227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Teardrop 228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ounded Rectangle 229"/>
            <p:cNvSpPr/>
            <p:nvPr/>
          </p:nvSpPr>
          <p:spPr>
            <a:xfrm>
              <a:off x="1971368" y="459975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Chord 230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3" name="Freeform 232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3" name="Straight Connector 152"/>
          <p:cNvCxnSpPr/>
          <p:nvPr/>
        </p:nvCxnSpPr>
        <p:spPr>
          <a:xfrm>
            <a:off x="1834608" y="1256246"/>
            <a:ext cx="1115076" cy="643205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/>
          <p:cNvCxnSpPr>
            <a:stCxn id="304" idx="0"/>
          </p:cNvCxnSpPr>
          <p:nvPr/>
        </p:nvCxnSpPr>
        <p:spPr>
          <a:xfrm flipH="1" flipV="1">
            <a:off x="6016084" y="1259289"/>
            <a:ext cx="410254" cy="3239405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Box 162"/>
          <p:cNvSpPr txBox="1"/>
          <p:nvPr/>
        </p:nvSpPr>
        <p:spPr>
          <a:xfrm>
            <a:off x="113058" y="2384642"/>
            <a:ext cx="2195963" cy="36933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(</a:t>
            </a:r>
            <a:r>
              <a:rPr lang="en-US" u="sng" dirty="0" smtClean="0"/>
              <a:t>inside</a:t>
            </a:r>
            <a:r>
              <a:rPr lang="en-US" dirty="0" smtClean="0"/>
              <a:t> the plant cell)</a:t>
            </a:r>
            <a:endParaRPr lang="en-US" dirty="0"/>
          </a:p>
        </p:txBody>
      </p:sp>
      <p:sp>
        <p:nvSpPr>
          <p:cNvPr id="168" name="TextBox 167"/>
          <p:cNvSpPr txBox="1"/>
          <p:nvPr/>
        </p:nvSpPr>
        <p:spPr>
          <a:xfrm>
            <a:off x="59761" y="6024068"/>
            <a:ext cx="8973108" cy="707886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... and </a:t>
            </a:r>
            <a:r>
              <a:rPr lang="en-US" sz="2000" b="1" u="sng" dirty="0" smtClean="0"/>
              <a:t>Effectors</a:t>
            </a:r>
            <a:r>
              <a:rPr lang="en-US" sz="2000" b="1" dirty="0" smtClean="0"/>
              <a:t> are able to </a:t>
            </a:r>
            <a:r>
              <a:rPr lang="en-US" sz="2000" b="1" u="sng" dirty="0" smtClean="0"/>
              <a:t>disable</a:t>
            </a:r>
            <a:r>
              <a:rPr lang="en-US" sz="2000" b="1" dirty="0" smtClean="0"/>
              <a:t>, or shut down, </a:t>
            </a:r>
            <a:r>
              <a:rPr lang="en-US" sz="2000" b="1" u="sng" dirty="0" smtClean="0"/>
              <a:t>specific</a:t>
            </a:r>
            <a:r>
              <a:rPr lang="en-US" sz="2000" b="1" dirty="0" smtClean="0"/>
              <a:t> components of the MTI defense response:  </a:t>
            </a:r>
            <a:r>
              <a:rPr lang="en-US" sz="2000" b="1" u="sng" dirty="0" smtClean="0"/>
              <a:t>B</a:t>
            </a:r>
            <a:r>
              <a:rPr lang="en-US" sz="2000" b="1" dirty="0" smtClean="0"/>
              <a:t>1 shuts down </a:t>
            </a:r>
            <a:r>
              <a:rPr lang="en-US" sz="2000" b="1" u="sng" dirty="0" smtClean="0"/>
              <a:t>B</a:t>
            </a:r>
            <a:r>
              <a:rPr lang="en-US" sz="2000" b="1" dirty="0" smtClean="0"/>
              <a:t>,  </a:t>
            </a:r>
            <a:r>
              <a:rPr lang="en-US" sz="2000" b="1" u="sng" dirty="0" smtClean="0"/>
              <a:t>A</a:t>
            </a:r>
            <a:r>
              <a:rPr lang="en-US" sz="2000" b="1" dirty="0" smtClean="0"/>
              <a:t>1 (or, alternatively, </a:t>
            </a:r>
            <a:r>
              <a:rPr lang="en-US" sz="2000" b="1" u="sng" dirty="0" smtClean="0"/>
              <a:t>A</a:t>
            </a:r>
            <a:r>
              <a:rPr lang="en-US" sz="2000" b="1" dirty="0" smtClean="0"/>
              <a:t>2) shuts down </a:t>
            </a:r>
            <a:r>
              <a:rPr lang="en-US" sz="2000" b="1" u="sng" dirty="0" smtClean="0"/>
              <a:t>A</a:t>
            </a:r>
            <a:r>
              <a:rPr lang="en-US" sz="2000" b="1" dirty="0" smtClean="0"/>
              <a:t>,  etc. 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1655654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 74"/>
          <p:cNvSpPr/>
          <p:nvPr/>
        </p:nvSpPr>
        <p:spPr>
          <a:xfrm>
            <a:off x="618481" y="3152140"/>
            <a:ext cx="4309117" cy="3145874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blipFill dpi="0" rotWithShape="1">
            <a:blip r:embed="rId2">
              <a:alphaModFix amt="50000"/>
            </a:blip>
            <a:srcRect/>
            <a:tile tx="0" ty="0" sx="100000" sy="100000" flip="none" algn="tl"/>
          </a:blip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2996192" y="2733366"/>
            <a:ext cx="610031" cy="796405"/>
            <a:chOff x="2666569" y="2680201"/>
            <a:chExt cx="610031" cy="796405"/>
          </a:xfrm>
        </p:grpSpPr>
        <p:sp>
          <p:nvSpPr>
            <p:cNvPr id="39" name="Freeform 38"/>
            <p:cNvSpPr/>
            <p:nvPr/>
          </p:nvSpPr>
          <p:spPr>
            <a:xfrm>
              <a:off x="2839456" y="2680201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72C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 flipH="1">
              <a:off x="2835777" y="2759382"/>
              <a:ext cx="3116" cy="717224"/>
            </a:xfrm>
            <a:prstGeom prst="line">
              <a:avLst/>
            </a:prstGeom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Equal 4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792523" y="2196966"/>
            <a:ext cx="2217305" cy="583682"/>
            <a:chOff x="929640" y="725424"/>
            <a:chExt cx="4549139" cy="905256"/>
          </a:xfrm>
        </p:grpSpPr>
        <p:sp>
          <p:nvSpPr>
            <p:cNvPr id="43" name="Rounded Rectangle 42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315200" y="5257800"/>
            <a:ext cx="1651685" cy="1524000"/>
            <a:chOff x="3063174" y="5944064"/>
            <a:chExt cx="1758462" cy="1754438"/>
          </a:xfrm>
        </p:grpSpPr>
        <p:sp>
          <p:nvSpPr>
            <p:cNvPr id="59" name="Rectangle 58"/>
            <p:cNvSpPr/>
            <p:nvPr/>
          </p:nvSpPr>
          <p:spPr>
            <a:xfrm rot="16200000">
              <a:off x="262557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504801" y="6381667"/>
              <a:ext cx="1754438" cy="8792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2958111" y="6259331"/>
              <a:ext cx="1073897" cy="46432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/>
                <a:t>A1</a:t>
              </a:r>
              <a:endParaRPr lang="en-US" sz="1800" b="1" dirty="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3840833" y="6259331"/>
              <a:ext cx="1073897" cy="46432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b="1" dirty="0"/>
                <a:t>A</a:t>
              </a:r>
              <a:r>
                <a:rPr lang="en-US" sz="1800" b="1" dirty="0" smtClean="0"/>
                <a:t>2</a:t>
              </a:r>
              <a:endParaRPr lang="en-US" sz="1800" b="1" dirty="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491734" y="407215"/>
            <a:ext cx="80697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On the </a:t>
            </a:r>
            <a:r>
              <a:rPr lang="en-US" sz="2000" b="1" i="1" dirty="0" smtClean="0"/>
              <a:t>VEGEVADERS </a:t>
            </a:r>
            <a:r>
              <a:rPr lang="en-US" sz="2000" dirty="0" smtClean="0"/>
              <a:t>play mat, the </a:t>
            </a:r>
            <a:r>
              <a:rPr lang="en-US" sz="2000" b="1" u="sng" dirty="0" smtClean="0"/>
              <a:t>cards played in Row 3</a:t>
            </a:r>
            <a:r>
              <a:rPr lang="en-US" sz="2000" b="1" dirty="0" smtClean="0"/>
              <a:t> </a:t>
            </a:r>
            <a:r>
              <a:rPr lang="en-US" sz="2000" dirty="0" smtClean="0"/>
              <a:t>represent the </a:t>
            </a:r>
            <a:r>
              <a:rPr lang="en-US" sz="2000" u="sng" dirty="0" smtClean="0"/>
              <a:t>different</a:t>
            </a:r>
            <a:r>
              <a:rPr lang="en-US" sz="2000" dirty="0" smtClean="0"/>
              <a:t> </a:t>
            </a:r>
            <a:r>
              <a:rPr lang="en-US" sz="2000" u="sng" dirty="0" smtClean="0"/>
              <a:t>Microbial </a:t>
            </a:r>
            <a:r>
              <a:rPr lang="en-US" sz="2000" b="1" u="sng" dirty="0" smtClean="0"/>
              <a:t>Effectors</a:t>
            </a:r>
            <a:r>
              <a:rPr lang="en-US" sz="2000" b="1" dirty="0" smtClean="0"/>
              <a:t> </a:t>
            </a:r>
            <a:r>
              <a:rPr lang="en-US" sz="2000" dirty="0" smtClean="0"/>
              <a:t>( = Invading Proteins )   </a:t>
            </a:r>
            <a:endParaRPr lang="en-US" sz="2000" dirty="0"/>
          </a:p>
        </p:txBody>
      </p:sp>
      <p:sp>
        <p:nvSpPr>
          <p:cNvPr id="3" name="TextBox 2"/>
          <p:cNvSpPr txBox="1"/>
          <p:nvPr/>
        </p:nvSpPr>
        <p:spPr>
          <a:xfrm>
            <a:off x="5858548" y="2311933"/>
            <a:ext cx="133970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   </a:t>
            </a:r>
            <a:r>
              <a:rPr lang="en-US" dirty="0" smtClean="0">
                <a:solidFill>
                  <a:srgbClr val="C00000"/>
                </a:solidFill>
              </a:rPr>
              <a:t>Microbial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</a:t>
            </a:r>
            <a:r>
              <a:rPr lang="en-US" b="1" u="sng" dirty="0" smtClean="0">
                <a:solidFill>
                  <a:srgbClr val="C00000"/>
                </a:solidFill>
              </a:rPr>
              <a:t>Feature</a:t>
            </a:r>
            <a:endParaRPr lang="en-US" b="1" u="sng" dirty="0">
              <a:solidFill>
                <a:srgbClr val="C00000"/>
              </a:solidFill>
            </a:endParaRPr>
          </a:p>
          <a:p>
            <a:endParaRPr lang="en-US" b="1" dirty="0" smtClean="0"/>
          </a:p>
          <a:p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29938" y="2041451"/>
            <a:ext cx="712722" cy="56232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249796" y="1741256"/>
            <a:ext cx="290849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507668" y="3074621"/>
            <a:ext cx="18089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2   </a:t>
            </a:r>
            <a:r>
              <a:rPr lang="en-US" dirty="0" smtClean="0">
                <a:solidFill>
                  <a:srgbClr val="336600"/>
                </a:solidFill>
              </a:rPr>
              <a:t>Plant Surface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         </a:t>
            </a:r>
            <a:r>
              <a:rPr lang="en-US" b="1" u="sng" dirty="0" smtClean="0">
                <a:solidFill>
                  <a:srgbClr val="336600"/>
                </a:solidFill>
              </a:rPr>
              <a:t>Receptor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89495" y="2780648"/>
            <a:ext cx="277471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5879814" y="4183944"/>
            <a:ext cx="13397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3   </a:t>
            </a:r>
            <a:r>
              <a:rPr lang="en-US" dirty="0" smtClean="0">
                <a:solidFill>
                  <a:srgbClr val="C00000"/>
                </a:solidFill>
              </a:rPr>
              <a:t>Microbial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</a:t>
            </a:r>
            <a:r>
              <a:rPr lang="en-US" b="1" u="sng" dirty="0" smtClean="0">
                <a:solidFill>
                  <a:srgbClr val="C00000"/>
                </a:solidFill>
              </a:rPr>
              <a:t>Effector</a:t>
            </a:r>
            <a:endParaRPr lang="en-US" b="1" u="sng" dirty="0">
              <a:solidFill>
                <a:srgbClr val="C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81961" y="4272006"/>
            <a:ext cx="283014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5" name="Rectangle 14"/>
          <p:cNvSpPr/>
          <p:nvPr/>
        </p:nvSpPr>
        <p:spPr>
          <a:xfrm>
            <a:off x="5858548" y="2322613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5608689" y="3095936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5867423" y="4216189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445870" y="3045812"/>
            <a:ext cx="4540785" cy="3358530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91386" y="3764424"/>
            <a:ext cx="8876414" cy="1493374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2299433" y="4032274"/>
            <a:ext cx="721054" cy="949669"/>
            <a:chOff x="4994424" y="5668337"/>
            <a:chExt cx="914867" cy="1136539"/>
          </a:xfrm>
        </p:grpSpPr>
        <p:grpSp>
          <p:nvGrpSpPr>
            <p:cNvPr id="68" name="Group 67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15" name="Isosceles Triangle 114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Rounded Rectangle 115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Rounded Rectangle 116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Freeform 72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ounded Rectangle 105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ardrop 106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Chord 107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reeform 108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extBox 111"/>
            <p:cNvSpPr txBox="1"/>
            <p:nvPr/>
          </p:nvSpPr>
          <p:spPr>
            <a:xfrm rot="1196322">
              <a:off x="5186344" y="6044607"/>
              <a:ext cx="590607" cy="4051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C2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14" name="Oval 113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3333198" y="4072197"/>
            <a:ext cx="721054" cy="949669"/>
            <a:chOff x="4994424" y="5668337"/>
            <a:chExt cx="914867" cy="1136539"/>
          </a:xfrm>
        </p:grpSpPr>
        <p:grpSp>
          <p:nvGrpSpPr>
            <p:cNvPr id="119" name="Group 118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34" name="Isosceles Triangle 133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Rounded Rectangle 134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ounded Rectangle 135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Freeform 119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120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ed Rectangle 125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eardrop 126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Chord 127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128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 rot="1196322">
              <a:off x="5189569" y="6042645"/>
              <a:ext cx="602814" cy="4051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C1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33" name="Oval 132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1071469" y="3930032"/>
            <a:ext cx="721054" cy="949669"/>
            <a:chOff x="4994424" y="5668337"/>
            <a:chExt cx="914867" cy="1136539"/>
          </a:xfrm>
        </p:grpSpPr>
        <p:grpSp>
          <p:nvGrpSpPr>
            <p:cNvPr id="138" name="Group 137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53" name="Isosceles Triangle 152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ounded Rectangle 153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ounded Rectangle 154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9" name="Freeform 138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Freeform 140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ounded Rectangle 144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eardrop 145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Chord 146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 147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TextBox 150"/>
            <p:cNvSpPr txBox="1"/>
            <p:nvPr/>
          </p:nvSpPr>
          <p:spPr>
            <a:xfrm rot="1196322">
              <a:off x="5186344" y="6044607"/>
              <a:ext cx="590607" cy="4051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A1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52" name="Oval 151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1" name="Rectangle 180"/>
          <p:cNvSpPr/>
          <p:nvPr/>
        </p:nvSpPr>
        <p:spPr>
          <a:xfrm rot="16200000">
            <a:off x="6968692" y="4090446"/>
            <a:ext cx="1513864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Rectangle 182"/>
          <p:cNvSpPr/>
          <p:nvPr/>
        </p:nvSpPr>
        <p:spPr>
          <a:xfrm rot="16200000">
            <a:off x="7789534" y="4090444"/>
            <a:ext cx="1513864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Rectangle 183"/>
          <p:cNvSpPr/>
          <p:nvPr/>
        </p:nvSpPr>
        <p:spPr>
          <a:xfrm>
            <a:off x="7315200" y="2897395"/>
            <a:ext cx="1644098" cy="770603"/>
          </a:xfrm>
          <a:prstGeom prst="rect">
            <a:avLst/>
          </a:prstGeom>
          <a:solidFill>
            <a:srgbClr val="92D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Rectangle 184"/>
          <p:cNvSpPr/>
          <p:nvPr/>
        </p:nvSpPr>
        <p:spPr>
          <a:xfrm>
            <a:off x="7315200" y="2057400"/>
            <a:ext cx="1644098" cy="768448"/>
          </a:xfrm>
          <a:prstGeom prst="rect">
            <a:avLst/>
          </a:prstGeom>
          <a:solidFill>
            <a:srgbClr val="FF993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6" name="TextBox 185"/>
          <p:cNvSpPr txBox="1"/>
          <p:nvPr/>
        </p:nvSpPr>
        <p:spPr>
          <a:xfrm rot="16200000">
            <a:off x="7213735" y="4127597"/>
            <a:ext cx="704376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A1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16200000">
            <a:off x="8032562" y="4127597"/>
            <a:ext cx="704376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A2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192" name="Group 191"/>
          <p:cNvGrpSpPr/>
          <p:nvPr/>
        </p:nvGrpSpPr>
        <p:grpSpPr>
          <a:xfrm>
            <a:off x="8534438" y="4042564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207" name="Isosceles Triangle 206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Rounded Rectangle 207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Rounded Rectangle 208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7712487" y="4042906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204" name="Isosceles Triangle 203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Rounded Rectangle 204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ounded Rectangle 205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7521779" y="3071570"/>
            <a:ext cx="1281251" cy="457941"/>
            <a:chOff x="7419524" y="2923189"/>
            <a:chExt cx="1372390" cy="459519"/>
          </a:xfrm>
        </p:grpSpPr>
        <p:grpSp>
          <p:nvGrpSpPr>
            <p:cNvPr id="199" name="Group 198"/>
            <p:cNvGrpSpPr/>
            <p:nvPr/>
          </p:nvGrpSpPr>
          <p:grpSpPr>
            <a:xfrm>
              <a:off x="7419524" y="3010968"/>
              <a:ext cx="1372390" cy="345039"/>
              <a:chOff x="8184068" y="557242"/>
              <a:chExt cx="384123" cy="171895"/>
            </a:xfrm>
          </p:grpSpPr>
          <p:sp>
            <p:nvSpPr>
              <p:cNvPr id="201" name="Flowchart: Manual Operation 20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Oval 20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0" name="TextBox 199"/>
            <p:cNvSpPr txBox="1"/>
            <p:nvPr/>
          </p:nvSpPr>
          <p:spPr>
            <a:xfrm rot="16200000">
              <a:off x="7717924" y="2891339"/>
              <a:ext cx="45951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</a:rPr>
                <a:t>A</a:t>
              </a:r>
              <a:endParaRPr lang="en-US" sz="28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7714038" y="2158758"/>
            <a:ext cx="921570" cy="667090"/>
            <a:chOff x="1057563" y="560144"/>
            <a:chExt cx="747613" cy="456091"/>
          </a:xfrm>
        </p:grpSpPr>
        <p:sp>
          <p:nvSpPr>
            <p:cNvPr id="197" name="Freeform 196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8" name="Straight Connector 197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6" name="TextBox 195"/>
          <p:cNvSpPr txBox="1"/>
          <p:nvPr/>
        </p:nvSpPr>
        <p:spPr>
          <a:xfrm rot="16200000">
            <a:off x="7781569" y="2118559"/>
            <a:ext cx="514257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A</a:t>
            </a:r>
            <a:endParaRPr lang="en-US" sz="2800" b="1" dirty="0">
              <a:solidFill>
                <a:schemeClr val="bg1"/>
              </a:solidFill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7315200" y="5257798"/>
            <a:ext cx="1641688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 flipH="1">
            <a:off x="2057399" y="2812547"/>
            <a:ext cx="2" cy="1137243"/>
          </a:xfrm>
          <a:prstGeom prst="line">
            <a:avLst/>
          </a:prstGeom>
          <a:ln w="57150">
            <a:solidFill>
              <a:srgbClr val="CC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3" name="Group 112"/>
          <p:cNvGrpSpPr/>
          <p:nvPr/>
        </p:nvGrpSpPr>
        <p:grpSpPr>
          <a:xfrm>
            <a:off x="2519227" y="2847989"/>
            <a:ext cx="417880" cy="905103"/>
            <a:chOff x="2653188" y="3534236"/>
            <a:chExt cx="417880" cy="905103"/>
          </a:xfrm>
        </p:grpSpPr>
        <p:sp>
          <p:nvSpPr>
            <p:cNvPr id="156" name="Freeform 155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156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ounded Rectangle 159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 161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extBox 163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165" name="Group 164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167" name="Teardrop 166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Freeform 167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9" name="Freeform 168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6" name="TextBox 165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171" name="Group 170"/>
          <p:cNvGrpSpPr/>
          <p:nvPr/>
        </p:nvGrpSpPr>
        <p:grpSpPr>
          <a:xfrm>
            <a:off x="3805062" y="1668539"/>
            <a:ext cx="588807" cy="369332"/>
            <a:chOff x="3798983" y="1668539"/>
            <a:chExt cx="438072" cy="369332"/>
          </a:xfrm>
        </p:grpSpPr>
        <p:grpSp>
          <p:nvGrpSpPr>
            <p:cNvPr id="172" name="Group 171"/>
            <p:cNvGrpSpPr/>
            <p:nvPr/>
          </p:nvGrpSpPr>
          <p:grpSpPr>
            <a:xfrm>
              <a:off x="3810423" y="1720224"/>
              <a:ext cx="426632" cy="293992"/>
              <a:chOff x="3454400" y="2286024"/>
              <a:chExt cx="526286" cy="369332"/>
            </a:xfrm>
          </p:grpSpPr>
          <p:sp>
            <p:nvSpPr>
              <p:cNvPr id="174" name="Freeform 173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TextBox 174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  <p:sp>
          <p:nvSpPr>
            <p:cNvPr id="173" name="TextBox 172"/>
            <p:cNvSpPr txBox="1"/>
            <p:nvPr/>
          </p:nvSpPr>
          <p:spPr>
            <a:xfrm>
              <a:off x="3798983" y="166853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947209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Freeform 299"/>
          <p:cNvSpPr/>
          <p:nvPr/>
        </p:nvSpPr>
        <p:spPr>
          <a:xfrm rot="4435695" flipH="1">
            <a:off x="1264304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Freeform 300"/>
          <p:cNvSpPr/>
          <p:nvPr/>
        </p:nvSpPr>
        <p:spPr>
          <a:xfrm rot="5210143" flipH="1">
            <a:off x="1355649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776177" y="531614"/>
            <a:ext cx="75703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… </a:t>
            </a:r>
            <a:r>
              <a:rPr lang="en-US" sz="2000" dirty="0" smtClean="0"/>
              <a:t>and a </a:t>
            </a:r>
            <a:r>
              <a:rPr lang="en-US" sz="2000" dirty="0"/>
              <a:t>played </a:t>
            </a:r>
            <a:r>
              <a:rPr lang="en-US" sz="2000" b="1" u="sng" dirty="0"/>
              <a:t>EFFECTOR</a:t>
            </a:r>
            <a:r>
              <a:rPr lang="en-US" sz="2000" b="1" dirty="0"/>
              <a:t> </a:t>
            </a:r>
            <a:r>
              <a:rPr lang="en-US" sz="2000" b="1" u="sng" dirty="0"/>
              <a:t>card</a:t>
            </a:r>
            <a:r>
              <a:rPr lang="en-US" sz="2000" b="1" dirty="0"/>
              <a:t> </a:t>
            </a:r>
            <a:r>
              <a:rPr lang="en-US" sz="2000" dirty="0" smtClean="0"/>
              <a:t>in Row 3 </a:t>
            </a:r>
            <a:r>
              <a:rPr lang="en-US" sz="2000" u="sng" dirty="0" smtClean="0"/>
              <a:t>that matches</a:t>
            </a:r>
            <a:r>
              <a:rPr lang="en-US" sz="2000" dirty="0" smtClean="0"/>
              <a:t> the </a:t>
            </a:r>
            <a:r>
              <a:rPr lang="en-US" sz="2000" u="sng" dirty="0" smtClean="0"/>
              <a:t>letter</a:t>
            </a:r>
            <a:r>
              <a:rPr lang="en-US" sz="2000" dirty="0" smtClean="0"/>
              <a:t> of a </a:t>
            </a:r>
            <a:r>
              <a:rPr lang="en-US" sz="2000" b="1" u="sng" dirty="0"/>
              <a:t>FEATURE</a:t>
            </a:r>
            <a:r>
              <a:rPr lang="en-US" sz="2000" u="sng" dirty="0"/>
              <a:t>-</a:t>
            </a:r>
            <a:r>
              <a:rPr lang="en-US" sz="2000" b="1" u="sng" dirty="0"/>
              <a:t>RECEPTOR</a:t>
            </a:r>
            <a:r>
              <a:rPr lang="en-US" sz="2000" dirty="0"/>
              <a:t> pair in Rows 1 and 2  </a:t>
            </a:r>
            <a:r>
              <a:rPr lang="en-US" sz="2000" b="1" u="sng" dirty="0" smtClean="0">
                <a:solidFill>
                  <a:srgbClr val="C00000"/>
                </a:solidFill>
              </a:rPr>
              <a:t>disables</a:t>
            </a:r>
            <a:r>
              <a:rPr lang="en-US" sz="2000" dirty="0" smtClean="0"/>
              <a:t> that </a:t>
            </a:r>
            <a:r>
              <a:rPr lang="en-US" sz="2000" u="sng" dirty="0" smtClean="0"/>
              <a:t>pair.</a:t>
            </a:r>
            <a:r>
              <a:rPr lang="en-US" sz="2000" dirty="0" smtClean="0"/>
              <a:t>     </a:t>
            </a:r>
            <a:endParaRPr lang="en-US" sz="2000" dirty="0"/>
          </a:p>
        </p:txBody>
      </p:sp>
      <p:sp>
        <p:nvSpPr>
          <p:cNvPr id="14" name="Down Arrow 13"/>
          <p:cNvSpPr/>
          <p:nvPr/>
        </p:nvSpPr>
        <p:spPr>
          <a:xfrm>
            <a:off x="3955311" y="1854620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6" name="Group 125"/>
          <p:cNvGrpSpPr/>
          <p:nvPr/>
        </p:nvGrpSpPr>
        <p:grpSpPr>
          <a:xfrm>
            <a:off x="735547" y="2334596"/>
            <a:ext cx="7654737" cy="3788361"/>
            <a:chOff x="707208" y="2691172"/>
            <a:chExt cx="6518772" cy="2771181"/>
          </a:xfrm>
        </p:grpSpPr>
        <p:sp>
          <p:nvSpPr>
            <p:cNvPr id="129" name="Rectangle 128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0" name="Rectangle 129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1" name="Rectangle 130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4" name="Rectangle 133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5" name="Rectangle 134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36" name="Rectangle 135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7" name="Rectangle 136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5" name="Rectangle 15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6" name="Rectangle 15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7" name="Rectangle 15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8" name="Rectangle 15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9" name="Rectangle 15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0" name="Rectangle 15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1" name="Rectangle 16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2" name="Rectangle 16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8" name="TextBox 16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69" name="TextBox 16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0" name="TextBox 16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72" name="TextBox 17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73" name="TextBox 17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74" name="TextBox 17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75" name="TextBox 17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6" name="TextBox 17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84" name="Rectangle 18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5" name="Rectangle 18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6" name="Rectangle 18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7" name="Rectangle 18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8" name="Rectangle 18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89" name="Rectangle 18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0" name="Rectangle 18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1" name="Rectangle 19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2" name="Rectangle 19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TextBox 20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03" name="TextBox 20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04" name="TextBox 20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05" name="TextBox 20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07" name="TextBox 20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08" name="TextBox 20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09" name="TextBox 20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20" name="Rectangle 21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ectangle 22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Rectangle 22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Rectangle 22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Rectangle 22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Isosceles Triangle 22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Isosceles Triangle 22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Isosceles Triangle 22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Isosceles Triangle 23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ounded Rectangle 23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TextBox 23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34" name="TextBox 23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35" name="TextBox 23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36" name="TextBox 23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37" name="TextBox 23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38" name="Rounded Rectangle 23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TextBox 23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40" name="TextBox 23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241" name="Rectangle 24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Rectangle 24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Rectangle 24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Rectangle 24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Rectangle 24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TextBox 24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50" name="TextBox 24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51" name="TextBox 25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52" name="TextBox 25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53" name="TextBox 25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54" name="TextBox 25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55" name="TextBox 25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56" name="TextBox 25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57" name="TextBox 25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58" name="TextBox 25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59" name="Rectangle 258"/>
          <p:cNvSpPr/>
          <p:nvPr/>
        </p:nvSpPr>
        <p:spPr>
          <a:xfrm>
            <a:off x="3640709" y="246449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/>
          <p:cNvGrpSpPr/>
          <p:nvPr/>
        </p:nvGrpSpPr>
        <p:grpSpPr>
          <a:xfrm>
            <a:off x="3812319" y="2611612"/>
            <a:ext cx="662003" cy="431855"/>
            <a:chOff x="1057563" y="560144"/>
            <a:chExt cx="747613" cy="456091"/>
          </a:xfrm>
        </p:grpSpPr>
        <p:sp>
          <p:nvSpPr>
            <p:cNvPr id="261" name="Freeform 2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2" name="Straight Connector 2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3" name="TextBox 262"/>
          <p:cNvSpPr txBox="1"/>
          <p:nvPr/>
        </p:nvSpPr>
        <p:spPr>
          <a:xfrm rot="16200000">
            <a:off x="3855728" y="260611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64" name="Rectangle 263"/>
          <p:cNvSpPr/>
          <p:nvPr/>
        </p:nvSpPr>
        <p:spPr>
          <a:xfrm>
            <a:off x="1815971" y="2456246"/>
            <a:ext cx="941046" cy="568295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5" name="Group 264"/>
          <p:cNvGrpSpPr/>
          <p:nvPr/>
        </p:nvGrpSpPr>
        <p:grpSpPr>
          <a:xfrm>
            <a:off x="1974695" y="2592686"/>
            <a:ext cx="660064" cy="431855"/>
            <a:chOff x="1011847" y="560144"/>
            <a:chExt cx="759041" cy="456091"/>
          </a:xfrm>
        </p:grpSpPr>
        <p:sp>
          <p:nvSpPr>
            <p:cNvPr id="266" name="Freeform 26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7" name="Straight Connector 26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8" name="TextBox 267"/>
          <p:cNvSpPr txBox="1"/>
          <p:nvPr/>
        </p:nvSpPr>
        <p:spPr>
          <a:xfrm rot="16200000">
            <a:off x="2057856" y="257295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5489006" y="2467419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0" name="Group 269"/>
          <p:cNvGrpSpPr/>
          <p:nvPr/>
        </p:nvGrpSpPr>
        <p:grpSpPr>
          <a:xfrm>
            <a:off x="5670402" y="2603859"/>
            <a:ext cx="610679" cy="431855"/>
            <a:chOff x="1057563" y="560144"/>
            <a:chExt cx="747613" cy="456091"/>
          </a:xfrm>
        </p:grpSpPr>
        <p:sp>
          <p:nvSpPr>
            <p:cNvPr id="271" name="Freeform 27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2" name="Straight Connector 27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3" name="TextBox 272"/>
          <p:cNvSpPr txBox="1"/>
          <p:nvPr/>
        </p:nvSpPr>
        <p:spPr>
          <a:xfrm rot="16200000">
            <a:off x="5713811" y="25657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4" name="Rectangle 273"/>
          <p:cNvSpPr/>
          <p:nvPr/>
        </p:nvSpPr>
        <p:spPr>
          <a:xfrm>
            <a:off x="3620959" y="304951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5" name="Group 274"/>
          <p:cNvGrpSpPr/>
          <p:nvPr/>
        </p:nvGrpSpPr>
        <p:grpSpPr>
          <a:xfrm>
            <a:off x="3745467" y="3220233"/>
            <a:ext cx="772229" cy="249976"/>
            <a:chOff x="8184068" y="557242"/>
            <a:chExt cx="384123" cy="171895"/>
          </a:xfrm>
        </p:grpSpPr>
        <p:sp>
          <p:nvSpPr>
            <p:cNvPr id="276" name="Flowchart: Manual Operation 275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Oval 276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Oval 277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9" name="TextBox 278"/>
          <p:cNvSpPr txBox="1"/>
          <p:nvPr/>
        </p:nvSpPr>
        <p:spPr>
          <a:xfrm rot="16200000">
            <a:off x="3890387" y="315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80" name="Rectangle 279"/>
          <p:cNvSpPr/>
          <p:nvPr/>
        </p:nvSpPr>
        <p:spPr>
          <a:xfrm>
            <a:off x="2744521" y="3043468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1" name="Group 280"/>
          <p:cNvGrpSpPr/>
          <p:nvPr/>
        </p:nvGrpSpPr>
        <p:grpSpPr>
          <a:xfrm>
            <a:off x="2850104" y="3217460"/>
            <a:ext cx="725630" cy="231910"/>
            <a:chOff x="8184068" y="557242"/>
            <a:chExt cx="384123" cy="171895"/>
          </a:xfrm>
        </p:grpSpPr>
        <p:sp>
          <p:nvSpPr>
            <p:cNvPr id="282" name="Flowchart: Manual Operation 281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Oval 282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5" name="TextBox 284"/>
          <p:cNvSpPr txBox="1"/>
          <p:nvPr/>
        </p:nvSpPr>
        <p:spPr>
          <a:xfrm rot="16200000">
            <a:off x="2946059" y="31337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86" name="Group 285"/>
          <p:cNvGrpSpPr/>
          <p:nvPr/>
        </p:nvGrpSpPr>
        <p:grpSpPr>
          <a:xfrm>
            <a:off x="6429150" y="3043468"/>
            <a:ext cx="900020" cy="574454"/>
            <a:chOff x="4875701" y="3218845"/>
            <a:chExt cx="990922" cy="568411"/>
          </a:xfrm>
        </p:grpSpPr>
        <p:sp>
          <p:nvSpPr>
            <p:cNvPr id="287" name="Rectangle 286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8" name="Group 287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89" name="Flowchart: Manual Operation 288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92" name="TextBox 291"/>
          <p:cNvSpPr txBox="1"/>
          <p:nvPr/>
        </p:nvSpPr>
        <p:spPr>
          <a:xfrm rot="16200000">
            <a:off x="6680433" y="315240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 rot="16200000">
            <a:off x="5765189" y="314622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10" name="Rectangle 309"/>
          <p:cNvSpPr/>
          <p:nvPr/>
        </p:nvSpPr>
        <p:spPr>
          <a:xfrm>
            <a:off x="878531" y="245624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1" name="Group 310"/>
          <p:cNvGrpSpPr/>
          <p:nvPr/>
        </p:nvGrpSpPr>
        <p:grpSpPr>
          <a:xfrm>
            <a:off x="1059927" y="2598563"/>
            <a:ext cx="610679" cy="431855"/>
            <a:chOff x="1057563" y="560144"/>
            <a:chExt cx="747613" cy="456091"/>
          </a:xfrm>
        </p:grpSpPr>
        <p:sp>
          <p:nvSpPr>
            <p:cNvPr id="312" name="Freeform 311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3" name="Straight Connector 312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4" name="TextBox 313"/>
          <p:cNvSpPr txBox="1"/>
          <p:nvPr/>
        </p:nvSpPr>
        <p:spPr>
          <a:xfrm rot="16200000">
            <a:off x="1103336" y="258950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93" name="Group 292"/>
          <p:cNvGrpSpPr/>
          <p:nvPr/>
        </p:nvGrpSpPr>
        <p:grpSpPr>
          <a:xfrm>
            <a:off x="5495760" y="3051137"/>
            <a:ext cx="935329" cy="574454"/>
            <a:chOff x="4875701" y="3218845"/>
            <a:chExt cx="990922" cy="568411"/>
          </a:xfrm>
        </p:grpSpPr>
        <p:sp>
          <p:nvSpPr>
            <p:cNvPr id="294" name="Rectangle 293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5" name="Group 29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96" name="Flowchart: Manual Operation 29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Oval 29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5" name="TextBox 314"/>
          <p:cNvSpPr txBox="1"/>
          <p:nvPr/>
        </p:nvSpPr>
        <p:spPr>
          <a:xfrm rot="16200000">
            <a:off x="5720578" y="314642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541334" y="2381829"/>
            <a:ext cx="1149422" cy="2392052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1783245" y="3600190"/>
            <a:ext cx="516205" cy="1061075"/>
            <a:chOff x="8359899" y="3612805"/>
            <a:chExt cx="890813" cy="1384126"/>
          </a:xfrm>
        </p:grpSpPr>
        <p:sp>
          <p:nvSpPr>
            <p:cNvPr id="316" name="Rectangle 31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TextBox 31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18" name="Group 31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19" name="Isosceles Triangle 31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Rounded Rectangle 31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Rounded Rectangle 32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2" name="Group 321"/>
          <p:cNvGrpSpPr/>
          <p:nvPr/>
        </p:nvGrpSpPr>
        <p:grpSpPr>
          <a:xfrm>
            <a:off x="3612268" y="3611202"/>
            <a:ext cx="516205" cy="1061075"/>
            <a:chOff x="8359899" y="3612805"/>
            <a:chExt cx="890813" cy="1384126"/>
          </a:xfrm>
        </p:grpSpPr>
        <p:sp>
          <p:nvSpPr>
            <p:cNvPr id="323" name="Rectangle 32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TextBox 32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25" name="Group 32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26" name="Isosceles Triangle 32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Rounded Rectangle 32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Rounded Rectangle 32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0" name="Group 329"/>
          <p:cNvGrpSpPr/>
          <p:nvPr/>
        </p:nvGrpSpPr>
        <p:grpSpPr>
          <a:xfrm>
            <a:off x="4988580" y="3611202"/>
            <a:ext cx="516205" cy="1061075"/>
            <a:chOff x="8359899" y="3612805"/>
            <a:chExt cx="890813" cy="1384126"/>
          </a:xfrm>
        </p:grpSpPr>
        <p:sp>
          <p:nvSpPr>
            <p:cNvPr id="331" name="Rectangle 33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TextBox 33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33" name="Group 33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34" name="Isosceles Triangle 33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ounded Rectangle 33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ounded Rectangle 33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7" name="Group 336"/>
          <p:cNvGrpSpPr/>
          <p:nvPr/>
        </p:nvGrpSpPr>
        <p:grpSpPr>
          <a:xfrm>
            <a:off x="7753837" y="3600190"/>
            <a:ext cx="516205" cy="1061075"/>
            <a:chOff x="8359899" y="3612805"/>
            <a:chExt cx="890813" cy="1384126"/>
          </a:xfrm>
        </p:grpSpPr>
        <p:sp>
          <p:nvSpPr>
            <p:cNvPr id="338" name="Rectangle 33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TextBox 33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40" name="Group 33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41" name="Isosceles Triangle 34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Rounded Rectangle 34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Rounded Rectangle 34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02" name="TextBox 301"/>
          <p:cNvSpPr txBox="1"/>
          <p:nvPr/>
        </p:nvSpPr>
        <p:spPr>
          <a:xfrm>
            <a:off x="8454013" y="253011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03" name="TextBox 302"/>
          <p:cNvSpPr txBox="1"/>
          <p:nvPr/>
        </p:nvSpPr>
        <p:spPr>
          <a:xfrm>
            <a:off x="8454013" y="3112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04" name="TextBox 303"/>
          <p:cNvSpPr txBox="1"/>
          <p:nvPr/>
        </p:nvSpPr>
        <p:spPr>
          <a:xfrm>
            <a:off x="8454013" y="392239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05" name="TextBox 304"/>
          <p:cNvSpPr txBox="1"/>
          <p:nvPr/>
        </p:nvSpPr>
        <p:spPr>
          <a:xfrm>
            <a:off x="8454013" y="493091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3" name="Right Arrow 2"/>
          <p:cNvSpPr/>
          <p:nvPr/>
        </p:nvSpPr>
        <p:spPr>
          <a:xfrm>
            <a:off x="356260" y="4026244"/>
            <a:ext cx="419917" cy="348753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4858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76177" y="531614"/>
            <a:ext cx="75703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… and a played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EFFECTOR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card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in Row 3 </a:t>
            </a:r>
            <a:r>
              <a:rPr lang="en-US" sz="2000" u="sng" dirty="0">
                <a:solidFill>
                  <a:schemeClr val="bg1">
                    <a:lumMod val="65000"/>
                  </a:schemeClr>
                </a:solidFill>
              </a:rPr>
              <a:t>that matches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FEATURE-RECEPTOR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pair in Rows 1 and 2 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disables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that </a:t>
            </a:r>
            <a:r>
              <a:rPr lang="en-US" sz="2000" u="sng" dirty="0">
                <a:solidFill>
                  <a:schemeClr val="bg1">
                    <a:lumMod val="65000"/>
                  </a:schemeClr>
                </a:solidFill>
              </a:rPr>
              <a:t>pair.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 </a:t>
            </a:r>
            <a:r>
              <a:rPr lang="en-US" sz="2000" dirty="0"/>
              <a:t>Here, </a:t>
            </a:r>
            <a:r>
              <a:rPr lang="en-US" sz="2000" b="1" u="sng" dirty="0"/>
              <a:t>Effector D1</a:t>
            </a:r>
          </a:p>
          <a:p>
            <a:r>
              <a:rPr lang="en-US" sz="2000" dirty="0"/>
              <a:t>in Row 3  </a:t>
            </a:r>
            <a:r>
              <a:rPr lang="en-US" sz="2000" b="1" dirty="0">
                <a:solidFill>
                  <a:srgbClr val="C00000"/>
                </a:solidFill>
              </a:rPr>
              <a:t>disables</a:t>
            </a:r>
            <a:r>
              <a:rPr lang="en-US" sz="2000" dirty="0"/>
              <a:t> the </a:t>
            </a:r>
            <a:r>
              <a:rPr lang="en-US" sz="2000" b="1" dirty="0"/>
              <a:t>D-D pair </a:t>
            </a:r>
            <a:r>
              <a:rPr lang="en-US" sz="2000" dirty="0"/>
              <a:t>in Rows 1 and 2.  </a:t>
            </a:r>
          </a:p>
        </p:txBody>
      </p:sp>
      <p:sp>
        <p:nvSpPr>
          <p:cNvPr id="336" name="Freeform 335"/>
          <p:cNvSpPr/>
          <p:nvPr/>
        </p:nvSpPr>
        <p:spPr>
          <a:xfrm rot="4435695" flipH="1">
            <a:off x="1264304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Freeform 336"/>
          <p:cNvSpPr/>
          <p:nvPr/>
        </p:nvSpPr>
        <p:spPr>
          <a:xfrm rot="5210143" flipH="1">
            <a:off x="1355649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Down Arrow 337"/>
          <p:cNvSpPr/>
          <p:nvPr/>
        </p:nvSpPr>
        <p:spPr>
          <a:xfrm>
            <a:off x="3955311" y="1854620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9" name="Group 338"/>
          <p:cNvGrpSpPr/>
          <p:nvPr/>
        </p:nvGrpSpPr>
        <p:grpSpPr>
          <a:xfrm>
            <a:off x="735547" y="2334596"/>
            <a:ext cx="7654737" cy="3788361"/>
            <a:chOff x="707208" y="2691172"/>
            <a:chExt cx="6518772" cy="2771181"/>
          </a:xfrm>
        </p:grpSpPr>
        <p:sp>
          <p:nvSpPr>
            <p:cNvPr id="340" name="Rectangle 33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1" name="Rectangle 34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2" name="Rectangle 34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3" name="Rectangle 34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4" name="Rectangle 34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5" name="Rectangle 34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6" name="Rectangle 34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47" name="Rectangle 34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8" name="Rectangle 34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9" name="Rectangle 34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0" name="Rectangle 34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1" name="Rectangle 35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2" name="Rectangle 35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3" name="Rectangle 35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4" name="Rectangle 35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5" name="Rectangle 35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6" name="Rectangle 35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7" name="Rectangle 35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8" name="Rectangle 35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9" name="Rectangle 35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0" name="Rectangle 35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1" name="Rectangle 36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2" name="TextBox 36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63" name="TextBox 36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64" name="TextBox 36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65" name="TextBox 36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66" name="TextBox 36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67" name="TextBox 36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68" name="TextBox 36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69" name="TextBox 36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70" name="TextBox 36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71" name="TextBox 37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372" name="TextBox 37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73" name="TextBox 37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374" name="TextBox 37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75" name="TextBox 37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377" name="TextBox 37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378" name="Rectangle 37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9" name="Rectangle 37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0" name="Rectangle 37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1" name="Rectangle 38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2" name="Rectangle 38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3" name="Rectangle 38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4" name="Rectangle 38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5" name="Rectangle 38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6" name="Rectangle 38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7" name="Rectangle 38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8" name="Rectangle 38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9" name="Rectangle 38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0" name="Rectangle 38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1" name="Rectangle 39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2" name="Rectangle 39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3" name="Rectangle 39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4" name="Rectangle 39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5" name="Rectangle 39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6" name="TextBox 39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397" name="TextBox 39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398" name="TextBox 39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99" name="TextBox 39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00" name="TextBox 39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01" name="TextBox 40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02" name="TextBox 40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03" name="TextBox 40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04" name="TextBox 40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405" name="TextBox 40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06" name="TextBox 40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07" name="TextBox 40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08" name="TextBox 40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09" name="TextBox 40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10" name="TextBox 40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14" name="Rectangle 41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Rectangle 41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Rectangle 41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Rectangle 41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Rectangle 41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Rectangle 41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Rectangle 41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Rectangle 42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Isosceles Triangle 42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Isosceles Triangle 42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Isosceles Triangle 42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Isosceles Triangle 42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Rounded Rectangle 42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TextBox 42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428" name="TextBox 42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29" name="TextBox 42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430" name="TextBox 42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431" name="TextBox 43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32" name="Rounded Rectangle 43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TextBox 43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34" name="TextBox 43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35" name="Rectangle 43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Rectangle 43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Rectangle 43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Rectangle 43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Rectangle 43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Rectangle 43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Rectangle 44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Rectangle 44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TextBox 44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44" name="TextBox 44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46" name="TextBox 44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47" name="TextBox 44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48" name="TextBox 44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50" name="TextBox 44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51" name="TextBox 45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52" name="TextBox 45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53" name="Rectangle 452"/>
          <p:cNvSpPr/>
          <p:nvPr/>
        </p:nvSpPr>
        <p:spPr>
          <a:xfrm>
            <a:off x="3640709" y="246449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54" name="Group 453"/>
          <p:cNvGrpSpPr/>
          <p:nvPr/>
        </p:nvGrpSpPr>
        <p:grpSpPr>
          <a:xfrm>
            <a:off x="3812319" y="2611612"/>
            <a:ext cx="662003" cy="431855"/>
            <a:chOff x="1057563" y="560144"/>
            <a:chExt cx="747613" cy="456091"/>
          </a:xfrm>
        </p:grpSpPr>
        <p:sp>
          <p:nvSpPr>
            <p:cNvPr id="455" name="Freeform 4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6" name="Straight Connector 4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7" name="TextBox 456"/>
          <p:cNvSpPr txBox="1"/>
          <p:nvPr/>
        </p:nvSpPr>
        <p:spPr>
          <a:xfrm rot="16200000">
            <a:off x="3855728" y="260611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58" name="Rectangle 457"/>
          <p:cNvSpPr/>
          <p:nvPr/>
        </p:nvSpPr>
        <p:spPr>
          <a:xfrm>
            <a:off x="1815971" y="2456246"/>
            <a:ext cx="941046" cy="568295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59" name="Group 458"/>
          <p:cNvGrpSpPr/>
          <p:nvPr/>
        </p:nvGrpSpPr>
        <p:grpSpPr>
          <a:xfrm>
            <a:off x="1974695" y="2592686"/>
            <a:ext cx="660064" cy="431855"/>
            <a:chOff x="1011847" y="560144"/>
            <a:chExt cx="759041" cy="456091"/>
          </a:xfrm>
        </p:grpSpPr>
        <p:sp>
          <p:nvSpPr>
            <p:cNvPr id="460" name="Freeform 45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1" name="Straight Connector 46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2" name="TextBox 461"/>
          <p:cNvSpPr txBox="1"/>
          <p:nvPr/>
        </p:nvSpPr>
        <p:spPr>
          <a:xfrm rot="16200000">
            <a:off x="2057856" y="257295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63" name="Rectangle 462"/>
          <p:cNvSpPr/>
          <p:nvPr/>
        </p:nvSpPr>
        <p:spPr>
          <a:xfrm>
            <a:off x="5489006" y="2467419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64" name="Group 463"/>
          <p:cNvGrpSpPr/>
          <p:nvPr/>
        </p:nvGrpSpPr>
        <p:grpSpPr>
          <a:xfrm>
            <a:off x="5670402" y="2603859"/>
            <a:ext cx="610679" cy="431855"/>
            <a:chOff x="1057563" y="560144"/>
            <a:chExt cx="747613" cy="456091"/>
          </a:xfrm>
        </p:grpSpPr>
        <p:sp>
          <p:nvSpPr>
            <p:cNvPr id="465" name="Freeform 46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6" name="Straight Connector 46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7" name="TextBox 466"/>
          <p:cNvSpPr txBox="1"/>
          <p:nvPr/>
        </p:nvSpPr>
        <p:spPr>
          <a:xfrm rot="16200000">
            <a:off x="5713811" y="25657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68" name="Rectangle 467"/>
          <p:cNvSpPr/>
          <p:nvPr/>
        </p:nvSpPr>
        <p:spPr>
          <a:xfrm>
            <a:off x="3620959" y="304951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9" name="Group 468"/>
          <p:cNvGrpSpPr/>
          <p:nvPr/>
        </p:nvGrpSpPr>
        <p:grpSpPr>
          <a:xfrm>
            <a:off x="3745467" y="3220233"/>
            <a:ext cx="772229" cy="249976"/>
            <a:chOff x="8184068" y="557242"/>
            <a:chExt cx="384123" cy="171895"/>
          </a:xfrm>
        </p:grpSpPr>
        <p:sp>
          <p:nvSpPr>
            <p:cNvPr id="470" name="Flowchart: Manual Operation 46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Oval 47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Oval 47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3" name="TextBox 472"/>
          <p:cNvSpPr txBox="1"/>
          <p:nvPr/>
        </p:nvSpPr>
        <p:spPr>
          <a:xfrm rot="16200000">
            <a:off x="3890387" y="315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74" name="Rectangle 473"/>
          <p:cNvSpPr/>
          <p:nvPr/>
        </p:nvSpPr>
        <p:spPr>
          <a:xfrm>
            <a:off x="2744521" y="3043468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5" name="Group 474"/>
          <p:cNvGrpSpPr/>
          <p:nvPr/>
        </p:nvGrpSpPr>
        <p:grpSpPr>
          <a:xfrm>
            <a:off x="2850104" y="3217460"/>
            <a:ext cx="725630" cy="231910"/>
            <a:chOff x="8184068" y="557242"/>
            <a:chExt cx="384123" cy="171895"/>
          </a:xfrm>
        </p:grpSpPr>
        <p:sp>
          <p:nvSpPr>
            <p:cNvPr id="476" name="Flowchart: Manual Operation 475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Oval 476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Oval 477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9" name="TextBox 478"/>
          <p:cNvSpPr txBox="1"/>
          <p:nvPr/>
        </p:nvSpPr>
        <p:spPr>
          <a:xfrm rot="16200000">
            <a:off x="2946059" y="31337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480" name="Group 479"/>
          <p:cNvGrpSpPr/>
          <p:nvPr/>
        </p:nvGrpSpPr>
        <p:grpSpPr>
          <a:xfrm>
            <a:off x="6429150" y="3043468"/>
            <a:ext cx="900020" cy="574454"/>
            <a:chOff x="4875701" y="3218845"/>
            <a:chExt cx="990922" cy="568411"/>
          </a:xfrm>
        </p:grpSpPr>
        <p:sp>
          <p:nvSpPr>
            <p:cNvPr id="481" name="Rectangle 480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2" name="Group 481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483" name="Flowchart: Manual Operation 482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Oval 483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Oval 484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86" name="TextBox 485"/>
          <p:cNvSpPr txBox="1"/>
          <p:nvPr/>
        </p:nvSpPr>
        <p:spPr>
          <a:xfrm rot="16200000">
            <a:off x="6680433" y="315240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87" name="TextBox 486"/>
          <p:cNvSpPr txBox="1"/>
          <p:nvPr/>
        </p:nvSpPr>
        <p:spPr>
          <a:xfrm rot="16200000">
            <a:off x="5765189" y="314622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88" name="Rectangle 487"/>
          <p:cNvSpPr/>
          <p:nvPr/>
        </p:nvSpPr>
        <p:spPr>
          <a:xfrm>
            <a:off x="878531" y="245624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89" name="Group 488"/>
          <p:cNvGrpSpPr/>
          <p:nvPr/>
        </p:nvGrpSpPr>
        <p:grpSpPr>
          <a:xfrm>
            <a:off x="1059927" y="2598563"/>
            <a:ext cx="610679" cy="431855"/>
            <a:chOff x="1057563" y="560144"/>
            <a:chExt cx="747613" cy="456091"/>
          </a:xfrm>
        </p:grpSpPr>
        <p:sp>
          <p:nvSpPr>
            <p:cNvPr id="490" name="Freeform 48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1" name="Straight Connector 49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2" name="TextBox 491"/>
          <p:cNvSpPr txBox="1"/>
          <p:nvPr/>
        </p:nvSpPr>
        <p:spPr>
          <a:xfrm rot="16200000">
            <a:off x="1103336" y="258950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493" name="Group 492"/>
          <p:cNvGrpSpPr/>
          <p:nvPr/>
        </p:nvGrpSpPr>
        <p:grpSpPr>
          <a:xfrm>
            <a:off x="5495760" y="3051137"/>
            <a:ext cx="935329" cy="574454"/>
            <a:chOff x="4875701" y="3218845"/>
            <a:chExt cx="990922" cy="568411"/>
          </a:xfrm>
        </p:grpSpPr>
        <p:sp>
          <p:nvSpPr>
            <p:cNvPr id="494" name="Rectangle 493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5" name="Group 49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496" name="Flowchart: Manual Operation 49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" name="Oval 49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" name="Oval 49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99" name="TextBox 498"/>
          <p:cNvSpPr txBox="1"/>
          <p:nvPr/>
        </p:nvSpPr>
        <p:spPr>
          <a:xfrm rot="16200000">
            <a:off x="5720578" y="314642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0" name="Rectangle 499"/>
          <p:cNvSpPr/>
          <p:nvPr/>
        </p:nvSpPr>
        <p:spPr>
          <a:xfrm>
            <a:off x="3541334" y="2381829"/>
            <a:ext cx="1149422" cy="2392052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1" name="Group 500"/>
          <p:cNvGrpSpPr/>
          <p:nvPr/>
        </p:nvGrpSpPr>
        <p:grpSpPr>
          <a:xfrm>
            <a:off x="1783245" y="3600190"/>
            <a:ext cx="516205" cy="1061075"/>
            <a:chOff x="8359899" y="3612805"/>
            <a:chExt cx="890813" cy="1384126"/>
          </a:xfrm>
        </p:grpSpPr>
        <p:sp>
          <p:nvSpPr>
            <p:cNvPr id="502" name="Rectangle 50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TextBox 50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04" name="Group 50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05" name="Isosceles Triangle 50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" name="Rounded Rectangle 50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" name="Rounded Rectangle 50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8" name="Group 507"/>
          <p:cNvGrpSpPr/>
          <p:nvPr/>
        </p:nvGrpSpPr>
        <p:grpSpPr>
          <a:xfrm>
            <a:off x="3612268" y="3611202"/>
            <a:ext cx="516205" cy="1061075"/>
            <a:chOff x="8359899" y="3612805"/>
            <a:chExt cx="890813" cy="1384126"/>
          </a:xfrm>
        </p:grpSpPr>
        <p:sp>
          <p:nvSpPr>
            <p:cNvPr id="509" name="Rectangle 50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TextBox 50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11" name="Group 51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12" name="Isosceles Triangle 51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Rounded Rectangle 51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Rounded Rectangle 51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15" name="Group 514"/>
          <p:cNvGrpSpPr/>
          <p:nvPr/>
        </p:nvGrpSpPr>
        <p:grpSpPr>
          <a:xfrm>
            <a:off x="4988580" y="3611202"/>
            <a:ext cx="516205" cy="1061075"/>
            <a:chOff x="8359899" y="3612805"/>
            <a:chExt cx="890813" cy="1384126"/>
          </a:xfrm>
        </p:grpSpPr>
        <p:sp>
          <p:nvSpPr>
            <p:cNvPr id="516" name="Rectangle 51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TextBox 51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18" name="Group 51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19" name="Isosceles Triangle 51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Rounded Rectangle 51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Rounded Rectangle 52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2" name="Group 521"/>
          <p:cNvGrpSpPr/>
          <p:nvPr/>
        </p:nvGrpSpPr>
        <p:grpSpPr>
          <a:xfrm>
            <a:off x="7753837" y="3600190"/>
            <a:ext cx="516205" cy="1061075"/>
            <a:chOff x="8359899" y="3612805"/>
            <a:chExt cx="890813" cy="1384126"/>
          </a:xfrm>
        </p:grpSpPr>
        <p:sp>
          <p:nvSpPr>
            <p:cNvPr id="523" name="Rectangle 52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TextBox 52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5" name="Group 52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6" name="Isosceles Triangle 52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Rounded Rectangle 52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Rounded Rectangle 52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29" name="TextBox 528"/>
          <p:cNvSpPr txBox="1"/>
          <p:nvPr/>
        </p:nvSpPr>
        <p:spPr>
          <a:xfrm>
            <a:off x="8454013" y="253011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530" name="TextBox 529"/>
          <p:cNvSpPr txBox="1"/>
          <p:nvPr/>
        </p:nvSpPr>
        <p:spPr>
          <a:xfrm>
            <a:off x="8454013" y="3112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531" name="TextBox 530"/>
          <p:cNvSpPr txBox="1"/>
          <p:nvPr/>
        </p:nvSpPr>
        <p:spPr>
          <a:xfrm>
            <a:off x="8454013" y="392239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532" name="TextBox 531"/>
          <p:cNvSpPr txBox="1"/>
          <p:nvPr/>
        </p:nvSpPr>
        <p:spPr>
          <a:xfrm>
            <a:off x="8454013" y="493091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200" name="Right Arrow 199"/>
          <p:cNvSpPr/>
          <p:nvPr/>
        </p:nvSpPr>
        <p:spPr>
          <a:xfrm>
            <a:off x="356260" y="4026244"/>
            <a:ext cx="419917" cy="348753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9643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76177" y="531614"/>
            <a:ext cx="75703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… and a played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EFFECTOR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card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in Row 3 </a:t>
            </a:r>
            <a:r>
              <a:rPr lang="en-US" sz="2000" u="sng" dirty="0">
                <a:solidFill>
                  <a:schemeClr val="bg1">
                    <a:lumMod val="65000"/>
                  </a:schemeClr>
                </a:solidFill>
              </a:rPr>
              <a:t>that matches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FEATURE-RECEPTOR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pair in Rows 1 and 2  </a:t>
            </a:r>
            <a:r>
              <a:rPr lang="en-US" sz="2000" b="1" u="sng" dirty="0">
                <a:solidFill>
                  <a:schemeClr val="bg1">
                    <a:lumMod val="65000"/>
                  </a:schemeClr>
                </a:solidFill>
              </a:rPr>
              <a:t>disables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that </a:t>
            </a:r>
            <a:r>
              <a:rPr lang="en-US" sz="2000" u="sng" dirty="0">
                <a:solidFill>
                  <a:schemeClr val="bg1">
                    <a:lumMod val="65000"/>
                  </a:schemeClr>
                </a:solidFill>
              </a:rPr>
              <a:t>pair.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 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Here,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Effector D1</a:t>
            </a:r>
          </a:p>
          <a:p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in Row 3 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disables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the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D-D pair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in Rows 1 and 2. </a:t>
            </a:r>
            <a:r>
              <a:rPr lang="en-US" sz="2000" dirty="0"/>
              <a:t> (Alternatively</a:t>
            </a:r>
            <a:r>
              <a:rPr lang="en-US" sz="2000" dirty="0" smtClean="0"/>
              <a:t>,  </a:t>
            </a:r>
            <a:r>
              <a:rPr lang="en-US" sz="2000" b="1" u="sng" dirty="0" smtClean="0"/>
              <a:t>Effector</a:t>
            </a:r>
            <a:r>
              <a:rPr lang="en-US" sz="2000" u="sng" dirty="0" smtClean="0"/>
              <a:t> </a:t>
            </a:r>
            <a:r>
              <a:rPr lang="en-US" sz="2000" b="1" u="sng" dirty="0"/>
              <a:t>D2</a:t>
            </a:r>
            <a:r>
              <a:rPr lang="en-US" sz="2000" u="sng" dirty="0"/>
              <a:t> </a:t>
            </a:r>
            <a:r>
              <a:rPr lang="en-US" sz="2000" dirty="0"/>
              <a:t>could do the same job – only </a:t>
            </a:r>
            <a:r>
              <a:rPr lang="en-US" sz="2000" b="1" u="sng" dirty="0"/>
              <a:t>the letter </a:t>
            </a:r>
            <a:r>
              <a:rPr lang="en-US" sz="2000" dirty="0"/>
              <a:t>needs to match.) </a:t>
            </a:r>
            <a:r>
              <a:rPr lang="en-US" sz="2000" dirty="0" smtClean="0"/>
              <a:t> </a:t>
            </a:r>
            <a:endParaRPr lang="en-US" sz="2000" dirty="0"/>
          </a:p>
        </p:txBody>
      </p:sp>
      <p:sp>
        <p:nvSpPr>
          <p:cNvPr id="336" name="Freeform 335"/>
          <p:cNvSpPr/>
          <p:nvPr/>
        </p:nvSpPr>
        <p:spPr>
          <a:xfrm rot="4435695" flipH="1">
            <a:off x="1264304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Freeform 336"/>
          <p:cNvSpPr/>
          <p:nvPr/>
        </p:nvSpPr>
        <p:spPr>
          <a:xfrm rot="5210143" flipH="1">
            <a:off x="1355649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Down Arrow 337"/>
          <p:cNvSpPr/>
          <p:nvPr/>
        </p:nvSpPr>
        <p:spPr>
          <a:xfrm>
            <a:off x="3955311" y="1854620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9" name="Group 338"/>
          <p:cNvGrpSpPr/>
          <p:nvPr/>
        </p:nvGrpSpPr>
        <p:grpSpPr>
          <a:xfrm>
            <a:off x="735547" y="2334596"/>
            <a:ext cx="7654737" cy="3788361"/>
            <a:chOff x="707208" y="2691172"/>
            <a:chExt cx="6518772" cy="2771181"/>
          </a:xfrm>
        </p:grpSpPr>
        <p:sp>
          <p:nvSpPr>
            <p:cNvPr id="340" name="Rectangle 33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1" name="Rectangle 34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2" name="Rectangle 34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3" name="Rectangle 34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4" name="Rectangle 34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5" name="Rectangle 34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6" name="Rectangle 34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47" name="Rectangle 34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8" name="Rectangle 34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9" name="Rectangle 34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0" name="Rectangle 34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1" name="Rectangle 35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2" name="Rectangle 35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3" name="Rectangle 35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4" name="Rectangle 35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5" name="Rectangle 35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6" name="Rectangle 35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7" name="Rectangle 35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8" name="Rectangle 35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9" name="Rectangle 35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0" name="Rectangle 35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1" name="Rectangle 36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2" name="TextBox 36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63" name="TextBox 36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64" name="TextBox 36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65" name="TextBox 36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66" name="TextBox 36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67" name="TextBox 36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68" name="TextBox 36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369" name="TextBox 36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370" name="TextBox 36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371" name="TextBox 37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372" name="TextBox 37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373" name="TextBox 37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374" name="TextBox 37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375" name="TextBox 37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376" name="TextBox 37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377" name="TextBox 37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378" name="Rectangle 37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9" name="Rectangle 37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0" name="Rectangle 37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1" name="Rectangle 38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2" name="Rectangle 38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3" name="Rectangle 38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4" name="Rectangle 38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5" name="Rectangle 38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6" name="Rectangle 38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7" name="Rectangle 38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8" name="Rectangle 38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9" name="Rectangle 38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0" name="Rectangle 38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1" name="Rectangle 39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2" name="Rectangle 39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3" name="Rectangle 39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4" name="Rectangle 39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5" name="Rectangle 39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6" name="TextBox 39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397" name="TextBox 39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398" name="TextBox 39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399" name="TextBox 39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00" name="TextBox 39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01" name="TextBox 40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02" name="TextBox 40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03" name="TextBox 40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04" name="TextBox 40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405" name="TextBox 40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06" name="TextBox 40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07" name="TextBox 40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08" name="TextBox 40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09" name="TextBox 40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10" name="TextBox 40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14" name="Rectangle 41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Rectangle 41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Rectangle 41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Rectangle 41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Rectangle 41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Rectangle 41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Rectangle 41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Rectangle 42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Isosceles Triangle 42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Isosceles Triangle 42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Isosceles Triangle 42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Isosceles Triangle 42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Rounded Rectangle 42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TextBox 42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428" name="TextBox 42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29" name="TextBox 42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430" name="TextBox 42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431" name="TextBox 43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32" name="Rounded Rectangle 43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TextBox 43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34" name="TextBox 43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35" name="Rectangle 43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Rectangle 43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Rectangle 43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Rectangle 43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Rectangle 43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Rectangle 43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Rectangle 44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Rectangle 44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TextBox 44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44" name="TextBox 44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46" name="TextBox 44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47" name="TextBox 44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48" name="TextBox 44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50" name="TextBox 44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51" name="TextBox 45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52" name="TextBox 45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53" name="Rectangle 452"/>
          <p:cNvSpPr/>
          <p:nvPr/>
        </p:nvSpPr>
        <p:spPr>
          <a:xfrm>
            <a:off x="3640709" y="246449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54" name="Group 453"/>
          <p:cNvGrpSpPr/>
          <p:nvPr/>
        </p:nvGrpSpPr>
        <p:grpSpPr>
          <a:xfrm>
            <a:off x="3812319" y="2611612"/>
            <a:ext cx="662003" cy="431855"/>
            <a:chOff x="1057563" y="560144"/>
            <a:chExt cx="747613" cy="456091"/>
          </a:xfrm>
        </p:grpSpPr>
        <p:sp>
          <p:nvSpPr>
            <p:cNvPr id="455" name="Freeform 4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6" name="Straight Connector 4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7" name="TextBox 456"/>
          <p:cNvSpPr txBox="1"/>
          <p:nvPr/>
        </p:nvSpPr>
        <p:spPr>
          <a:xfrm rot="16200000">
            <a:off x="3855728" y="260611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58" name="Rectangle 457"/>
          <p:cNvSpPr/>
          <p:nvPr/>
        </p:nvSpPr>
        <p:spPr>
          <a:xfrm>
            <a:off x="1815971" y="2456246"/>
            <a:ext cx="941046" cy="568295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59" name="Group 458"/>
          <p:cNvGrpSpPr/>
          <p:nvPr/>
        </p:nvGrpSpPr>
        <p:grpSpPr>
          <a:xfrm>
            <a:off x="1974695" y="2592686"/>
            <a:ext cx="660064" cy="431855"/>
            <a:chOff x="1011847" y="560144"/>
            <a:chExt cx="759041" cy="456091"/>
          </a:xfrm>
        </p:grpSpPr>
        <p:sp>
          <p:nvSpPr>
            <p:cNvPr id="460" name="Freeform 45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1" name="Straight Connector 46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2" name="TextBox 461"/>
          <p:cNvSpPr txBox="1"/>
          <p:nvPr/>
        </p:nvSpPr>
        <p:spPr>
          <a:xfrm rot="16200000">
            <a:off x="2057856" y="257295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63" name="Rectangle 462"/>
          <p:cNvSpPr/>
          <p:nvPr/>
        </p:nvSpPr>
        <p:spPr>
          <a:xfrm>
            <a:off x="5489006" y="2467419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64" name="Group 463"/>
          <p:cNvGrpSpPr/>
          <p:nvPr/>
        </p:nvGrpSpPr>
        <p:grpSpPr>
          <a:xfrm>
            <a:off x="5670402" y="2603859"/>
            <a:ext cx="610679" cy="431855"/>
            <a:chOff x="1057563" y="560144"/>
            <a:chExt cx="747613" cy="456091"/>
          </a:xfrm>
        </p:grpSpPr>
        <p:sp>
          <p:nvSpPr>
            <p:cNvPr id="465" name="Freeform 46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6" name="Straight Connector 46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7" name="TextBox 466"/>
          <p:cNvSpPr txBox="1"/>
          <p:nvPr/>
        </p:nvSpPr>
        <p:spPr>
          <a:xfrm rot="16200000">
            <a:off x="5713811" y="25657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68" name="Rectangle 467"/>
          <p:cNvSpPr/>
          <p:nvPr/>
        </p:nvSpPr>
        <p:spPr>
          <a:xfrm>
            <a:off x="3620959" y="304951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9" name="Group 468"/>
          <p:cNvGrpSpPr/>
          <p:nvPr/>
        </p:nvGrpSpPr>
        <p:grpSpPr>
          <a:xfrm>
            <a:off x="3745467" y="3220233"/>
            <a:ext cx="772229" cy="249976"/>
            <a:chOff x="8184068" y="557242"/>
            <a:chExt cx="384123" cy="171895"/>
          </a:xfrm>
        </p:grpSpPr>
        <p:sp>
          <p:nvSpPr>
            <p:cNvPr id="470" name="Flowchart: Manual Operation 46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Oval 47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Oval 47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3" name="TextBox 472"/>
          <p:cNvSpPr txBox="1"/>
          <p:nvPr/>
        </p:nvSpPr>
        <p:spPr>
          <a:xfrm rot="16200000">
            <a:off x="3890387" y="315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74" name="Rectangle 473"/>
          <p:cNvSpPr/>
          <p:nvPr/>
        </p:nvSpPr>
        <p:spPr>
          <a:xfrm>
            <a:off x="2744521" y="3043468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5" name="Group 474"/>
          <p:cNvGrpSpPr/>
          <p:nvPr/>
        </p:nvGrpSpPr>
        <p:grpSpPr>
          <a:xfrm>
            <a:off x="2850104" y="3217460"/>
            <a:ext cx="725630" cy="231910"/>
            <a:chOff x="8184068" y="557242"/>
            <a:chExt cx="384123" cy="171895"/>
          </a:xfrm>
        </p:grpSpPr>
        <p:sp>
          <p:nvSpPr>
            <p:cNvPr id="476" name="Flowchart: Manual Operation 475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Oval 476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Oval 477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9" name="TextBox 478"/>
          <p:cNvSpPr txBox="1"/>
          <p:nvPr/>
        </p:nvSpPr>
        <p:spPr>
          <a:xfrm rot="16200000">
            <a:off x="2946059" y="31337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480" name="Group 479"/>
          <p:cNvGrpSpPr/>
          <p:nvPr/>
        </p:nvGrpSpPr>
        <p:grpSpPr>
          <a:xfrm>
            <a:off x="6429150" y="3043468"/>
            <a:ext cx="900020" cy="574454"/>
            <a:chOff x="4875701" y="3218845"/>
            <a:chExt cx="990922" cy="568411"/>
          </a:xfrm>
        </p:grpSpPr>
        <p:sp>
          <p:nvSpPr>
            <p:cNvPr id="481" name="Rectangle 480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2" name="Group 481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483" name="Flowchart: Manual Operation 482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Oval 483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Oval 484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86" name="TextBox 485"/>
          <p:cNvSpPr txBox="1"/>
          <p:nvPr/>
        </p:nvSpPr>
        <p:spPr>
          <a:xfrm rot="16200000">
            <a:off x="6680433" y="315240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87" name="TextBox 486"/>
          <p:cNvSpPr txBox="1"/>
          <p:nvPr/>
        </p:nvSpPr>
        <p:spPr>
          <a:xfrm rot="16200000">
            <a:off x="5765189" y="314622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88" name="Rectangle 487"/>
          <p:cNvSpPr/>
          <p:nvPr/>
        </p:nvSpPr>
        <p:spPr>
          <a:xfrm>
            <a:off x="878531" y="245624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89" name="Group 488"/>
          <p:cNvGrpSpPr/>
          <p:nvPr/>
        </p:nvGrpSpPr>
        <p:grpSpPr>
          <a:xfrm>
            <a:off x="1059927" y="2598563"/>
            <a:ext cx="610679" cy="431855"/>
            <a:chOff x="1057563" y="560144"/>
            <a:chExt cx="747613" cy="456091"/>
          </a:xfrm>
        </p:grpSpPr>
        <p:sp>
          <p:nvSpPr>
            <p:cNvPr id="490" name="Freeform 48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1" name="Straight Connector 49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2" name="TextBox 491"/>
          <p:cNvSpPr txBox="1"/>
          <p:nvPr/>
        </p:nvSpPr>
        <p:spPr>
          <a:xfrm rot="16200000">
            <a:off x="1103336" y="258950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493" name="Group 492"/>
          <p:cNvGrpSpPr/>
          <p:nvPr/>
        </p:nvGrpSpPr>
        <p:grpSpPr>
          <a:xfrm>
            <a:off x="5495760" y="3051137"/>
            <a:ext cx="935329" cy="574454"/>
            <a:chOff x="4875701" y="3218845"/>
            <a:chExt cx="990922" cy="568411"/>
          </a:xfrm>
        </p:grpSpPr>
        <p:sp>
          <p:nvSpPr>
            <p:cNvPr id="494" name="Rectangle 493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5" name="Group 49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496" name="Flowchart: Manual Operation 49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" name="Oval 49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8" name="Oval 49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99" name="TextBox 498"/>
          <p:cNvSpPr txBox="1"/>
          <p:nvPr/>
        </p:nvSpPr>
        <p:spPr>
          <a:xfrm rot="16200000">
            <a:off x="5720578" y="314642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0" name="Rectangle 499"/>
          <p:cNvSpPr/>
          <p:nvPr/>
        </p:nvSpPr>
        <p:spPr>
          <a:xfrm>
            <a:off x="3541334" y="2381829"/>
            <a:ext cx="1149422" cy="2392052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1" name="Group 500"/>
          <p:cNvGrpSpPr/>
          <p:nvPr/>
        </p:nvGrpSpPr>
        <p:grpSpPr>
          <a:xfrm>
            <a:off x="1783245" y="3600190"/>
            <a:ext cx="516205" cy="1061075"/>
            <a:chOff x="8359899" y="3612805"/>
            <a:chExt cx="890813" cy="1384126"/>
          </a:xfrm>
        </p:grpSpPr>
        <p:sp>
          <p:nvSpPr>
            <p:cNvPr id="502" name="Rectangle 50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TextBox 50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04" name="Group 50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05" name="Isosceles Triangle 50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" name="Rounded Rectangle 50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" name="Rounded Rectangle 50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8" name="Group 507"/>
          <p:cNvGrpSpPr/>
          <p:nvPr/>
        </p:nvGrpSpPr>
        <p:grpSpPr>
          <a:xfrm>
            <a:off x="4063518" y="3611202"/>
            <a:ext cx="516205" cy="1061075"/>
            <a:chOff x="8359899" y="3612805"/>
            <a:chExt cx="890813" cy="1384126"/>
          </a:xfrm>
        </p:grpSpPr>
        <p:sp>
          <p:nvSpPr>
            <p:cNvPr id="509" name="Rectangle 50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TextBox 50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11" name="Group 51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12" name="Isosceles Triangle 51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Rounded Rectangle 51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Rounded Rectangle 51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15" name="Group 514"/>
          <p:cNvGrpSpPr/>
          <p:nvPr/>
        </p:nvGrpSpPr>
        <p:grpSpPr>
          <a:xfrm>
            <a:off x="4988580" y="3611202"/>
            <a:ext cx="516205" cy="1061075"/>
            <a:chOff x="8359899" y="3612805"/>
            <a:chExt cx="890813" cy="1384126"/>
          </a:xfrm>
        </p:grpSpPr>
        <p:sp>
          <p:nvSpPr>
            <p:cNvPr id="516" name="Rectangle 51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TextBox 51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18" name="Group 51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19" name="Isosceles Triangle 51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Rounded Rectangle 51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Rounded Rectangle 52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2" name="Group 521"/>
          <p:cNvGrpSpPr/>
          <p:nvPr/>
        </p:nvGrpSpPr>
        <p:grpSpPr>
          <a:xfrm>
            <a:off x="7753837" y="3600190"/>
            <a:ext cx="516205" cy="1061075"/>
            <a:chOff x="8359899" y="3612805"/>
            <a:chExt cx="890813" cy="1384126"/>
          </a:xfrm>
        </p:grpSpPr>
        <p:sp>
          <p:nvSpPr>
            <p:cNvPr id="523" name="Rectangle 52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TextBox 52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5" name="Group 52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6" name="Isosceles Triangle 52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Rounded Rectangle 52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Rounded Rectangle 52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29" name="TextBox 528"/>
          <p:cNvSpPr txBox="1"/>
          <p:nvPr/>
        </p:nvSpPr>
        <p:spPr>
          <a:xfrm>
            <a:off x="8454013" y="253011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530" name="TextBox 529"/>
          <p:cNvSpPr txBox="1"/>
          <p:nvPr/>
        </p:nvSpPr>
        <p:spPr>
          <a:xfrm>
            <a:off x="8454013" y="3112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531" name="TextBox 530"/>
          <p:cNvSpPr txBox="1"/>
          <p:nvPr/>
        </p:nvSpPr>
        <p:spPr>
          <a:xfrm>
            <a:off x="8454013" y="392239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532" name="TextBox 531"/>
          <p:cNvSpPr txBox="1"/>
          <p:nvPr/>
        </p:nvSpPr>
        <p:spPr>
          <a:xfrm>
            <a:off x="8454013" y="493091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200" name="Right Arrow 199"/>
          <p:cNvSpPr/>
          <p:nvPr/>
        </p:nvSpPr>
        <p:spPr>
          <a:xfrm>
            <a:off x="356260" y="4026244"/>
            <a:ext cx="419917" cy="348753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4996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52427" y="412864"/>
            <a:ext cx="772626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Note that </a:t>
            </a:r>
            <a:r>
              <a:rPr lang="en-US" sz="2000" u="sng" dirty="0"/>
              <a:t>now</a:t>
            </a:r>
            <a:r>
              <a:rPr lang="en-US" sz="2000" dirty="0"/>
              <a:t> there is </a:t>
            </a:r>
            <a:r>
              <a:rPr lang="en-US" sz="2000" b="1" u="sng" dirty="0"/>
              <a:t>only one active</a:t>
            </a:r>
            <a:r>
              <a:rPr lang="en-US" sz="2000" u="sng" dirty="0"/>
              <a:t> FEATURE-RECEPTOR match</a:t>
            </a:r>
            <a:r>
              <a:rPr lang="en-US" sz="2000" dirty="0"/>
              <a:t>, so at this point the </a:t>
            </a:r>
            <a:r>
              <a:rPr lang="en-US" sz="2000" u="sng" dirty="0"/>
              <a:t>Pathogen</a:t>
            </a:r>
            <a:r>
              <a:rPr lang="en-US" sz="2000" dirty="0"/>
              <a:t> is winning </a:t>
            </a:r>
            <a:r>
              <a:rPr lang="en-US" sz="2000" dirty="0" smtClean="0"/>
              <a:t> </a:t>
            </a:r>
            <a:br>
              <a:rPr lang="en-US" sz="2000" dirty="0" smtClean="0"/>
            </a:br>
            <a:r>
              <a:rPr lang="en-US" sz="2000" dirty="0" smtClean="0"/>
              <a:t>   (</a:t>
            </a:r>
            <a:r>
              <a:rPr lang="en-US" sz="2000" dirty="0"/>
              <a:t>because the Plant </a:t>
            </a:r>
            <a:r>
              <a:rPr lang="en-US" sz="2000" dirty="0" smtClean="0"/>
              <a:t>does </a:t>
            </a:r>
            <a:r>
              <a:rPr lang="en-US" sz="2000" u="sng" dirty="0" smtClean="0"/>
              <a:t>not</a:t>
            </a:r>
            <a:r>
              <a:rPr lang="en-US" sz="2000" dirty="0" smtClean="0"/>
              <a:t> have </a:t>
            </a:r>
            <a:r>
              <a:rPr lang="en-US" sz="2000" dirty="0"/>
              <a:t>the 2 matches necessary for MTI ……)</a:t>
            </a:r>
          </a:p>
        </p:txBody>
      </p:sp>
      <p:sp>
        <p:nvSpPr>
          <p:cNvPr id="582" name="Freeform 581"/>
          <p:cNvSpPr/>
          <p:nvPr/>
        </p:nvSpPr>
        <p:spPr>
          <a:xfrm rot="4435695" flipH="1">
            <a:off x="1264304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Freeform 582"/>
          <p:cNvSpPr/>
          <p:nvPr/>
        </p:nvSpPr>
        <p:spPr>
          <a:xfrm rot="5210143" flipH="1">
            <a:off x="1355649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4" name="Group 583"/>
          <p:cNvGrpSpPr/>
          <p:nvPr/>
        </p:nvGrpSpPr>
        <p:grpSpPr>
          <a:xfrm>
            <a:off x="735547" y="2334596"/>
            <a:ext cx="7654737" cy="3788361"/>
            <a:chOff x="707208" y="2691172"/>
            <a:chExt cx="6518772" cy="2771181"/>
          </a:xfrm>
        </p:grpSpPr>
        <p:sp>
          <p:nvSpPr>
            <p:cNvPr id="585" name="Rectangle 584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6" name="Rectangle 585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7" name="Rectangle 586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8" name="Rectangle 587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9" name="Rectangle 588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0" name="Rectangle 589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1" name="Rectangle 590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592" name="Rectangle 591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3" name="Rectangle 592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4" name="Rectangle 593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5" name="Rectangle 594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6" name="Rectangle 595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7" name="Rectangle 596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8" name="Rectangle 597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9" name="Rectangle 598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0" name="Rectangle 599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1" name="Rectangle 600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2" name="Rectangle 601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3" name="Rectangle 602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4" name="Rectangle 603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5" name="Rectangle 604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6" name="Rectangle 605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7" name="TextBox 606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08" name="TextBox 607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9" name="TextBox 608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0" name="TextBox 609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11" name="TextBox 610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12" name="TextBox 611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13" name="TextBox 612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14" name="TextBox 613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15" name="TextBox 614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6" name="TextBox 615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17" name="TextBox 616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18" name="TextBox 617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19" name="TextBox 618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20" name="TextBox 619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21" name="TextBox 620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22" name="TextBox 621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23" name="Rectangle 622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4" name="Rectangle 623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5" name="Rectangle 624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6" name="Rectangle 625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7" name="Rectangle 626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8" name="Rectangle 627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9" name="Rectangle 628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0" name="Rectangle 629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1" name="Rectangle 630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2" name="Rectangle 631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3" name="Rectangle 632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4" name="Rectangle 633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5" name="Rectangle 634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6" name="Rectangle 635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7" name="Rectangle 636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1" name="TextBox 640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642" name="TextBox 641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643" name="TextBox 642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644" name="TextBox 643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645" name="TextBox 644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646" name="TextBox 645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647" name="TextBox 646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648" name="TextBox 647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649" name="TextBox 648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650" name="TextBox 649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651" name="TextBox 650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652" name="TextBox 651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653" name="TextBox 652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654" name="TextBox 653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655" name="TextBox 654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656" name="TextBox 655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657" name="TextBox 656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658" name="TextBox 657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Rectangle 659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Rectangle 660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Rectangle 661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Rectangle 662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Rectangle 663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Rectangle 664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Rectangle 665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Isosceles Triangle 666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Isosceles Triangle 667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Isosceles Triangle 668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Isosceles Triangle 669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Rounded Rectangle 670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TextBox 671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673" name="TextBox 672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674" name="TextBox 673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675" name="TextBox 674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676" name="TextBox 675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677" name="Rounded Rectangle 676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TextBox 677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679" name="TextBox 678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680" name="Rectangle 679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Rectangle 680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Rectangle 681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Rectangle 682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Rectangle 683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Rectangle 684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Rectangle 685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Rectangle 686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TextBox 687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89" name="TextBox 688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90" name="TextBox 689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91" name="TextBox 690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692" name="TextBox 691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693" name="TextBox 692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694" name="TextBox 693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695" name="TextBox 694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696" name="TextBox 695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97" name="TextBox 696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698" name="Rectangle 697"/>
          <p:cNvSpPr/>
          <p:nvPr/>
        </p:nvSpPr>
        <p:spPr>
          <a:xfrm>
            <a:off x="3640709" y="246449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99" name="Group 698"/>
          <p:cNvGrpSpPr/>
          <p:nvPr/>
        </p:nvGrpSpPr>
        <p:grpSpPr>
          <a:xfrm>
            <a:off x="3812319" y="2611612"/>
            <a:ext cx="662003" cy="431855"/>
            <a:chOff x="1057563" y="560144"/>
            <a:chExt cx="747613" cy="456091"/>
          </a:xfrm>
        </p:grpSpPr>
        <p:sp>
          <p:nvSpPr>
            <p:cNvPr id="700" name="Freeform 69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1" name="Straight Connector 70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2" name="TextBox 701"/>
          <p:cNvSpPr txBox="1"/>
          <p:nvPr/>
        </p:nvSpPr>
        <p:spPr>
          <a:xfrm rot="16200000">
            <a:off x="3855728" y="260611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03" name="Rectangle 702"/>
          <p:cNvSpPr/>
          <p:nvPr/>
        </p:nvSpPr>
        <p:spPr>
          <a:xfrm>
            <a:off x="1815971" y="2456246"/>
            <a:ext cx="941046" cy="568295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04" name="Group 703"/>
          <p:cNvGrpSpPr/>
          <p:nvPr/>
        </p:nvGrpSpPr>
        <p:grpSpPr>
          <a:xfrm>
            <a:off x="1974695" y="2592686"/>
            <a:ext cx="660064" cy="431855"/>
            <a:chOff x="1011847" y="560144"/>
            <a:chExt cx="759041" cy="456091"/>
          </a:xfrm>
        </p:grpSpPr>
        <p:sp>
          <p:nvSpPr>
            <p:cNvPr id="705" name="Freeform 704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6" name="Straight Connector 705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7" name="TextBox 706"/>
          <p:cNvSpPr txBox="1"/>
          <p:nvPr/>
        </p:nvSpPr>
        <p:spPr>
          <a:xfrm rot="16200000">
            <a:off x="2057856" y="257295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08" name="Rectangle 707"/>
          <p:cNvSpPr/>
          <p:nvPr/>
        </p:nvSpPr>
        <p:spPr>
          <a:xfrm>
            <a:off x="5489006" y="2467419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09" name="Group 708"/>
          <p:cNvGrpSpPr/>
          <p:nvPr/>
        </p:nvGrpSpPr>
        <p:grpSpPr>
          <a:xfrm>
            <a:off x="5670402" y="2603859"/>
            <a:ext cx="610679" cy="431855"/>
            <a:chOff x="1057563" y="560144"/>
            <a:chExt cx="747613" cy="456091"/>
          </a:xfrm>
        </p:grpSpPr>
        <p:sp>
          <p:nvSpPr>
            <p:cNvPr id="710" name="Freeform 70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1" name="Straight Connector 71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2" name="TextBox 711"/>
          <p:cNvSpPr txBox="1"/>
          <p:nvPr/>
        </p:nvSpPr>
        <p:spPr>
          <a:xfrm rot="16200000">
            <a:off x="5713811" y="25657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13" name="Rectangle 712"/>
          <p:cNvSpPr/>
          <p:nvPr/>
        </p:nvSpPr>
        <p:spPr>
          <a:xfrm>
            <a:off x="3620959" y="304951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4" name="Group 713"/>
          <p:cNvGrpSpPr/>
          <p:nvPr/>
        </p:nvGrpSpPr>
        <p:grpSpPr>
          <a:xfrm>
            <a:off x="3745467" y="3220233"/>
            <a:ext cx="772229" cy="249976"/>
            <a:chOff x="8184068" y="557242"/>
            <a:chExt cx="384123" cy="171895"/>
          </a:xfrm>
        </p:grpSpPr>
        <p:sp>
          <p:nvSpPr>
            <p:cNvPr id="715" name="Flowchart: Manual Operation 71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Oval 71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Oval 71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8" name="TextBox 717"/>
          <p:cNvSpPr txBox="1"/>
          <p:nvPr/>
        </p:nvSpPr>
        <p:spPr>
          <a:xfrm rot="16200000">
            <a:off x="3890387" y="315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19" name="Rectangle 718"/>
          <p:cNvSpPr/>
          <p:nvPr/>
        </p:nvSpPr>
        <p:spPr>
          <a:xfrm>
            <a:off x="2744521" y="3043468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20" name="Group 719"/>
          <p:cNvGrpSpPr/>
          <p:nvPr/>
        </p:nvGrpSpPr>
        <p:grpSpPr>
          <a:xfrm>
            <a:off x="2850104" y="3217460"/>
            <a:ext cx="725630" cy="231910"/>
            <a:chOff x="8184068" y="557242"/>
            <a:chExt cx="384123" cy="171895"/>
          </a:xfrm>
        </p:grpSpPr>
        <p:sp>
          <p:nvSpPr>
            <p:cNvPr id="721" name="Flowchart: Manual Operation 720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Oval 721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Oval 722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4" name="TextBox 723"/>
          <p:cNvSpPr txBox="1"/>
          <p:nvPr/>
        </p:nvSpPr>
        <p:spPr>
          <a:xfrm rot="16200000">
            <a:off x="2946059" y="31337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725" name="Group 724"/>
          <p:cNvGrpSpPr/>
          <p:nvPr/>
        </p:nvGrpSpPr>
        <p:grpSpPr>
          <a:xfrm>
            <a:off x="6429150" y="3043468"/>
            <a:ext cx="900020" cy="574454"/>
            <a:chOff x="4875701" y="3218845"/>
            <a:chExt cx="990922" cy="568411"/>
          </a:xfrm>
        </p:grpSpPr>
        <p:sp>
          <p:nvSpPr>
            <p:cNvPr id="726" name="Rectangle 725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7" name="Group 72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728" name="Flowchart: Manual Operation 72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" name="Oval 72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0" name="Oval 72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31" name="TextBox 730"/>
          <p:cNvSpPr txBox="1"/>
          <p:nvPr/>
        </p:nvSpPr>
        <p:spPr>
          <a:xfrm rot="16200000">
            <a:off x="6680433" y="315240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32" name="TextBox 731"/>
          <p:cNvSpPr txBox="1"/>
          <p:nvPr/>
        </p:nvSpPr>
        <p:spPr>
          <a:xfrm rot="16200000">
            <a:off x="5765189" y="314622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733" name="Rectangle 732"/>
          <p:cNvSpPr/>
          <p:nvPr/>
        </p:nvSpPr>
        <p:spPr>
          <a:xfrm>
            <a:off x="878531" y="245624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34" name="Group 733"/>
          <p:cNvGrpSpPr/>
          <p:nvPr/>
        </p:nvGrpSpPr>
        <p:grpSpPr>
          <a:xfrm>
            <a:off x="1059927" y="2598563"/>
            <a:ext cx="610679" cy="431855"/>
            <a:chOff x="1057563" y="560144"/>
            <a:chExt cx="747613" cy="456091"/>
          </a:xfrm>
        </p:grpSpPr>
        <p:sp>
          <p:nvSpPr>
            <p:cNvPr id="735" name="Freeform 73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6" name="Straight Connector 73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37" name="TextBox 736"/>
          <p:cNvSpPr txBox="1"/>
          <p:nvPr/>
        </p:nvSpPr>
        <p:spPr>
          <a:xfrm rot="16200000">
            <a:off x="1103336" y="258950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738" name="Group 737"/>
          <p:cNvGrpSpPr/>
          <p:nvPr/>
        </p:nvGrpSpPr>
        <p:grpSpPr>
          <a:xfrm>
            <a:off x="5495760" y="3051137"/>
            <a:ext cx="935329" cy="574454"/>
            <a:chOff x="4875701" y="3218845"/>
            <a:chExt cx="990922" cy="568411"/>
          </a:xfrm>
        </p:grpSpPr>
        <p:sp>
          <p:nvSpPr>
            <p:cNvPr id="739" name="Rectangle 738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0" name="Group 739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741" name="Flowchart: Manual Operation 74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2" name="Oval 74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3" name="Oval 74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44" name="TextBox 743"/>
          <p:cNvSpPr txBox="1"/>
          <p:nvPr/>
        </p:nvSpPr>
        <p:spPr>
          <a:xfrm rot="16200000">
            <a:off x="5720578" y="314642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745" name="Group 744"/>
          <p:cNvGrpSpPr/>
          <p:nvPr/>
        </p:nvGrpSpPr>
        <p:grpSpPr>
          <a:xfrm>
            <a:off x="1783245" y="3600190"/>
            <a:ext cx="516205" cy="1061075"/>
            <a:chOff x="8359899" y="3612805"/>
            <a:chExt cx="890813" cy="1384126"/>
          </a:xfrm>
        </p:grpSpPr>
        <p:sp>
          <p:nvSpPr>
            <p:cNvPr id="746" name="Rectangle 74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TextBox 74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748" name="Group 74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749" name="Isosceles Triangle 74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" name="Rounded Rectangle 74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1" name="Rounded Rectangle 75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59" name="Group 758"/>
          <p:cNvGrpSpPr/>
          <p:nvPr/>
        </p:nvGrpSpPr>
        <p:grpSpPr>
          <a:xfrm>
            <a:off x="4988580" y="3611202"/>
            <a:ext cx="516205" cy="1061075"/>
            <a:chOff x="8359899" y="3612805"/>
            <a:chExt cx="890813" cy="1384126"/>
          </a:xfrm>
        </p:grpSpPr>
        <p:sp>
          <p:nvSpPr>
            <p:cNvPr id="760" name="Rectangle 75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TextBox 76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762" name="Group 76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763" name="Isosceles Triangle 76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" name="Rounded Rectangle 76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" name="Rounded Rectangle 76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66" name="Group 765"/>
          <p:cNvGrpSpPr/>
          <p:nvPr/>
        </p:nvGrpSpPr>
        <p:grpSpPr>
          <a:xfrm>
            <a:off x="7753837" y="3600190"/>
            <a:ext cx="516205" cy="1061075"/>
            <a:chOff x="8359899" y="3612805"/>
            <a:chExt cx="890813" cy="1384126"/>
          </a:xfrm>
        </p:grpSpPr>
        <p:sp>
          <p:nvSpPr>
            <p:cNvPr id="767" name="Rectangle 76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TextBox 76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769" name="Group 76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770" name="Isosceles Triangle 76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1" name="Rounded Rectangle 77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2" name="Rounded Rectangle 77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73" name="TextBox 772"/>
          <p:cNvSpPr txBox="1"/>
          <p:nvPr/>
        </p:nvSpPr>
        <p:spPr>
          <a:xfrm>
            <a:off x="8454013" y="253011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774" name="TextBox 773"/>
          <p:cNvSpPr txBox="1"/>
          <p:nvPr/>
        </p:nvSpPr>
        <p:spPr>
          <a:xfrm>
            <a:off x="8454013" y="3112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775" name="TextBox 774"/>
          <p:cNvSpPr txBox="1"/>
          <p:nvPr/>
        </p:nvSpPr>
        <p:spPr>
          <a:xfrm>
            <a:off x="8454013" y="392239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776" name="TextBox 775"/>
          <p:cNvSpPr txBox="1"/>
          <p:nvPr/>
        </p:nvSpPr>
        <p:spPr>
          <a:xfrm>
            <a:off x="8454013" y="493091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11" name="Rectangle 110"/>
          <p:cNvSpPr/>
          <p:nvPr/>
        </p:nvSpPr>
        <p:spPr>
          <a:xfrm>
            <a:off x="5387797" y="2375893"/>
            <a:ext cx="1149422" cy="1335148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Down Arrow 199"/>
          <p:cNvSpPr/>
          <p:nvPr/>
        </p:nvSpPr>
        <p:spPr>
          <a:xfrm>
            <a:off x="5715387" y="1716329"/>
            <a:ext cx="486510" cy="522997"/>
          </a:xfrm>
          <a:prstGeom prst="downArrow">
            <a:avLst/>
          </a:prstGeom>
          <a:solidFill>
            <a:srgbClr val="FF33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1" name="Group 200"/>
          <p:cNvGrpSpPr/>
          <p:nvPr/>
        </p:nvGrpSpPr>
        <p:grpSpPr>
          <a:xfrm>
            <a:off x="4063518" y="3611202"/>
            <a:ext cx="516205" cy="1061075"/>
            <a:chOff x="8359899" y="3612805"/>
            <a:chExt cx="890813" cy="1384126"/>
          </a:xfrm>
        </p:grpSpPr>
        <p:sp>
          <p:nvSpPr>
            <p:cNvPr id="202" name="Rectangle 20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TextBox 20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05" name="Isosceles Triangle 20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Rounded Rectangle 20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Rounded Rectangle 20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21898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Freeform 165"/>
          <p:cNvSpPr/>
          <p:nvPr/>
        </p:nvSpPr>
        <p:spPr>
          <a:xfrm rot="4435695" flipH="1">
            <a:off x="1576829" y="1753798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 rot="5210143" flipH="1">
            <a:off x="1668174" y="1878707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701756" y="237175"/>
            <a:ext cx="7944152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Now, let’s lay down some cards and review:</a:t>
            </a:r>
          </a:p>
          <a:p>
            <a:r>
              <a:rPr lang="en-US" sz="2000" b="1" dirty="0" smtClean="0"/>
              <a:t>   </a:t>
            </a:r>
            <a:r>
              <a:rPr lang="en-US" sz="2000" b="1" u="sng" dirty="0" smtClean="0"/>
              <a:t>Pathogen </a:t>
            </a:r>
            <a:r>
              <a:rPr lang="en-US" sz="2000" b="1" u="sng" dirty="0"/>
              <a:t>player</a:t>
            </a:r>
            <a:r>
              <a:rPr lang="en-US" sz="2000" b="1" dirty="0"/>
              <a:t> </a:t>
            </a:r>
            <a:r>
              <a:rPr lang="en-US" sz="2000" dirty="0"/>
              <a:t>– Draw and </a:t>
            </a:r>
            <a:r>
              <a:rPr lang="en-US" sz="2000" u="sng" dirty="0"/>
              <a:t>lay down</a:t>
            </a:r>
            <a:r>
              <a:rPr lang="en-US" sz="2000" dirty="0"/>
              <a:t>  </a:t>
            </a:r>
            <a:r>
              <a:rPr lang="en-US" sz="2000" b="1" dirty="0"/>
              <a:t>4 </a:t>
            </a:r>
            <a:r>
              <a:rPr lang="en-US" sz="2000" dirty="0"/>
              <a:t> </a:t>
            </a:r>
            <a:r>
              <a:rPr lang="en-US" sz="2000" u="sng" dirty="0"/>
              <a:t>Microbial</a:t>
            </a:r>
            <a:r>
              <a:rPr lang="en-US" sz="2000" dirty="0"/>
              <a:t>  </a:t>
            </a:r>
            <a:r>
              <a:rPr lang="en-US" sz="2000" u="sng" dirty="0" smtClean="0"/>
              <a:t>Feature </a:t>
            </a:r>
            <a:r>
              <a:rPr lang="en-US" sz="2000" dirty="0" smtClean="0"/>
              <a:t>cards  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dirty="0"/>
              <a:t>   </a:t>
            </a:r>
            <a:r>
              <a:rPr lang="en-US" sz="2000" dirty="0" smtClean="0"/>
              <a:t>  (light orange</a:t>
            </a:r>
            <a:r>
              <a:rPr lang="en-US" sz="2000" dirty="0"/>
              <a:t>) </a:t>
            </a:r>
            <a:r>
              <a:rPr lang="en-US" sz="2000" dirty="0" smtClean="0"/>
              <a:t>in </a:t>
            </a:r>
            <a:r>
              <a:rPr lang="en-US" sz="2000" dirty="0"/>
              <a:t>Row #</a:t>
            </a:r>
            <a:r>
              <a:rPr lang="en-US" sz="2000" dirty="0" smtClean="0"/>
              <a:t>1.  (Discard and replace any duplicate card.)</a:t>
            </a:r>
            <a:r>
              <a:rPr lang="en-US" sz="2000" b="1" u="sng" dirty="0"/>
              <a:t/>
            </a:r>
            <a:br>
              <a:rPr lang="en-US" sz="2000" b="1" u="sng" dirty="0"/>
            </a:br>
            <a:r>
              <a:rPr lang="en-US" sz="2000" b="1" dirty="0" smtClean="0"/>
              <a:t>   </a:t>
            </a:r>
            <a:r>
              <a:rPr lang="en-US" sz="2000" b="1" u="sng" dirty="0" smtClean="0"/>
              <a:t>Plant </a:t>
            </a:r>
            <a:r>
              <a:rPr lang="en-US" sz="2000" b="1" u="sng" dirty="0"/>
              <a:t>player</a:t>
            </a:r>
            <a:r>
              <a:rPr lang="en-US" sz="2000" b="1" dirty="0"/>
              <a:t> </a:t>
            </a:r>
            <a:r>
              <a:rPr lang="en-US" sz="2000" dirty="0"/>
              <a:t>– Draw and </a:t>
            </a:r>
            <a:r>
              <a:rPr lang="en-US" sz="2000" u="sng" dirty="0"/>
              <a:t>lay down</a:t>
            </a:r>
            <a:r>
              <a:rPr lang="en-US" sz="2000" dirty="0"/>
              <a:t>  </a:t>
            </a:r>
            <a:r>
              <a:rPr lang="en-US" sz="2000" b="1" dirty="0"/>
              <a:t>4 </a:t>
            </a:r>
            <a:r>
              <a:rPr lang="en-US" sz="2000" dirty="0"/>
              <a:t> </a:t>
            </a:r>
            <a:r>
              <a:rPr lang="en-US" sz="2000" u="sng" dirty="0"/>
              <a:t>Plant Surface Receptor</a:t>
            </a:r>
            <a:r>
              <a:rPr lang="en-US" sz="2000" dirty="0"/>
              <a:t> </a:t>
            </a:r>
            <a:r>
              <a:rPr lang="en-US" sz="2000" dirty="0" smtClean="0"/>
              <a:t>cards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dirty="0"/>
              <a:t>     </a:t>
            </a:r>
            <a:r>
              <a:rPr lang="en-US" sz="2000" dirty="0" smtClean="0"/>
              <a:t>(</a:t>
            </a:r>
            <a:r>
              <a:rPr lang="en-US" sz="2000" dirty="0"/>
              <a:t>light green) </a:t>
            </a:r>
            <a:r>
              <a:rPr lang="en-US" sz="2000" dirty="0" smtClean="0"/>
              <a:t>in </a:t>
            </a:r>
            <a:r>
              <a:rPr lang="en-US" sz="2000" dirty="0"/>
              <a:t>Row #</a:t>
            </a:r>
            <a:r>
              <a:rPr lang="en-US" sz="2000" dirty="0" smtClean="0"/>
              <a:t>2.   (Discard </a:t>
            </a:r>
            <a:r>
              <a:rPr lang="en-US" sz="2000" dirty="0"/>
              <a:t>and replace any duplicate card</a:t>
            </a:r>
            <a:r>
              <a:rPr lang="en-US" sz="2000" dirty="0" smtClean="0"/>
              <a:t>.)</a:t>
            </a:r>
            <a:r>
              <a:rPr lang="en-US" sz="2000" b="1" u="sng" dirty="0"/>
              <a:t/>
            </a:r>
            <a:br>
              <a:rPr lang="en-US" sz="2000" b="1" u="sng" dirty="0"/>
            </a:br>
            <a:endParaRPr lang="en-US" sz="2000" dirty="0"/>
          </a:p>
        </p:txBody>
      </p:sp>
      <p:sp>
        <p:nvSpPr>
          <p:cNvPr id="5" name="Right Arrow 4"/>
          <p:cNvSpPr/>
          <p:nvPr/>
        </p:nvSpPr>
        <p:spPr>
          <a:xfrm>
            <a:off x="317231" y="3252607"/>
            <a:ext cx="661190" cy="424714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2" name="Group 201"/>
          <p:cNvGrpSpPr/>
          <p:nvPr/>
        </p:nvGrpSpPr>
        <p:grpSpPr>
          <a:xfrm>
            <a:off x="1006483" y="2503931"/>
            <a:ext cx="7654737" cy="3788361"/>
            <a:chOff x="707208" y="2691172"/>
            <a:chExt cx="6518772" cy="2771181"/>
          </a:xfrm>
        </p:grpSpPr>
        <p:sp>
          <p:nvSpPr>
            <p:cNvPr id="205" name="Rectangle 204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6" name="Rectangle 205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7" name="Rectangle 206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0" name="Rectangle 209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1" name="Rectangle 210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12" name="Rectangle 211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3" name="Rectangle 212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4" name="Rectangle 213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5" name="Rectangle 214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6" name="Rectangle 215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7" name="Rectangle 216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8" name="Rectangle 217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9" name="Rectangle 218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0" name="Rectangle 219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1" name="Rectangle 220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2" name="Rectangle 221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3" name="Rectangle 222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4" name="Rectangle 223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7" name="TextBox 226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29" name="TextBox 228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30" name="TextBox 229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31" name="TextBox 230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32" name="TextBox 231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33" name="TextBox 232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234" name="TextBox 233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235" name="TextBox 234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236" name="TextBox 235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237" name="TextBox 236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238" name="TextBox 237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239" name="TextBox 238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240" name="TextBox 239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41" name="TextBox 240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42" name="TextBox 241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43" name="Rectangle 242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4" name="Rectangle 243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5" name="Rectangle 244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6" name="Rectangle 245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7" name="Rectangle 246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8" name="Rectangle 247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9" name="Rectangle 248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0" name="Rectangle 249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1" name="Rectangle 250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2" name="Rectangle 251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3" name="Rectangle 252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4" name="Rectangle 253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5" name="Rectangle 254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6" name="Rectangle 255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7" name="Rectangle 256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8" name="Rectangle 257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9" name="Rectangle 258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0" name="Rectangle 259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1" name="TextBox 260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62" name="TextBox 261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67" name="TextBox 266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68" name="TextBox 267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69" name="TextBox 268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70" name="TextBox 269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71" name="TextBox 270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72" name="TextBox 271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73" name="TextBox 272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74" name="TextBox 273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75" name="TextBox 274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76" name="TextBox 275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77" name="TextBox 276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78" name="TextBox 277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79" name="Rectangle 278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Rectangle 279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Rectangle 280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Rectangle 281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Rectangle 282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Rectangle 283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Rectangle 284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Rectangle 285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Isosceles Triangle 286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Isosceles Triangle 287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Isosceles Triangle 288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Isosceles Triangle 289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Rounded Rectangle 290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TextBox 291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93" name="TextBox 292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94" name="TextBox 293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95" name="TextBox 294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96" name="TextBox 295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97" name="Rounded Rectangle 296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TextBox 297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99" name="TextBox 298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300" name="Rectangle 299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Rectangle 300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Rectangle 301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Rectangle 302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Rectangle 303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Rectangle 304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Rectangle 305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Rectangle 306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TextBox 307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309" name="TextBox 308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310" name="TextBox 309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311" name="TextBox 310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312" name="TextBox 311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313" name="TextBox 312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314" name="TextBox 313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315" name="TextBox 314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316" name="TextBox 315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317" name="TextBox 316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318" name="Rectangle 317"/>
          <p:cNvSpPr/>
          <p:nvPr/>
        </p:nvSpPr>
        <p:spPr>
          <a:xfrm>
            <a:off x="3891895" y="2633833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9" name="Group 318"/>
          <p:cNvGrpSpPr/>
          <p:nvPr/>
        </p:nvGrpSpPr>
        <p:grpSpPr>
          <a:xfrm>
            <a:off x="4119546" y="2780947"/>
            <a:ext cx="604854" cy="431855"/>
            <a:chOff x="1057563" y="560144"/>
            <a:chExt cx="747613" cy="456091"/>
          </a:xfrm>
        </p:grpSpPr>
        <p:sp>
          <p:nvSpPr>
            <p:cNvPr id="320" name="Freeform 31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1" name="Straight Connector 32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2" name="TextBox 321"/>
          <p:cNvSpPr txBox="1"/>
          <p:nvPr/>
        </p:nvSpPr>
        <p:spPr>
          <a:xfrm rot="16200000">
            <a:off x="4162954" y="277544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3" name="Rectangle 322"/>
          <p:cNvSpPr/>
          <p:nvPr/>
        </p:nvSpPr>
        <p:spPr>
          <a:xfrm>
            <a:off x="2086907" y="2636870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24" name="Group 323"/>
          <p:cNvGrpSpPr/>
          <p:nvPr/>
        </p:nvGrpSpPr>
        <p:grpSpPr>
          <a:xfrm>
            <a:off x="2281921" y="2773310"/>
            <a:ext cx="660064" cy="431855"/>
            <a:chOff x="1011847" y="560144"/>
            <a:chExt cx="759041" cy="456091"/>
          </a:xfrm>
        </p:grpSpPr>
        <p:sp>
          <p:nvSpPr>
            <p:cNvPr id="325" name="Freeform 324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6" name="Straight Connector 325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7" name="TextBox 326"/>
          <p:cNvSpPr txBox="1"/>
          <p:nvPr/>
        </p:nvSpPr>
        <p:spPr>
          <a:xfrm rot="16200000">
            <a:off x="2365082" y="275357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8" name="Rectangle 327"/>
          <p:cNvSpPr/>
          <p:nvPr/>
        </p:nvSpPr>
        <p:spPr>
          <a:xfrm>
            <a:off x="6663062" y="2636754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29" name="Group 328"/>
          <p:cNvGrpSpPr/>
          <p:nvPr/>
        </p:nvGrpSpPr>
        <p:grpSpPr>
          <a:xfrm>
            <a:off x="6844458" y="2773194"/>
            <a:ext cx="610679" cy="431855"/>
            <a:chOff x="1057563" y="560144"/>
            <a:chExt cx="747613" cy="456091"/>
          </a:xfrm>
        </p:grpSpPr>
        <p:sp>
          <p:nvSpPr>
            <p:cNvPr id="330" name="Freeform 32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1" name="Straight Connector 33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2" name="TextBox 331"/>
          <p:cNvSpPr txBox="1"/>
          <p:nvPr/>
        </p:nvSpPr>
        <p:spPr>
          <a:xfrm rot="16200000">
            <a:off x="6887867" y="276413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38" name="Rectangle 337"/>
          <p:cNvSpPr/>
          <p:nvPr/>
        </p:nvSpPr>
        <p:spPr>
          <a:xfrm>
            <a:off x="3891895" y="3218845"/>
            <a:ext cx="990922" cy="568411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9" name="Group 338"/>
          <p:cNvGrpSpPr/>
          <p:nvPr/>
        </p:nvGrpSpPr>
        <p:grpSpPr>
          <a:xfrm>
            <a:off x="4016403" y="3389568"/>
            <a:ext cx="772229" cy="249976"/>
            <a:chOff x="8184068" y="557242"/>
            <a:chExt cx="384123" cy="171895"/>
          </a:xfrm>
        </p:grpSpPr>
        <p:sp>
          <p:nvSpPr>
            <p:cNvPr id="340" name="Flowchart: Manual Operation 33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Oval 34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Oval 34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3" name="TextBox 342"/>
          <p:cNvSpPr txBox="1"/>
          <p:nvPr/>
        </p:nvSpPr>
        <p:spPr>
          <a:xfrm rot="16200000">
            <a:off x="4161323" y="331973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44" name="Rectangle 343"/>
          <p:cNvSpPr/>
          <p:nvPr/>
        </p:nvSpPr>
        <p:spPr>
          <a:xfrm>
            <a:off x="1186639" y="3208242"/>
            <a:ext cx="923031" cy="562387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5" name="Group 344"/>
          <p:cNvGrpSpPr/>
          <p:nvPr/>
        </p:nvGrpSpPr>
        <p:grpSpPr>
          <a:xfrm>
            <a:off x="1292222" y="3386795"/>
            <a:ext cx="725630" cy="231910"/>
            <a:chOff x="8184068" y="557242"/>
            <a:chExt cx="384123" cy="171895"/>
          </a:xfrm>
        </p:grpSpPr>
        <p:sp>
          <p:nvSpPr>
            <p:cNvPr id="346" name="Flowchart: Manual Operation 345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Oval 347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9" name="TextBox 348"/>
          <p:cNvSpPr txBox="1"/>
          <p:nvPr/>
        </p:nvSpPr>
        <p:spPr>
          <a:xfrm rot="16200000">
            <a:off x="1388177" y="330310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4875701" y="3212803"/>
            <a:ext cx="900020" cy="574454"/>
            <a:chOff x="4875701" y="3218845"/>
            <a:chExt cx="990922" cy="568411"/>
          </a:xfrm>
        </p:grpSpPr>
        <p:sp>
          <p:nvSpPr>
            <p:cNvPr id="350" name="Rectangle 349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1" name="Group 35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52" name="Flowchart: Manual Operation 35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3" name="Oval 35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Oval 35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55" name="TextBox 354"/>
          <p:cNvSpPr txBox="1"/>
          <p:nvPr/>
        </p:nvSpPr>
        <p:spPr>
          <a:xfrm rot="16200000">
            <a:off x="5145129" y="331085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68" name="Group 367"/>
          <p:cNvGrpSpPr/>
          <p:nvPr/>
        </p:nvGrpSpPr>
        <p:grpSpPr>
          <a:xfrm>
            <a:off x="5766697" y="3220472"/>
            <a:ext cx="900020" cy="574454"/>
            <a:chOff x="4875701" y="3218845"/>
            <a:chExt cx="990922" cy="568411"/>
          </a:xfrm>
        </p:grpSpPr>
        <p:sp>
          <p:nvSpPr>
            <p:cNvPr id="369" name="Rectangle 368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0" name="Group 369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71" name="Flowchart: Manual Operation 37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Oval 37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Oval 37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74" name="TextBox 373"/>
          <p:cNvSpPr txBox="1"/>
          <p:nvPr/>
        </p:nvSpPr>
        <p:spPr>
          <a:xfrm rot="16200000">
            <a:off x="6036125" y="3315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75" name="Rectangle 374"/>
          <p:cNvSpPr/>
          <p:nvPr/>
        </p:nvSpPr>
        <p:spPr>
          <a:xfrm>
            <a:off x="7594898" y="2632831"/>
            <a:ext cx="94607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76" name="Group 375"/>
          <p:cNvGrpSpPr/>
          <p:nvPr/>
        </p:nvGrpSpPr>
        <p:grpSpPr>
          <a:xfrm>
            <a:off x="7776295" y="2776387"/>
            <a:ext cx="610679" cy="431855"/>
            <a:chOff x="1057563" y="560144"/>
            <a:chExt cx="747613" cy="456091"/>
          </a:xfrm>
        </p:grpSpPr>
        <p:sp>
          <p:nvSpPr>
            <p:cNvPr id="377" name="Freeform 376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8" name="Straight Connector 377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9" name="TextBox 378"/>
          <p:cNvSpPr txBox="1"/>
          <p:nvPr/>
        </p:nvSpPr>
        <p:spPr>
          <a:xfrm rot="16200000">
            <a:off x="7819704" y="276732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8663021" y="273912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169" name="TextBox 168"/>
          <p:cNvSpPr txBox="1"/>
          <p:nvPr/>
        </p:nvSpPr>
        <p:spPr>
          <a:xfrm>
            <a:off x="8663021" y="3321928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170" name="TextBox 169"/>
          <p:cNvSpPr txBox="1"/>
          <p:nvPr/>
        </p:nvSpPr>
        <p:spPr>
          <a:xfrm>
            <a:off x="8663021" y="413140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71" name="TextBox 170"/>
          <p:cNvSpPr txBox="1"/>
          <p:nvPr/>
        </p:nvSpPr>
        <p:spPr>
          <a:xfrm>
            <a:off x="8663021" y="5139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72" name="Right Arrow 171"/>
          <p:cNvSpPr/>
          <p:nvPr/>
        </p:nvSpPr>
        <p:spPr>
          <a:xfrm>
            <a:off x="317231" y="2685293"/>
            <a:ext cx="661190" cy="400230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4470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Freeform 247"/>
          <p:cNvSpPr/>
          <p:nvPr/>
        </p:nvSpPr>
        <p:spPr>
          <a:xfrm rot="4435695" flipH="1">
            <a:off x="1576829" y="1753798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Freeform 248"/>
          <p:cNvSpPr/>
          <p:nvPr/>
        </p:nvSpPr>
        <p:spPr>
          <a:xfrm rot="5210143" flipH="1">
            <a:off x="1668174" y="1878707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768481" y="848615"/>
            <a:ext cx="7663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First, </a:t>
            </a:r>
            <a:r>
              <a:rPr lang="en-US" sz="2000" u="sng" dirty="0" smtClean="0"/>
              <a:t>on the mat below</a:t>
            </a:r>
            <a:r>
              <a:rPr lang="en-US" sz="2000" dirty="0" smtClean="0"/>
              <a:t>, are </a:t>
            </a:r>
            <a:r>
              <a:rPr lang="en-US" sz="2000" dirty="0"/>
              <a:t>there </a:t>
            </a:r>
            <a:r>
              <a:rPr lang="en-US" sz="2000" b="1" u="sng" dirty="0"/>
              <a:t>2 matches </a:t>
            </a:r>
            <a:r>
              <a:rPr lang="en-US" sz="2000" dirty="0"/>
              <a:t>= </a:t>
            </a:r>
            <a:r>
              <a:rPr lang="en-US" sz="2000" b="1" u="sng" dirty="0"/>
              <a:t>M</a:t>
            </a:r>
            <a:r>
              <a:rPr lang="en-US" sz="2000" dirty="0"/>
              <a:t>icrobe-</a:t>
            </a:r>
            <a:r>
              <a:rPr lang="en-US" sz="2000" b="1" u="sng" dirty="0"/>
              <a:t>T</a:t>
            </a:r>
            <a:r>
              <a:rPr lang="en-US" sz="2000" dirty="0"/>
              <a:t>riggered </a:t>
            </a:r>
            <a:r>
              <a:rPr lang="en-US" sz="2000" b="1" u="sng" dirty="0"/>
              <a:t>I</a:t>
            </a:r>
            <a:r>
              <a:rPr lang="en-US" sz="2000" dirty="0"/>
              <a:t>mmunity (</a:t>
            </a:r>
            <a:r>
              <a:rPr lang="en-US" sz="2000" b="1" dirty="0"/>
              <a:t>MTI</a:t>
            </a:r>
            <a:r>
              <a:rPr lang="en-US" sz="2000" dirty="0"/>
              <a:t>)?</a:t>
            </a:r>
          </a:p>
        </p:txBody>
      </p:sp>
      <p:grpSp>
        <p:nvGrpSpPr>
          <p:cNvPr id="86" name="Group 85"/>
          <p:cNvGrpSpPr/>
          <p:nvPr/>
        </p:nvGrpSpPr>
        <p:grpSpPr>
          <a:xfrm>
            <a:off x="1006483" y="2503931"/>
            <a:ext cx="7654737" cy="3788361"/>
            <a:chOff x="707208" y="2691172"/>
            <a:chExt cx="6518772" cy="2771181"/>
          </a:xfrm>
        </p:grpSpPr>
        <p:sp>
          <p:nvSpPr>
            <p:cNvPr id="89" name="Rectangle 88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4" name="Rectangle 93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5" name="Rectangle 94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96" name="Rectangle 95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7" name="Rectangle 96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8" name="Rectangle 97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9" name="Rectangle 98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0" name="Rectangle 99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1" name="Rectangle 100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2" name="Rectangle 101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3" name="Rectangle 102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4" name="Rectangle 103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5" name="Rectangle 104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6" name="Rectangle 105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7" name="Rectangle 106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7" name="Rectangle 126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28" name="Rectangle 127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29" name="Rectangle 128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0" name="Rectangle 129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1" name="Rectangle 130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2" name="Rectangle 131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3" name="Rectangle 132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4" name="Rectangle 133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5" name="Rectangle 134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6" name="Rectangle 135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7" name="Rectangle 136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8" name="Rectangle 137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9" name="Rectangle 138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0" name="Rectangle 139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1" name="Rectangle 140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49" name="TextBox 148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50" name="TextBox 149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53" name="TextBox 152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54" name="TextBox 153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62" name="TextBox 161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Isosceles Triangle 170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Isosceles Triangle 171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Isosceles Triangle 172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Isosceles Triangle 173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ounded Rectangle 174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extBox 175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81" name="Rounded Rectangle 180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Rectangle 184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Rectangle 188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Rectangle 189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Rectangle 190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3" name="TextBox 192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4" name="TextBox 193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5" name="TextBox 194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96" name="TextBox 195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97" name="TextBox 196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98" name="TextBox 197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99" name="TextBox 198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00" name="TextBox 199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01" name="TextBox 200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02" name="Rectangle 201"/>
          <p:cNvSpPr/>
          <p:nvPr/>
        </p:nvSpPr>
        <p:spPr>
          <a:xfrm>
            <a:off x="3891895" y="2633833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3" name="Group 202"/>
          <p:cNvGrpSpPr/>
          <p:nvPr/>
        </p:nvGrpSpPr>
        <p:grpSpPr>
          <a:xfrm>
            <a:off x="4119546" y="2780947"/>
            <a:ext cx="604854" cy="431855"/>
            <a:chOff x="1057563" y="560144"/>
            <a:chExt cx="747613" cy="456091"/>
          </a:xfrm>
        </p:grpSpPr>
        <p:sp>
          <p:nvSpPr>
            <p:cNvPr id="204" name="Freeform 20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5" name="Straight Connector 20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6" name="TextBox 205"/>
          <p:cNvSpPr txBox="1"/>
          <p:nvPr/>
        </p:nvSpPr>
        <p:spPr>
          <a:xfrm rot="16200000">
            <a:off x="4162954" y="277544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2086907" y="2636870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8" name="Group 207"/>
          <p:cNvGrpSpPr/>
          <p:nvPr/>
        </p:nvGrpSpPr>
        <p:grpSpPr>
          <a:xfrm>
            <a:off x="2281921" y="2773310"/>
            <a:ext cx="660064" cy="431855"/>
            <a:chOff x="1011847" y="560144"/>
            <a:chExt cx="759041" cy="456091"/>
          </a:xfrm>
        </p:grpSpPr>
        <p:sp>
          <p:nvSpPr>
            <p:cNvPr id="209" name="Freeform 208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0" name="Straight Connector 209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1" name="TextBox 210"/>
          <p:cNvSpPr txBox="1"/>
          <p:nvPr/>
        </p:nvSpPr>
        <p:spPr>
          <a:xfrm rot="16200000">
            <a:off x="2365082" y="275357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2" name="Rectangle 211"/>
          <p:cNvSpPr/>
          <p:nvPr/>
        </p:nvSpPr>
        <p:spPr>
          <a:xfrm>
            <a:off x="6663062" y="2636754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13" name="Group 212"/>
          <p:cNvGrpSpPr/>
          <p:nvPr/>
        </p:nvGrpSpPr>
        <p:grpSpPr>
          <a:xfrm>
            <a:off x="6844458" y="2773194"/>
            <a:ext cx="610679" cy="431855"/>
            <a:chOff x="1057563" y="560144"/>
            <a:chExt cx="747613" cy="456091"/>
          </a:xfrm>
        </p:grpSpPr>
        <p:sp>
          <p:nvSpPr>
            <p:cNvPr id="214" name="Freeform 21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5" name="Straight Connector 21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6" name="TextBox 215"/>
          <p:cNvSpPr txBox="1"/>
          <p:nvPr/>
        </p:nvSpPr>
        <p:spPr>
          <a:xfrm rot="16200000">
            <a:off x="6887867" y="276413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7" name="Rectangle 216"/>
          <p:cNvSpPr/>
          <p:nvPr/>
        </p:nvSpPr>
        <p:spPr>
          <a:xfrm>
            <a:off x="3891895" y="3218845"/>
            <a:ext cx="990922" cy="568411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8" name="Group 217"/>
          <p:cNvGrpSpPr/>
          <p:nvPr/>
        </p:nvGrpSpPr>
        <p:grpSpPr>
          <a:xfrm>
            <a:off x="4016403" y="3389568"/>
            <a:ext cx="772229" cy="249976"/>
            <a:chOff x="8184068" y="557242"/>
            <a:chExt cx="384123" cy="171895"/>
          </a:xfrm>
        </p:grpSpPr>
        <p:sp>
          <p:nvSpPr>
            <p:cNvPr id="219" name="Flowchart: Manual Operation 21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2" name="TextBox 221"/>
          <p:cNvSpPr txBox="1"/>
          <p:nvPr/>
        </p:nvSpPr>
        <p:spPr>
          <a:xfrm rot="16200000">
            <a:off x="4161323" y="331973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1186639" y="3208242"/>
            <a:ext cx="923031" cy="562387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4" name="Group 223"/>
          <p:cNvGrpSpPr/>
          <p:nvPr/>
        </p:nvGrpSpPr>
        <p:grpSpPr>
          <a:xfrm>
            <a:off x="1292222" y="3386795"/>
            <a:ext cx="725630" cy="231910"/>
            <a:chOff x="8184068" y="557242"/>
            <a:chExt cx="384123" cy="171895"/>
          </a:xfrm>
        </p:grpSpPr>
        <p:sp>
          <p:nvSpPr>
            <p:cNvPr id="225" name="Flowchart: Manual Operation 22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8" name="TextBox 227"/>
          <p:cNvSpPr txBox="1"/>
          <p:nvPr/>
        </p:nvSpPr>
        <p:spPr>
          <a:xfrm rot="16200000">
            <a:off x="1388177" y="330310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9" name="Group 228"/>
          <p:cNvGrpSpPr/>
          <p:nvPr/>
        </p:nvGrpSpPr>
        <p:grpSpPr>
          <a:xfrm>
            <a:off x="4875701" y="3212803"/>
            <a:ext cx="900020" cy="574454"/>
            <a:chOff x="4875701" y="3218845"/>
            <a:chExt cx="990922" cy="568411"/>
          </a:xfrm>
        </p:grpSpPr>
        <p:sp>
          <p:nvSpPr>
            <p:cNvPr id="230" name="Rectangle 229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" name="Group 23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32" name="Flowchart: Manual Operation 23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Oval 23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23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5" name="TextBox 234"/>
          <p:cNvSpPr txBox="1"/>
          <p:nvPr/>
        </p:nvSpPr>
        <p:spPr>
          <a:xfrm rot="16200000">
            <a:off x="5145129" y="331085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36" name="Group 235"/>
          <p:cNvGrpSpPr/>
          <p:nvPr/>
        </p:nvGrpSpPr>
        <p:grpSpPr>
          <a:xfrm>
            <a:off x="5766697" y="3220472"/>
            <a:ext cx="900020" cy="574454"/>
            <a:chOff x="4875701" y="3218845"/>
            <a:chExt cx="990922" cy="568411"/>
          </a:xfrm>
        </p:grpSpPr>
        <p:sp>
          <p:nvSpPr>
            <p:cNvPr id="237" name="Rectangle 236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8" name="Group 237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39" name="Flowchart: Manual Operation 238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Oval 239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Oval 240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42" name="TextBox 241"/>
          <p:cNvSpPr txBox="1"/>
          <p:nvPr/>
        </p:nvSpPr>
        <p:spPr>
          <a:xfrm rot="16200000">
            <a:off x="6036125" y="3315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43" name="Rectangle 242"/>
          <p:cNvSpPr/>
          <p:nvPr/>
        </p:nvSpPr>
        <p:spPr>
          <a:xfrm>
            <a:off x="7594898" y="2632831"/>
            <a:ext cx="94607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4" name="Group 243"/>
          <p:cNvGrpSpPr/>
          <p:nvPr/>
        </p:nvGrpSpPr>
        <p:grpSpPr>
          <a:xfrm>
            <a:off x="7776295" y="2776387"/>
            <a:ext cx="610679" cy="431855"/>
            <a:chOff x="1057563" y="560144"/>
            <a:chExt cx="747613" cy="456091"/>
          </a:xfrm>
        </p:grpSpPr>
        <p:sp>
          <p:nvSpPr>
            <p:cNvPr id="245" name="Freeform 24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6" name="Straight Connector 24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7" name="TextBox 246"/>
          <p:cNvSpPr txBox="1"/>
          <p:nvPr/>
        </p:nvSpPr>
        <p:spPr>
          <a:xfrm rot="16200000">
            <a:off x="7819704" y="276732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50" name="TextBox 249"/>
          <p:cNvSpPr txBox="1"/>
          <p:nvPr/>
        </p:nvSpPr>
        <p:spPr>
          <a:xfrm>
            <a:off x="8663021" y="273912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51" name="TextBox 250"/>
          <p:cNvSpPr txBox="1"/>
          <p:nvPr/>
        </p:nvSpPr>
        <p:spPr>
          <a:xfrm>
            <a:off x="8663021" y="3321928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52" name="TextBox 251"/>
          <p:cNvSpPr txBox="1"/>
          <p:nvPr/>
        </p:nvSpPr>
        <p:spPr>
          <a:xfrm>
            <a:off x="8663021" y="413140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53" name="TextBox 252"/>
          <p:cNvSpPr txBox="1"/>
          <p:nvPr/>
        </p:nvSpPr>
        <p:spPr>
          <a:xfrm>
            <a:off x="8663021" y="5139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928934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49"/>
          <p:cNvSpPr/>
          <p:nvPr/>
        </p:nvSpPr>
        <p:spPr>
          <a:xfrm rot="4435695" flipH="1">
            <a:off x="1576829" y="1753798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Freeform 250"/>
          <p:cNvSpPr/>
          <p:nvPr/>
        </p:nvSpPr>
        <p:spPr>
          <a:xfrm rot="5210143" flipH="1">
            <a:off x="1668174" y="1878707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768481" y="721019"/>
            <a:ext cx="7663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NO </a:t>
            </a:r>
            <a:r>
              <a:rPr lang="en-US" sz="2000" b="1" dirty="0"/>
              <a:t>– </a:t>
            </a:r>
            <a:r>
              <a:rPr lang="en-US" sz="2000" u="sng" dirty="0"/>
              <a:t>only 1</a:t>
            </a:r>
            <a:r>
              <a:rPr lang="en-US" sz="2000" dirty="0"/>
              <a:t> </a:t>
            </a:r>
            <a:r>
              <a:rPr lang="en-US" sz="2000" dirty="0" smtClean="0"/>
              <a:t>seen here, so </a:t>
            </a:r>
            <a:r>
              <a:rPr lang="en-US" sz="2000" b="1" u="sng" dirty="0" smtClean="0"/>
              <a:t>no</a:t>
            </a:r>
            <a:r>
              <a:rPr lang="en-US" sz="2000" b="1" dirty="0" smtClean="0"/>
              <a:t>  </a:t>
            </a:r>
            <a:r>
              <a:rPr lang="en-US" sz="2000" b="1" u="sng" dirty="0"/>
              <a:t>M</a:t>
            </a:r>
            <a:r>
              <a:rPr lang="en-US" sz="2000" dirty="0"/>
              <a:t>icrobe-</a:t>
            </a:r>
            <a:r>
              <a:rPr lang="en-US" sz="2000" b="1" u="sng" dirty="0"/>
              <a:t>T</a:t>
            </a:r>
            <a:r>
              <a:rPr lang="en-US" sz="2000" dirty="0"/>
              <a:t>riggered </a:t>
            </a:r>
            <a:r>
              <a:rPr lang="en-US" sz="2000" b="1" u="sng" dirty="0"/>
              <a:t>I</a:t>
            </a:r>
            <a:r>
              <a:rPr lang="en-US" sz="2000" dirty="0"/>
              <a:t>mmunity (</a:t>
            </a:r>
            <a:r>
              <a:rPr lang="en-US" sz="2000" b="1" dirty="0"/>
              <a:t>MTI</a:t>
            </a:r>
            <a:r>
              <a:rPr lang="en-US" sz="2000" dirty="0" smtClean="0"/>
              <a:t>)?</a:t>
            </a:r>
            <a:br>
              <a:rPr lang="en-US" sz="2000" dirty="0" smtClean="0"/>
            </a:br>
            <a:endParaRPr lang="en-US" sz="2000" dirty="0"/>
          </a:p>
          <a:p>
            <a:r>
              <a:rPr lang="en-US" sz="2000" b="1" dirty="0" smtClean="0"/>
              <a:t>What </a:t>
            </a:r>
            <a:r>
              <a:rPr lang="en-US" sz="2000" b="1" dirty="0"/>
              <a:t>about on your mat</a:t>
            </a:r>
            <a:r>
              <a:rPr lang="en-US" sz="2000" b="1" dirty="0" smtClean="0"/>
              <a:t>?   </a:t>
            </a:r>
            <a:r>
              <a:rPr lang="en-US" sz="2000" dirty="0" smtClean="0"/>
              <a:t>(Tally results from around the class.)</a:t>
            </a:r>
            <a:endParaRPr lang="en-US" sz="2000" dirty="0"/>
          </a:p>
        </p:txBody>
      </p:sp>
      <p:sp>
        <p:nvSpPr>
          <p:cNvPr id="86" name="Down Arrow 85"/>
          <p:cNvSpPr/>
          <p:nvPr/>
        </p:nvSpPr>
        <p:spPr>
          <a:xfrm>
            <a:off x="4147367" y="1888177"/>
            <a:ext cx="484632" cy="534390"/>
          </a:xfrm>
          <a:prstGeom prst="down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006483" y="2503931"/>
            <a:ext cx="7654737" cy="3788361"/>
            <a:chOff x="707208" y="2691172"/>
            <a:chExt cx="6518772" cy="2771181"/>
          </a:xfrm>
        </p:grpSpPr>
        <p:sp>
          <p:nvSpPr>
            <p:cNvPr id="91" name="Rectangle 9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Rectangle 9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3" name="Rectangle 9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5" name="Rectangle 9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6" name="Rectangle 9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7" name="Rectangle 9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98" name="Rectangle 9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9" name="Rectangle 9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0" name="Rectangle 9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1" name="Rectangle 10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2" name="Rectangle 10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3" name="Rectangle 10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4" name="Rectangle 10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5" name="Rectangle 10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6" name="Rectangle 10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7" name="Rectangle 10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8" name="Rectangle 10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09" name="Rectangle 10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13" name="TextBox 11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9" name="Rectangle 12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0" name="Rectangle 12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1" name="Rectangle 13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2" name="Rectangle 13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3" name="Rectangle 13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4" name="Rectangle 13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5" name="Rectangle 13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6" name="Rectangle 13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7" name="Rectangle 13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8" name="Rectangle 13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39" name="Rectangle 13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0" name="Rectangle 13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1" name="Rectangle 14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2" name="Rectangle 14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3" name="Rectangle 14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149" name="TextBox 14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50" name="TextBox 14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53" name="TextBox 15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54" name="TextBox 15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59" name="TextBox 15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60" name="TextBox 15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61" name="TextBox 16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62" name="TextBox 16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63" name="TextBox 16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64" name="TextBox 16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Isosceles Triangle 17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Isosceles Triangle 17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Isosceles Triangle 17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Isosceles Triangle 17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ounded Rectangle 17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83" name="Rounded Rectangle 182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TextBox 18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Rectangle 18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Rectangle 18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Rectangle 19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Rectangle 192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TextBox 19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5" name="TextBox 19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6" name="TextBox 19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7" name="TextBox 19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98" name="TextBox 19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99" name="TextBox 19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00" name="TextBox 19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01" name="TextBox 20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02" name="TextBox 20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03" name="TextBox 20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04" name="Rectangle 203"/>
          <p:cNvSpPr/>
          <p:nvPr/>
        </p:nvSpPr>
        <p:spPr>
          <a:xfrm>
            <a:off x="3891895" y="2633833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5" name="Group 204"/>
          <p:cNvGrpSpPr/>
          <p:nvPr/>
        </p:nvGrpSpPr>
        <p:grpSpPr>
          <a:xfrm>
            <a:off x="4119546" y="2780947"/>
            <a:ext cx="604854" cy="431855"/>
            <a:chOff x="1057563" y="560144"/>
            <a:chExt cx="747613" cy="456091"/>
          </a:xfrm>
        </p:grpSpPr>
        <p:sp>
          <p:nvSpPr>
            <p:cNvPr id="206" name="Freeform 20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7" name="Straight Connector 20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8" name="TextBox 207"/>
          <p:cNvSpPr txBox="1"/>
          <p:nvPr/>
        </p:nvSpPr>
        <p:spPr>
          <a:xfrm rot="16200000">
            <a:off x="4162954" y="277544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9" name="Rectangle 208"/>
          <p:cNvSpPr/>
          <p:nvPr/>
        </p:nvSpPr>
        <p:spPr>
          <a:xfrm>
            <a:off x="2086907" y="2636870"/>
            <a:ext cx="990922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10" name="Group 209"/>
          <p:cNvGrpSpPr/>
          <p:nvPr/>
        </p:nvGrpSpPr>
        <p:grpSpPr>
          <a:xfrm>
            <a:off x="2281921" y="2773310"/>
            <a:ext cx="660064" cy="431855"/>
            <a:chOff x="1011847" y="560144"/>
            <a:chExt cx="759041" cy="456091"/>
          </a:xfrm>
        </p:grpSpPr>
        <p:sp>
          <p:nvSpPr>
            <p:cNvPr id="211" name="Freeform 210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2" name="Straight Connector 211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3" name="TextBox 212"/>
          <p:cNvSpPr txBox="1"/>
          <p:nvPr/>
        </p:nvSpPr>
        <p:spPr>
          <a:xfrm rot="16200000">
            <a:off x="2365082" y="275357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4" name="Rectangle 213"/>
          <p:cNvSpPr/>
          <p:nvPr/>
        </p:nvSpPr>
        <p:spPr>
          <a:xfrm>
            <a:off x="6663062" y="2636754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15" name="Group 214"/>
          <p:cNvGrpSpPr/>
          <p:nvPr/>
        </p:nvGrpSpPr>
        <p:grpSpPr>
          <a:xfrm>
            <a:off x="6844458" y="2773194"/>
            <a:ext cx="610679" cy="431855"/>
            <a:chOff x="1057563" y="560144"/>
            <a:chExt cx="747613" cy="456091"/>
          </a:xfrm>
        </p:grpSpPr>
        <p:sp>
          <p:nvSpPr>
            <p:cNvPr id="216" name="Freeform 21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7" name="Straight Connector 21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8" name="TextBox 217"/>
          <p:cNvSpPr txBox="1"/>
          <p:nvPr/>
        </p:nvSpPr>
        <p:spPr>
          <a:xfrm rot="16200000">
            <a:off x="6887867" y="276413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891895" y="3218845"/>
            <a:ext cx="990922" cy="568411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0" name="Group 219"/>
          <p:cNvGrpSpPr/>
          <p:nvPr/>
        </p:nvGrpSpPr>
        <p:grpSpPr>
          <a:xfrm>
            <a:off x="4016403" y="3389568"/>
            <a:ext cx="772229" cy="249976"/>
            <a:chOff x="8184068" y="557242"/>
            <a:chExt cx="384123" cy="171895"/>
          </a:xfrm>
        </p:grpSpPr>
        <p:sp>
          <p:nvSpPr>
            <p:cNvPr id="221" name="Flowchart: Manual Operation 220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Oval 222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4" name="TextBox 223"/>
          <p:cNvSpPr txBox="1"/>
          <p:nvPr/>
        </p:nvSpPr>
        <p:spPr>
          <a:xfrm rot="16200000">
            <a:off x="4161323" y="331973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1186639" y="3208242"/>
            <a:ext cx="923031" cy="562387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6" name="Group 225"/>
          <p:cNvGrpSpPr/>
          <p:nvPr/>
        </p:nvGrpSpPr>
        <p:grpSpPr>
          <a:xfrm>
            <a:off x="1292222" y="3386795"/>
            <a:ext cx="725630" cy="231910"/>
            <a:chOff x="8184068" y="557242"/>
            <a:chExt cx="384123" cy="171895"/>
          </a:xfrm>
        </p:grpSpPr>
        <p:sp>
          <p:nvSpPr>
            <p:cNvPr id="227" name="Flowchart: Manual Operation 22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0" name="TextBox 229"/>
          <p:cNvSpPr txBox="1"/>
          <p:nvPr/>
        </p:nvSpPr>
        <p:spPr>
          <a:xfrm rot="16200000">
            <a:off x="1388177" y="330310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4875701" y="3212803"/>
            <a:ext cx="900020" cy="574454"/>
            <a:chOff x="4875701" y="3218845"/>
            <a:chExt cx="990922" cy="568411"/>
          </a:xfrm>
        </p:grpSpPr>
        <p:sp>
          <p:nvSpPr>
            <p:cNvPr id="232" name="Rectangle 231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34" name="Flowchart: Manual Operation 233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Oval 235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7" name="TextBox 236"/>
          <p:cNvSpPr txBox="1"/>
          <p:nvPr/>
        </p:nvSpPr>
        <p:spPr>
          <a:xfrm rot="16200000">
            <a:off x="5145129" y="331085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38" name="Group 237"/>
          <p:cNvGrpSpPr/>
          <p:nvPr/>
        </p:nvGrpSpPr>
        <p:grpSpPr>
          <a:xfrm>
            <a:off x="5766697" y="3220472"/>
            <a:ext cx="900020" cy="574454"/>
            <a:chOff x="4875701" y="3218845"/>
            <a:chExt cx="990922" cy="568411"/>
          </a:xfrm>
        </p:grpSpPr>
        <p:sp>
          <p:nvSpPr>
            <p:cNvPr id="239" name="Rectangle 238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239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41" name="Flowchart: Manual Operation 24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Oval 24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Oval 24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44" name="TextBox 243"/>
          <p:cNvSpPr txBox="1"/>
          <p:nvPr/>
        </p:nvSpPr>
        <p:spPr>
          <a:xfrm rot="16200000">
            <a:off x="6036125" y="3315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45" name="Rectangle 244"/>
          <p:cNvSpPr/>
          <p:nvPr/>
        </p:nvSpPr>
        <p:spPr>
          <a:xfrm>
            <a:off x="7594898" y="2632831"/>
            <a:ext cx="94607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6" name="Group 245"/>
          <p:cNvGrpSpPr/>
          <p:nvPr/>
        </p:nvGrpSpPr>
        <p:grpSpPr>
          <a:xfrm>
            <a:off x="7776295" y="2776387"/>
            <a:ext cx="610679" cy="431855"/>
            <a:chOff x="1057563" y="560144"/>
            <a:chExt cx="747613" cy="456091"/>
          </a:xfrm>
        </p:grpSpPr>
        <p:sp>
          <p:nvSpPr>
            <p:cNvPr id="247" name="Freeform 246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8" name="Straight Connector 247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9" name="TextBox 248"/>
          <p:cNvSpPr txBox="1"/>
          <p:nvPr/>
        </p:nvSpPr>
        <p:spPr>
          <a:xfrm rot="16200000">
            <a:off x="7819704" y="276732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8663021" y="273912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53" name="TextBox 252"/>
          <p:cNvSpPr txBox="1"/>
          <p:nvPr/>
        </p:nvSpPr>
        <p:spPr>
          <a:xfrm>
            <a:off x="8663021" y="3321928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54" name="TextBox 253"/>
          <p:cNvSpPr txBox="1"/>
          <p:nvPr/>
        </p:nvSpPr>
        <p:spPr>
          <a:xfrm>
            <a:off x="8663021" y="4131401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55" name="TextBox 254"/>
          <p:cNvSpPr txBox="1"/>
          <p:nvPr/>
        </p:nvSpPr>
        <p:spPr>
          <a:xfrm>
            <a:off x="8663021" y="513992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256" name="Rectangle 255"/>
          <p:cNvSpPr/>
          <p:nvPr/>
        </p:nvSpPr>
        <p:spPr>
          <a:xfrm>
            <a:off x="3825811" y="2513775"/>
            <a:ext cx="1109962" cy="139320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5837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002" y="1315617"/>
            <a:ext cx="6602819" cy="491012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16688" y="318971"/>
            <a:ext cx="802758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… and the </a:t>
            </a:r>
            <a:r>
              <a:rPr lang="en-US" sz="2400" u="sng" dirty="0"/>
              <a:t>same pathogen</a:t>
            </a:r>
            <a:r>
              <a:rPr lang="en-US" sz="2400" dirty="0"/>
              <a:t> that </a:t>
            </a:r>
            <a:r>
              <a:rPr lang="en-US" sz="2400" dirty="0" smtClean="0"/>
              <a:t>killed </a:t>
            </a:r>
            <a:r>
              <a:rPr lang="en-US" sz="2400" u="sng" dirty="0" smtClean="0"/>
              <a:t>potatoes</a:t>
            </a:r>
            <a:r>
              <a:rPr lang="en-US" sz="2400" dirty="0" smtClean="0"/>
              <a:t> devastated </a:t>
            </a:r>
            <a:r>
              <a:rPr lang="en-US" sz="2400" u="sng" dirty="0" smtClean="0"/>
              <a:t>tomatoes just recently</a:t>
            </a:r>
            <a:r>
              <a:rPr lang="en-US" sz="2400" dirty="0" smtClean="0"/>
              <a:t> in NY state.</a:t>
            </a:r>
            <a:endParaRPr lang="en-US" sz="2400" dirty="0"/>
          </a:p>
          <a:p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602279" y="4263656"/>
            <a:ext cx="135033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u="sng" dirty="0" smtClean="0"/>
              <a:t>Late blight </a:t>
            </a:r>
            <a:r>
              <a:rPr lang="en-US" dirty="0" smtClean="0"/>
              <a:t>on </a:t>
            </a:r>
            <a:r>
              <a:rPr lang="en-US" b="1" u="sng" dirty="0" smtClean="0"/>
              <a:t>tomato</a:t>
            </a:r>
            <a:r>
              <a:rPr lang="en-US" b="1" dirty="0" smtClean="0"/>
              <a:t>,</a:t>
            </a:r>
            <a:r>
              <a:rPr lang="en-US" dirty="0" smtClean="0"/>
              <a:t> </a:t>
            </a:r>
            <a:r>
              <a:rPr lang="en-US" b="1" dirty="0" smtClean="0"/>
              <a:t>2009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1624723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Freeform 208"/>
          <p:cNvSpPr/>
          <p:nvPr/>
        </p:nvSpPr>
        <p:spPr>
          <a:xfrm rot="4435695" flipH="1">
            <a:off x="1279743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 rot="5210143" flipH="1">
            <a:off x="1347338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44331" y="442281"/>
            <a:ext cx="8126304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/>
              <a:t>Pathogen player</a:t>
            </a:r>
            <a:r>
              <a:rPr lang="en-US" sz="2000" b="1" dirty="0"/>
              <a:t> </a:t>
            </a:r>
            <a:r>
              <a:rPr lang="en-US" sz="2000" dirty="0"/>
              <a:t>– </a:t>
            </a:r>
            <a:r>
              <a:rPr lang="en-US" sz="2000" dirty="0" smtClean="0"/>
              <a:t>now draw </a:t>
            </a:r>
            <a:r>
              <a:rPr lang="en-US" sz="2000" dirty="0"/>
              <a:t>and </a:t>
            </a:r>
            <a:r>
              <a:rPr lang="en-US" sz="2000" u="sng" dirty="0"/>
              <a:t>lay down</a:t>
            </a:r>
            <a:r>
              <a:rPr lang="en-US" sz="2000" dirty="0"/>
              <a:t>  </a:t>
            </a:r>
            <a:r>
              <a:rPr lang="en-US" sz="2000" b="1" dirty="0"/>
              <a:t>4 </a:t>
            </a:r>
            <a:r>
              <a:rPr lang="en-US" sz="2000" dirty="0"/>
              <a:t> </a:t>
            </a:r>
            <a:r>
              <a:rPr lang="en-US" sz="2000" u="sng" dirty="0" smtClean="0"/>
              <a:t>Effector </a:t>
            </a:r>
            <a:r>
              <a:rPr lang="en-US" sz="2000" dirty="0" smtClean="0"/>
              <a:t>cards (dark </a:t>
            </a:r>
            <a:r>
              <a:rPr lang="en-US" sz="2000" dirty="0"/>
              <a:t/>
            </a:r>
            <a:br>
              <a:rPr lang="en-US" sz="2000" dirty="0"/>
            </a:br>
            <a:r>
              <a:rPr lang="en-US" sz="2000" dirty="0"/>
              <a:t>     </a:t>
            </a:r>
            <a:r>
              <a:rPr lang="en-US" sz="2000" dirty="0" smtClean="0"/>
              <a:t>orange</a:t>
            </a:r>
            <a:r>
              <a:rPr lang="en-US" sz="2000" dirty="0"/>
              <a:t>) in Row </a:t>
            </a:r>
            <a:r>
              <a:rPr lang="en-US" sz="2000" dirty="0" smtClean="0"/>
              <a:t>#3.  </a:t>
            </a:r>
            <a:br>
              <a:rPr lang="en-US" sz="2000" dirty="0" smtClean="0"/>
            </a:br>
            <a:r>
              <a:rPr lang="en-US" sz="2000" b="1" u="sng" dirty="0" smtClean="0"/>
              <a:t>Do you have on your mat</a:t>
            </a:r>
            <a:r>
              <a:rPr lang="en-US" sz="2000" dirty="0" smtClean="0"/>
              <a:t> an Effector in Row 3 that </a:t>
            </a:r>
            <a:r>
              <a:rPr lang="en-US" sz="2000" u="sng" dirty="0" smtClean="0"/>
              <a:t>disables</a:t>
            </a:r>
            <a:r>
              <a:rPr lang="en-US" sz="2000" dirty="0" smtClean="0"/>
              <a:t> a Feature-</a:t>
            </a:r>
            <a:br>
              <a:rPr lang="en-US" sz="2000" dirty="0" smtClean="0"/>
            </a:br>
            <a:r>
              <a:rPr lang="en-US" sz="2000" dirty="0" smtClean="0"/>
              <a:t>     Receptor match in Rows 1 and 2 (as seen below)? </a:t>
            </a:r>
            <a:r>
              <a:rPr lang="en-US" sz="2000" b="1" u="sng" dirty="0"/>
              <a:t/>
            </a:r>
            <a:br>
              <a:rPr lang="en-US" sz="2000" b="1" u="sng" dirty="0"/>
            </a:br>
            <a:endParaRPr lang="en-US" sz="2000" dirty="0"/>
          </a:p>
        </p:txBody>
      </p:sp>
      <p:grpSp>
        <p:nvGrpSpPr>
          <p:cNvPr id="18" name="Group 17"/>
          <p:cNvGrpSpPr/>
          <p:nvPr/>
        </p:nvGrpSpPr>
        <p:grpSpPr>
          <a:xfrm>
            <a:off x="734592" y="2319016"/>
            <a:ext cx="7654737" cy="3788361"/>
            <a:chOff x="707208" y="2691172"/>
            <a:chExt cx="6518772" cy="2771181"/>
          </a:xfrm>
        </p:grpSpPr>
        <p:sp>
          <p:nvSpPr>
            <p:cNvPr id="21" name="Rectangle 2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8" name="Rectangle 2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" name="Rectangle 2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" name="TextBox 4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59" name="Rectangle 5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Rectangle 6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" name="Rectangle 6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" name="Rectangle 6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5" name="Rectangle 6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6" name="Rectangle 6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Isosceles Triangle 10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Isosceles Triangle 10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795455" y="2780604"/>
              <a:ext cx="6324694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868553" y="2820687"/>
              <a:ext cx="771791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34" name="Rectangle 133"/>
          <p:cNvSpPr/>
          <p:nvPr/>
        </p:nvSpPr>
        <p:spPr>
          <a:xfrm>
            <a:off x="3639754" y="244891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3811364" y="2596032"/>
            <a:ext cx="662003" cy="431855"/>
            <a:chOff x="1057563" y="560144"/>
            <a:chExt cx="747613" cy="456091"/>
          </a:xfrm>
        </p:grpSpPr>
        <p:sp>
          <p:nvSpPr>
            <p:cNvPr id="136" name="Freeform 13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" name="Straight Connector 13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8" name="TextBox 137"/>
          <p:cNvSpPr txBox="1"/>
          <p:nvPr/>
        </p:nvSpPr>
        <p:spPr>
          <a:xfrm rot="16200000">
            <a:off x="3854773" y="256901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1815016" y="244066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0" name="Group 139"/>
          <p:cNvGrpSpPr/>
          <p:nvPr/>
        </p:nvGrpSpPr>
        <p:grpSpPr>
          <a:xfrm>
            <a:off x="1973740" y="2577106"/>
            <a:ext cx="660064" cy="431855"/>
            <a:chOff x="1011847" y="560144"/>
            <a:chExt cx="759041" cy="456091"/>
          </a:xfrm>
        </p:grpSpPr>
        <p:sp>
          <p:nvSpPr>
            <p:cNvPr id="141" name="Freeform 140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" name="Straight Connector 141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TextBox 142"/>
          <p:cNvSpPr txBox="1"/>
          <p:nvPr/>
        </p:nvSpPr>
        <p:spPr>
          <a:xfrm rot="16200000">
            <a:off x="2056901" y="25573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6382734" y="2429780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5" name="Group 144"/>
          <p:cNvGrpSpPr/>
          <p:nvPr/>
        </p:nvGrpSpPr>
        <p:grpSpPr>
          <a:xfrm>
            <a:off x="6564130" y="2566220"/>
            <a:ext cx="610679" cy="431855"/>
            <a:chOff x="1057563" y="560144"/>
            <a:chExt cx="747613" cy="456091"/>
          </a:xfrm>
        </p:grpSpPr>
        <p:sp>
          <p:nvSpPr>
            <p:cNvPr id="146" name="Freeform 14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TextBox 147"/>
          <p:cNvSpPr txBox="1"/>
          <p:nvPr/>
        </p:nvSpPr>
        <p:spPr>
          <a:xfrm rot="16200000">
            <a:off x="6607539" y="254964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7321409" y="2429780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7502805" y="2572096"/>
            <a:ext cx="610679" cy="431855"/>
            <a:chOff x="1057563" y="560144"/>
            <a:chExt cx="747613" cy="456091"/>
          </a:xfrm>
        </p:grpSpPr>
        <p:sp>
          <p:nvSpPr>
            <p:cNvPr id="151" name="Freeform 15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Connector 15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TextBox 152"/>
          <p:cNvSpPr txBox="1"/>
          <p:nvPr/>
        </p:nvSpPr>
        <p:spPr>
          <a:xfrm rot="16200000">
            <a:off x="7546214" y="25630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2244884" y="3584610"/>
            <a:ext cx="516205" cy="1061075"/>
            <a:chOff x="8359899" y="3612805"/>
            <a:chExt cx="890813" cy="1384126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58" name="Isosceles Triangle 15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1" name="Group 160"/>
          <p:cNvGrpSpPr/>
          <p:nvPr/>
        </p:nvGrpSpPr>
        <p:grpSpPr>
          <a:xfrm>
            <a:off x="3599438" y="3595622"/>
            <a:ext cx="516205" cy="1061075"/>
            <a:chOff x="8359899" y="3612805"/>
            <a:chExt cx="890813" cy="1384126"/>
          </a:xfrm>
        </p:grpSpPr>
        <p:sp>
          <p:nvSpPr>
            <p:cNvPr id="162" name="Rectangle 16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extBox 16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5" name="Isosceles Triangle 16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ounded Rectangle 16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5450219" y="3584864"/>
            <a:ext cx="516205" cy="1061075"/>
            <a:chOff x="8359899" y="3612805"/>
            <a:chExt cx="890813" cy="1384126"/>
          </a:xfrm>
        </p:grpSpPr>
        <p:sp>
          <p:nvSpPr>
            <p:cNvPr id="169" name="Rectangle 16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extBox 16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1" name="Group 17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2" name="Isosceles Triangle 17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7290288" y="3584610"/>
            <a:ext cx="516205" cy="1061075"/>
            <a:chOff x="8359899" y="3612805"/>
            <a:chExt cx="890813" cy="1384126"/>
          </a:xfrm>
        </p:grpSpPr>
        <p:sp>
          <p:nvSpPr>
            <p:cNvPr id="176" name="Rectangle 17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9" name="Isosceles Triangle 17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2" name="Rectangle 181"/>
          <p:cNvSpPr/>
          <p:nvPr/>
        </p:nvSpPr>
        <p:spPr>
          <a:xfrm>
            <a:off x="3621639" y="300395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3" name="Group 182"/>
          <p:cNvGrpSpPr/>
          <p:nvPr/>
        </p:nvGrpSpPr>
        <p:grpSpPr>
          <a:xfrm>
            <a:off x="3729522" y="3174673"/>
            <a:ext cx="772229" cy="249976"/>
            <a:chOff x="8184068" y="557242"/>
            <a:chExt cx="384123" cy="171895"/>
          </a:xfrm>
        </p:grpSpPr>
        <p:sp>
          <p:nvSpPr>
            <p:cNvPr id="184" name="Flowchart: Manual Operation 18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" name="TextBox 186"/>
          <p:cNvSpPr txBox="1"/>
          <p:nvPr/>
        </p:nvSpPr>
        <p:spPr>
          <a:xfrm rot="16200000">
            <a:off x="3874442" y="31048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915609" y="301458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9" name="Group 188"/>
          <p:cNvGrpSpPr/>
          <p:nvPr/>
        </p:nvGrpSpPr>
        <p:grpSpPr>
          <a:xfrm>
            <a:off x="1005299" y="3182658"/>
            <a:ext cx="725630" cy="231910"/>
            <a:chOff x="8184068" y="557242"/>
            <a:chExt cx="384123" cy="171895"/>
          </a:xfrm>
        </p:grpSpPr>
        <p:sp>
          <p:nvSpPr>
            <p:cNvPr id="190" name="Flowchart: Manual Operation 18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3" name="TextBox 192"/>
          <p:cNvSpPr txBox="1"/>
          <p:nvPr/>
        </p:nvSpPr>
        <p:spPr>
          <a:xfrm rot="16200000">
            <a:off x="1101254" y="30989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94" name="Group 193"/>
          <p:cNvGrpSpPr/>
          <p:nvPr/>
        </p:nvGrpSpPr>
        <p:grpSpPr>
          <a:xfrm>
            <a:off x="6426505" y="3006617"/>
            <a:ext cx="900020" cy="574454"/>
            <a:chOff x="4875701" y="3227461"/>
            <a:chExt cx="990922" cy="568411"/>
          </a:xfrm>
        </p:grpSpPr>
        <p:sp>
          <p:nvSpPr>
            <p:cNvPr id="195" name="Rectangle 194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6" name="Group 195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197" name="Flowchart: Manual Operation 196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0" name="TextBox 199"/>
          <p:cNvSpPr txBox="1"/>
          <p:nvPr/>
        </p:nvSpPr>
        <p:spPr>
          <a:xfrm rot="16200000">
            <a:off x="6664488" y="310684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 rot="16200000">
            <a:off x="4867088" y="31006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4604309" y="3005577"/>
            <a:ext cx="935329" cy="574454"/>
            <a:chOff x="4875701" y="3218845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4822477" y="310086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454013" y="2530113"/>
            <a:ext cx="301686" cy="2770131"/>
            <a:chOff x="8454013" y="2530113"/>
            <a:chExt cx="301686" cy="2770131"/>
          </a:xfrm>
        </p:grpSpPr>
        <p:sp>
          <p:nvSpPr>
            <p:cNvPr id="211" name="TextBox 210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8454013" y="392239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3</a:t>
              </a:r>
              <a:endParaRPr lang="en-US" b="1" dirty="0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361321" y="2552254"/>
            <a:ext cx="301686" cy="2770131"/>
            <a:chOff x="8454013" y="2530113"/>
            <a:chExt cx="301686" cy="2770131"/>
          </a:xfrm>
        </p:grpSpPr>
        <p:sp>
          <p:nvSpPr>
            <p:cNvPr id="216" name="TextBox 215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454013" y="3922393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sp>
        <p:nvSpPr>
          <p:cNvPr id="220" name="Right Arrow 219"/>
          <p:cNvSpPr/>
          <p:nvPr/>
        </p:nvSpPr>
        <p:spPr>
          <a:xfrm>
            <a:off x="115204" y="3869321"/>
            <a:ext cx="661190" cy="424714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0341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Freeform 208"/>
          <p:cNvSpPr/>
          <p:nvPr/>
        </p:nvSpPr>
        <p:spPr>
          <a:xfrm rot="4435695" flipH="1">
            <a:off x="1279743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 rot="5210143" flipH="1">
            <a:off x="1347338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43713" y="367521"/>
            <a:ext cx="76072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Here’s an example on the mat below.</a:t>
            </a:r>
          </a:p>
        </p:txBody>
      </p:sp>
      <p:grpSp>
        <p:nvGrpSpPr>
          <p:cNvPr id="18" name="Group 17"/>
          <p:cNvGrpSpPr/>
          <p:nvPr/>
        </p:nvGrpSpPr>
        <p:grpSpPr>
          <a:xfrm>
            <a:off x="734592" y="2319016"/>
            <a:ext cx="7654737" cy="3788361"/>
            <a:chOff x="707208" y="2691172"/>
            <a:chExt cx="6518772" cy="2771181"/>
          </a:xfrm>
        </p:grpSpPr>
        <p:sp>
          <p:nvSpPr>
            <p:cNvPr id="21" name="Rectangle 2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8" name="Rectangle 2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" name="Rectangle 2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" name="TextBox 4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59" name="Rectangle 5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Rectangle 6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" name="Rectangle 6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" name="Rectangle 6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5" name="Rectangle 6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6" name="Rectangle 6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Isosceles Triangle 10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Isosceles Triangle 10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795455" y="2780604"/>
              <a:ext cx="6324694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868553" y="2820687"/>
              <a:ext cx="771791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34" name="Rectangle 133"/>
          <p:cNvSpPr/>
          <p:nvPr/>
        </p:nvSpPr>
        <p:spPr>
          <a:xfrm>
            <a:off x="3639754" y="244891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3811364" y="2596032"/>
            <a:ext cx="662003" cy="431855"/>
            <a:chOff x="1057563" y="560144"/>
            <a:chExt cx="747613" cy="456091"/>
          </a:xfrm>
        </p:grpSpPr>
        <p:sp>
          <p:nvSpPr>
            <p:cNvPr id="136" name="Freeform 13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" name="Straight Connector 13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8" name="TextBox 137"/>
          <p:cNvSpPr txBox="1"/>
          <p:nvPr/>
        </p:nvSpPr>
        <p:spPr>
          <a:xfrm rot="16200000">
            <a:off x="3854773" y="256901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1815016" y="244066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0" name="Group 139"/>
          <p:cNvGrpSpPr/>
          <p:nvPr/>
        </p:nvGrpSpPr>
        <p:grpSpPr>
          <a:xfrm>
            <a:off x="1973740" y="2577106"/>
            <a:ext cx="660064" cy="431855"/>
            <a:chOff x="1011847" y="560144"/>
            <a:chExt cx="759041" cy="456091"/>
          </a:xfrm>
        </p:grpSpPr>
        <p:sp>
          <p:nvSpPr>
            <p:cNvPr id="141" name="Freeform 140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" name="Straight Connector 141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TextBox 142"/>
          <p:cNvSpPr txBox="1"/>
          <p:nvPr/>
        </p:nvSpPr>
        <p:spPr>
          <a:xfrm rot="16200000">
            <a:off x="2056901" y="25573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6382734" y="2429780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5" name="Group 144"/>
          <p:cNvGrpSpPr/>
          <p:nvPr/>
        </p:nvGrpSpPr>
        <p:grpSpPr>
          <a:xfrm>
            <a:off x="6564130" y="2566220"/>
            <a:ext cx="610679" cy="431855"/>
            <a:chOff x="1057563" y="560144"/>
            <a:chExt cx="747613" cy="456091"/>
          </a:xfrm>
        </p:grpSpPr>
        <p:sp>
          <p:nvSpPr>
            <p:cNvPr id="146" name="Freeform 14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TextBox 147"/>
          <p:cNvSpPr txBox="1"/>
          <p:nvPr/>
        </p:nvSpPr>
        <p:spPr>
          <a:xfrm rot="16200000">
            <a:off x="6607539" y="254964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7321409" y="2429780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7502805" y="2572096"/>
            <a:ext cx="610679" cy="431855"/>
            <a:chOff x="1057563" y="560144"/>
            <a:chExt cx="747613" cy="456091"/>
          </a:xfrm>
        </p:grpSpPr>
        <p:sp>
          <p:nvSpPr>
            <p:cNvPr id="151" name="Freeform 15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Connector 15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TextBox 152"/>
          <p:cNvSpPr txBox="1"/>
          <p:nvPr/>
        </p:nvSpPr>
        <p:spPr>
          <a:xfrm rot="16200000">
            <a:off x="7546214" y="25630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2244884" y="3584610"/>
            <a:ext cx="516205" cy="1061075"/>
            <a:chOff x="8359899" y="3612805"/>
            <a:chExt cx="890813" cy="1384126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58" name="Isosceles Triangle 15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1" name="Group 160"/>
          <p:cNvGrpSpPr/>
          <p:nvPr/>
        </p:nvGrpSpPr>
        <p:grpSpPr>
          <a:xfrm>
            <a:off x="3599438" y="3595622"/>
            <a:ext cx="516205" cy="1061075"/>
            <a:chOff x="8359899" y="3612805"/>
            <a:chExt cx="890813" cy="1384126"/>
          </a:xfrm>
        </p:grpSpPr>
        <p:sp>
          <p:nvSpPr>
            <p:cNvPr id="162" name="Rectangle 16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extBox 16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5" name="Isosceles Triangle 16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ounded Rectangle 16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5450219" y="3584864"/>
            <a:ext cx="516205" cy="1061075"/>
            <a:chOff x="8359899" y="3612805"/>
            <a:chExt cx="890813" cy="1384126"/>
          </a:xfrm>
        </p:grpSpPr>
        <p:sp>
          <p:nvSpPr>
            <p:cNvPr id="169" name="Rectangle 16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extBox 16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1" name="Group 17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2" name="Isosceles Triangle 17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7290288" y="3584610"/>
            <a:ext cx="516205" cy="1061075"/>
            <a:chOff x="8359899" y="3612805"/>
            <a:chExt cx="890813" cy="1384126"/>
          </a:xfrm>
        </p:grpSpPr>
        <p:sp>
          <p:nvSpPr>
            <p:cNvPr id="176" name="Rectangle 17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9" name="Isosceles Triangle 17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2" name="Rectangle 181"/>
          <p:cNvSpPr/>
          <p:nvPr/>
        </p:nvSpPr>
        <p:spPr>
          <a:xfrm>
            <a:off x="3621639" y="300395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3" name="Group 182"/>
          <p:cNvGrpSpPr/>
          <p:nvPr/>
        </p:nvGrpSpPr>
        <p:grpSpPr>
          <a:xfrm>
            <a:off x="3729522" y="3174673"/>
            <a:ext cx="772229" cy="249976"/>
            <a:chOff x="8184068" y="557242"/>
            <a:chExt cx="384123" cy="171895"/>
          </a:xfrm>
        </p:grpSpPr>
        <p:sp>
          <p:nvSpPr>
            <p:cNvPr id="184" name="Flowchart: Manual Operation 18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" name="TextBox 186"/>
          <p:cNvSpPr txBox="1"/>
          <p:nvPr/>
        </p:nvSpPr>
        <p:spPr>
          <a:xfrm rot="16200000">
            <a:off x="3874442" y="31048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915609" y="301458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9" name="Group 188"/>
          <p:cNvGrpSpPr/>
          <p:nvPr/>
        </p:nvGrpSpPr>
        <p:grpSpPr>
          <a:xfrm>
            <a:off x="1005299" y="3182658"/>
            <a:ext cx="725630" cy="231910"/>
            <a:chOff x="8184068" y="557242"/>
            <a:chExt cx="384123" cy="171895"/>
          </a:xfrm>
        </p:grpSpPr>
        <p:sp>
          <p:nvSpPr>
            <p:cNvPr id="190" name="Flowchart: Manual Operation 18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3" name="TextBox 192"/>
          <p:cNvSpPr txBox="1"/>
          <p:nvPr/>
        </p:nvSpPr>
        <p:spPr>
          <a:xfrm rot="16200000">
            <a:off x="1101254" y="30989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94" name="Group 193"/>
          <p:cNvGrpSpPr/>
          <p:nvPr/>
        </p:nvGrpSpPr>
        <p:grpSpPr>
          <a:xfrm>
            <a:off x="6426505" y="3006617"/>
            <a:ext cx="900020" cy="574454"/>
            <a:chOff x="4875701" y="3227461"/>
            <a:chExt cx="990922" cy="568411"/>
          </a:xfrm>
        </p:grpSpPr>
        <p:sp>
          <p:nvSpPr>
            <p:cNvPr id="195" name="Rectangle 194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6" name="Group 195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197" name="Flowchart: Manual Operation 196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0" name="TextBox 199"/>
          <p:cNvSpPr txBox="1"/>
          <p:nvPr/>
        </p:nvSpPr>
        <p:spPr>
          <a:xfrm rot="16200000">
            <a:off x="6664488" y="310684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 rot="16200000">
            <a:off x="4867088" y="31006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4604309" y="3005577"/>
            <a:ext cx="935329" cy="574454"/>
            <a:chOff x="4875701" y="3218845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4822477" y="310086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454013" y="2530113"/>
            <a:ext cx="301686" cy="2770131"/>
            <a:chOff x="8454013" y="2530113"/>
            <a:chExt cx="301686" cy="2770131"/>
          </a:xfrm>
        </p:grpSpPr>
        <p:sp>
          <p:nvSpPr>
            <p:cNvPr id="211" name="TextBox 210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8454013" y="392239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3</a:t>
              </a:r>
              <a:endParaRPr lang="en-US" b="1" dirty="0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361321" y="2552254"/>
            <a:ext cx="301686" cy="2770131"/>
            <a:chOff x="8454013" y="2530113"/>
            <a:chExt cx="301686" cy="2770131"/>
          </a:xfrm>
        </p:grpSpPr>
        <p:sp>
          <p:nvSpPr>
            <p:cNvPr id="216" name="TextBox 215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454013" y="3922393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sp>
        <p:nvSpPr>
          <p:cNvPr id="220" name="Right Arrow 219"/>
          <p:cNvSpPr/>
          <p:nvPr/>
        </p:nvSpPr>
        <p:spPr>
          <a:xfrm>
            <a:off x="115204" y="3869321"/>
            <a:ext cx="661190" cy="424714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549256" y="2098804"/>
            <a:ext cx="1172574" cy="2655232"/>
          </a:xfrm>
          <a:prstGeom prst="rect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518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Freeform 208"/>
          <p:cNvSpPr/>
          <p:nvPr/>
        </p:nvSpPr>
        <p:spPr>
          <a:xfrm rot="4435695" flipH="1">
            <a:off x="1279743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 rot="5210143" flipH="1">
            <a:off x="1347338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43713" y="367521"/>
            <a:ext cx="760724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Here’s an example on the mat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below</a:t>
            </a:r>
            <a:r>
              <a:rPr lang="en-US" sz="2000" dirty="0" smtClean="0"/>
              <a:t>…..  so </a:t>
            </a:r>
            <a:r>
              <a:rPr lang="en-US" sz="2000" dirty="0"/>
              <a:t>now there is now </a:t>
            </a:r>
            <a:r>
              <a:rPr lang="en-US" sz="2000" b="1" u="sng" dirty="0"/>
              <a:t>only one active</a:t>
            </a:r>
            <a:r>
              <a:rPr lang="en-US" sz="2000" u="sng" dirty="0"/>
              <a:t> FEATURE-RECEPTOR match</a:t>
            </a:r>
            <a:r>
              <a:rPr lang="en-US" sz="2000" dirty="0"/>
              <a:t>, </a:t>
            </a:r>
            <a:r>
              <a:rPr lang="en-US" sz="2000" dirty="0" smtClean="0"/>
              <a:t>because </a:t>
            </a:r>
            <a:r>
              <a:rPr lang="en-US" sz="2000" dirty="0"/>
              <a:t>the D-D match is disabled by Effector D1. </a:t>
            </a:r>
            <a:br>
              <a:rPr lang="en-US" sz="2000" dirty="0"/>
            </a:br>
            <a:endParaRPr lang="en-US" sz="2000" dirty="0"/>
          </a:p>
        </p:txBody>
      </p:sp>
      <p:grpSp>
        <p:nvGrpSpPr>
          <p:cNvPr id="18" name="Group 17"/>
          <p:cNvGrpSpPr/>
          <p:nvPr/>
        </p:nvGrpSpPr>
        <p:grpSpPr>
          <a:xfrm>
            <a:off x="734592" y="2319016"/>
            <a:ext cx="7654737" cy="3788361"/>
            <a:chOff x="707208" y="2691172"/>
            <a:chExt cx="6518772" cy="2771181"/>
          </a:xfrm>
        </p:grpSpPr>
        <p:sp>
          <p:nvSpPr>
            <p:cNvPr id="21" name="Rectangle 2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8" name="Rectangle 2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" name="Rectangle 2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" name="TextBox 4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59" name="Rectangle 5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Rectangle 6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" name="Rectangle 6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" name="Rectangle 6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5" name="Rectangle 6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6" name="Rectangle 6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Isosceles Triangle 10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Isosceles Triangle 10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795455" y="2780604"/>
              <a:ext cx="6324694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868553" y="2820687"/>
              <a:ext cx="771791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34" name="Rectangle 133"/>
          <p:cNvSpPr/>
          <p:nvPr/>
        </p:nvSpPr>
        <p:spPr>
          <a:xfrm>
            <a:off x="3639754" y="244891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3811364" y="2596032"/>
            <a:ext cx="662003" cy="431855"/>
            <a:chOff x="1057563" y="560144"/>
            <a:chExt cx="747613" cy="456091"/>
          </a:xfrm>
        </p:grpSpPr>
        <p:sp>
          <p:nvSpPr>
            <p:cNvPr id="136" name="Freeform 13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" name="Straight Connector 13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8" name="TextBox 137"/>
          <p:cNvSpPr txBox="1"/>
          <p:nvPr/>
        </p:nvSpPr>
        <p:spPr>
          <a:xfrm rot="16200000">
            <a:off x="3854773" y="256901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1815016" y="244066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0" name="Group 139"/>
          <p:cNvGrpSpPr/>
          <p:nvPr/>
        </p:nvGrpSpPr>
        <p:grpSpPr>
          <a:xfrm>
            <a:off x="1973740" y="2577106"/>
            <a:ext cx="660064" cy="431855"/>
            <a:chOff x="1011847" y="560144"/>
            <a:chExt cx="759041" cy="456091"/>
          </a:xfrm>
        </p:grpSpPr>
        <p:sp>
          <p:nvSpPr>
            <p:cNvPr id="141" name="Freeform 140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" name="Straight Connector 141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TextBox 142"/>
          <p:cNvSpPr txBox="1"/>
          <p:nvPr/>
        </p:nvSpPr>
        <p:spPr>
          <a:xfrm rot="16200000">
            <a:off x="2056901" y="25573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6382734" y="2429780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5" name="Group 144"/>
          <p:cNvGrpSpPr/>
          <p:nvPr/>
        </p:nvGrpSpPr>
        <p:grpSpPr>
          <a:xfrm>
            <a:off x="6564130" y="2566220"/>
            <a:ext cx="610679" cy="431855"/>
            <a:chOff x="1057563" y="560144"/>
            <a:chExt cx="747613" cy="456091"/>
          </a:xfrm>
        </p:grpSpPr>
        <p:sp>
          <p:nvSpPr>
            <p:cNvPr id="146" name="Freeform 14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TextBox 147"/>
          <p:cNvSpPr txBox="1"/>
          <p:nvPr/>
        </p:nvSpPr>
        <p:spPr>
          <a:xfrm rot="16200000">
            <a:off x="6607539" y="254964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7321409" y="2429780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7502805" y="2572096"/>
            <a:ext cx="610679" cy="431855"/>
            <a:chOff x="1057563" y="560144"/>
            <a:chExt cx="747613" cy="456091"/>
          </a:xfrm>
        </p:grpSpPr>
        <p:sp>
          <p:nvSpPr>
            <p:cNvPr id="151" name="Freeform 15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Connector 15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TextBox 152"/>
          <p:cNvSpPr txBox="1"/>
          <p:nvPr/>
        </p:nvSpPr>
        <p:spPr>
          <a:xfrm rot="16200000">
            <a:off x="7546214" y="25630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2244884" y="3584610"/>
            <a:ext cx="516205" cy="1061075"/>
            <a:chOff x="8359899" y="3612805"/>
            <a:chExt cx="890813" cy="1384126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58" name="Isosceles Triangle 15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1" name="Group 160"/>
          <p:cNvGrpSpPr/>
          <p:nvPr/>
        </p:nvGrpSpPr>
        <p:grpSpPr>
          <a:xfrm>
            <a:off x="3599438" y="3595622"/>
            <a:ext cx="516205" cy="1061075"/>
            <a:chOff x="8359899" y="3612805"/>
            <a:chExt cx="890813" cy="1384126"/>
          </a:xfrm>
        </p:grpSpPr>
        <p:sp>
          <p:nvSpPr>
            <p:cNvPr id="162" name="Rectangle 16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extBox 16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5" name="Isosceles Triangle 16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ounded Rectangle 16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5450219" y="3584864"/>
            <a:ext cx="516205" cy="1061075"/>
            <a:chOff x="8359899" y="3612805"/>
            <a:chExt cx="890813" cy="1384126"/>
          </a:xfrm>
        </p:grpSpPr>
        <p:sp>
          <p:nvSpPr>
            <p:cNvPr id="169" name="Rectangle 16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extBox 16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1" name="Group 17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2" name="Isosceles Triangle 17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7290288" y="3584610"/>
            <a:ext cx="516205" cy="1061075"/>
            <a:chOff x="8359899" y="3612805"/>
            <a:chExt cx="890813" cy="1384126"/>
          </a:xfrm>
        </p:grpSpPr>
        <p:sp>
          <p:nvSpPr>
            <p:cNvPr id="176" name="Rectangle 17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9" name="Isosceles Triangle 17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2" name="Rectangle 181"/>
          <p:cNvSpPr/>
          <p:nvPr/>
        </p:nvSpPr>
        <p:spPr>
          <a:xfrm>
            <a:off x="3621639" y="300395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3" name="Group 182"/>
          <p:cNvGrpSpPr/>
          <p:nvPr/>
        </p:nvGrpSpPr>
        <p:grpSpPr>
          <a:xfrm>
            <a:off x="3729522" y="3174673"/>
            <a:ext cx="772229" cy="249976"/>
            <a:chOff x="8184068" y="557242"/>
            <a:chExt cx="384123" cy="171895"/>
          </a:xfrm>
        </p:grpSpPr>
        <p:sp>
          <p:nvSpPr>
            <p:cNvPr id="184" name="Flowchart: Manual Operation 18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" name="TextBox 186"/>
          <p:cNvSpPr txBox="1"/>
          <p:nvPr/>
        </p:nvSpPr>
        <p:spPr>
          <a:xfrm rot="16200000">
            <a:off x="3874442" y="31048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915609" y="301458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9" name="Group 188"/>
          <p:cNvGrpSpPr/>
          <p:nvPr/>
        </p:nvGrpSpPr>
        <p:grpSpPr>
          <a:xfrm>
            <a:off x="1005299" y="3182658"/>
            <a:ext cx="725630" cy="231910"/>
            <a:chOff x="8184068" y="557242"/>
            <a:chExt cx="384123" cy="171895"/>
          </a:xfrm>
        </p:grpSpPr>
        <p:sp>
          <p:nvSpPr>
            <p:cNvPr id="190" name="Flowchart: Manual Operation 18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3" name="TextBox 192"/>
          <p:cNvSpPr txBox="1"/>
          <p:nvPr/>
        </p:nvSpPr>
        <p:spPr>
          <a:xfrm rot="16200000">
            <a:off x="1101254" y="30989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94" name="Group 193"/>
          <p:cNvGrpSpPr/>
          <p:nvPr/>
        </p:nvGrpSpPr>
        <p:grpSpPr>
          <a:xfrm>
            <a:off x="6426505" y="3006617"/>
            <a:ext cx="900020" cy="574454"/>
            <a:chOff x="4875701" y="3227461"/>
            <a:chExt cx="990922" cy="568411"/>
          </a:xfrm>
        </p:grpSpPr>
        <p:sp>
          <p:nvSpPr>
            <p:cNvPr id="195" name="Rectangle 194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6" name="Group 195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197" name="Flowchart: Manual Operation 196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0" name="TextBox 199"/>
          <p:cNvSpPr txBox="1"/>
          <p:nvPr/>
        </p:nvSpPr>
        <p:spPr>
          <a:xfrm rot="16200000">
            <a:off x="6664488" y="310684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 rot="16200000">
            <a:off x="4867088" y="31006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4604309" y="3005577"/>
            <a:ext cx="935329" cy="574454"/>
            <a:chOff x="4875701" y="3218845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4822477" y="310086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454013" y="2530113"/>
            <a:ext cx="301686" cy="2770131"/>
            <a:chOff x="8454013" y="2530113"/>
            <a:chExt cx="301686" cy="2770131"/>
          </a:xfrm>
        </p:grpSpPr>
        <p:sp>
          <p:nvSpPr>
            <p:cNvPr id="211" name="TextBox 210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8454013" y="392239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3</a:t>
              </a:r>
              <a:endParaRPr lang="en-US" b="1" dirty="0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361321" y="2552254"/>
            <a:ext cx="301686" cy="2770131"/>
            <a:chOff x="8454013" y="2530113"/>
            <a:chExt cx="301686" cy="2770131"/>
          </a:xfrm>
        </p:grpSpPr>
        <p:sp>
          <p:nvSpPr>
            <p:cNvPr id="216" name="TextBox 215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454013" y="3922393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sp>
        <p:nvSpPr>
          <p:cNvPr id="4" name="Rectangle 3"/>
          <p:cNvSpPr/>
          <p:nvPr/>
        </p:nvSpPr>
        <p:spPr>
          <a:xfrm>
            <a:off x="6243967" y="2329151"/>
            <a:ext cx="1172574" cy="1313947"/>
          </a:xfrm>
          <a:prstGeom prst="rect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Down Arrow 220"/>
          <p:cNvSpPr/>
          <p:nvPr/>
        </p:nvSpPr>
        <p:spPr>
          <a:xfrm>
            <a:off x="6665449" y="1713857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TextBox 221"/>
          <p:cNvSpPr txBox="1"/>
          <p:nvPr/>
        </p:nvSpPr>
        <p:spPr>
          <a:xfrm>
            <a:off x="361321" y="3905175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564888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Freeform 208"/>
          <p:cNvSpPr/>
          <p:nvPr/>
        </p:nvSpPr>
        <p:spPr>
          <a:xfrm rot="4435695" flipH="1">
            <a:off x="1279743" y="155702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 rot="5210143" flipH="1">
            <a:off x="1347338" y="168193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43713" y="367521"/>
            <a:ext cx="760724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Here’s an example on the mat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below</a:t>
            </a:r>
            <a:r>
              <a:rPr lang="en-US" sz="2000" dirty="0" smtClean="0"/>
              <a:t>…..  so </a:t>
            </a:r>
            <a:r>
              <a:rPr lang="en-US" sz="2000" dirty="0"/>
              <a:t>now there is now </a:t>
            </a:r>
            <a:r>
              <a:rPr lang="en-US" sz="2000" b="1" u="sng" dirty="0"/>
              <a:t>only one active</a:t>
            </a:r>
            <a:r>
              <a:rPr lang="en-US" sz="2000" u="sng" dirty="0"/>
              <a:t> FEATURE-RECEPTOR match</a:t>
            </a:r>
            <a:r>
              <a:rPr lang="en-US" sz="2000" dirty="0"/>
              <a:t>, </a:t>
            </a:r>
            <a:r>
              <a:rPr lang="en-US" sz="2000" dirty="0" smtClean="0"/>
              <a:t>because </a:t>
            </a:r>
            <a:r>
              <a:rPr lang="en-US" sz="2000" dirty="0"/>
              <a:t>the D-D match is disabled by Effector D1. </a:t>
            </a:r>
            <a:br>
              <a:rPr lang="en-US" sz="2000" dirty="0"/>
            </a:br>
            <a:endParaRPr lang="en-US" sz="2000" dirty="0"/>
          </a:p>
        </p:txBody>
      </p:sp>
      <p:grpSp>
        <p:nvGrpSpPr>
          <p:cNvPr id="18" name="Group 17"/>
          <p:cNvGrpSpPr/>
          <p:nvPr/>
        </p:nvGrpSpPr>
        <p:grpSpPr>
          <a:xfrm>
            <a:off x="734592" y="2319016"/>
            <a:ext cx="7654737" cy="3788361"/>
            <a:chOff x="707208" y="2691172"/>
            <a:chExt cx="6518772" cy="2771181"/>
          </a:xfrm>
        </p:grpSpPr>
        <p:sp>
          <p:nvSpPr>
            <p:cNvPr id="21" name="Rectangle 20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2" name="Rectangle 21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3" name="Rectangle 22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7" name="Rectangle 26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28" name="Rectangle 27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9" name="Rectangle 28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TextBox 42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" name="TextBox 48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59" name="Rectangle 58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Rectangle 61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3" name="Rectangle 62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4" name="Rectangle 63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5" name="Rectangle 64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6" name="Rectangle 65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79" name="TextBox 78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Isosceles Triangle 103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Isosceles Triangle 104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795455" y="2780604"/>
              <a:ext cx="6324694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extBox 113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15" name="TextBox 114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868553" y="2820687"/>
              <a:ext cx="771791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34" name="Rectangle 133"/>
          <p:cNvSpPr/>
          <p:nvPr/>
        </p:nvSpPr>
        <p:spPr>
          <a:xfrm>
            <a:off x="3639754" y="244891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5" name="Group 134"/>
          <p:cNvGrpSpPr/>
          <p:nvPr/>
        </p:nvGrpSpPr>
        <p:grpSpPr>
          <a:xfrm>
            <a:off x="3811364" y="2596032"/>
            <a:ext cx="662003" cy="431855"/>
            <a:chOff x="1057563" y="560144"/>
            <a:chExt cx="747613" cy="456091"/>
          </a:xfrm>
        </p:grpSpPr>
        <p:sp>
          <p:nvSpPr>
            <p:cNvPr id="136" name="Freeform 13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" name="Straight Connector 13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8" name="TextBox 137"/>
          <p:cNvSpPr txBox="1"/>
          <p:nvPr/>
        </p:nvSpPr>
        <p:spPr>
          <a:xfrm rot="16200000">
            <a:off x="3854773" y="256901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1815016" y="244066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0" name="Group 139"/>
          <p:cNvGrpSpPr/>
          <p:nvPr/>
        </p:nvGrpSpPr>
        <p:grpSpPr>
          <a:xfrm>
            <a:off x="1973740" y="2577106"/>
            <a:ext cx="660064" cy="431855"/>
            <a:chOff x="1011847" y="560144"/>
            <a:chExt cx="759041" cy="456091"/>
          </a:xfrm>
        </p:grpSpPr>
        <p:sp>
          <p:nvSpPr>
            <p:cNvPr id="141" name="Freeform 140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" name="Straight Connector 141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TextBox 142"/>
          <p:cNvSpPr txBox="1"/>
          <p:nvPr/>
        </p:nvSpPr>
        <p:spPr>
          <a:xfrm rot="16200000">
            <a:off x="2056901" y="25573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6382734" y="2429780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5" name="Group 144"/>
          <p:cNvGrpSpPr/>
          <p:nvPr/>
        </p:nvGrpSpPr>
        <p:grpSpPr>
          <a:xfrm>
            <a:off x="6564130" y="2566220"/>
            <a:ext cx="610679" cy="431855"/>
            <a:chOff x="1057563" y="560144"/>
            <a:chExt cx="747613" cy="456091"/>
          </a:xfrm>
        </p:grpSpPr>
        <p:sp>
          <p:nvSpPr>
            <p:cNvPr id="146" name="Freeform 14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TextBox 147"/>
          <p:cNvSpPr txBox="1"/>
          <p:nvPr/>
        </p:nvSpPr>
        <p:spPr>
          <a:xfrm rot="16200000">
            <a:off x="6607539" y="254964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7321409" y="2429780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0" name="Group 149"/>
          <p:cNvGrpSpPr/>
          <p:nvPr/>
        </p:nvGrpSpPr>
        <p:grpSpPr>
          <a:xfrm>
            <a:off x="7502805" y="2572096"/>
            <a:ext cx="610679" cy="431855"/>
            <a:chOff x="1057563" y="560144"/>
            <a:chExt cx="747613" cy="456091"/>
          </a:xfrm>
        </p:grpSpPr>
        <p:sp>
          <p:nvSpPr>
            <p:cNvPr id="151" name="Freeform 15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Connector 15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TextBox 152"/>
          <p:cNvSpPr txBox="1"/>
          <p:nvPr/>
        </p:nvSpPr>
        <p:spPr>
          <a:xfrm rot="16200000">
            <a:off x="7546214" y="25630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2244884" y="3584610"/>
            <a:ext cx="516205" cy="1061075"/>
            <a:chOff x="8359899" y="3612805"/>
            <a:chExt cx="890813" cy="1384126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extBox 15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58" name="Isosceles Triangle 15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1" name="Group 160"/>
          <p:cNvGrpSpPr/>
          <p:nvPr/>
        </p:nvGrpSpPr>
        <p:grpSpPr>
          <a:xfrm>
            <a:off x="3599438" y="3595622"/>
            <a:ext cx="516205" cy="1061075"/>
            <a:chOff x="8359899" y="3612805"/>
            <a:chExt cx="890813" cy="1384126"/>
          </a:xfrm>
        </p:grpSpPr>
        <p:sp>
          <p:nvSpPr>
            <p:cNvPr id="162" name="Rectangle 16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extBox 16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5" name="Isosceles Triangle 16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ounded Rectangle 16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5450219" y="3584864"/>
            <a:ext cx="516205" cy="1061075"/>
            <a:chOff x="8359899" y="3612805"/>
            <a:chExt cx="890813" cy="1384126"/>
          </a:xfrm>
        </p:grpSpPr>
        <p:sp>
          <p:nvSpPr>
            <p:cNvPr id="169" name="Rectangle 16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extBox 16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1" name="Group 17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2" name="Isosceles Triangle 17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7290288" y="3584610"/>
            <a:ext cx="516205" cy="1061075"/>
            <a:chOff x="8359899" y="3612805"/>
            <a:chExt cx="890813" cy="1384126"/>
          </a:xfrm>
        </p:grpSpPr>
        <p:sp>
          <p:nvSpPr>
            <p:cNvPr id="176" name="Rectangle 17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9" name="Isosceles Triangle 17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ounded Rectangle 17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2" name="Rectangle 181"/>
          <p:cNvSpPr/>
          <p:nvPr/>
        </p:nvSpPr>
        <p:spPr>
          <a:xfrm>
            <a:off x="3621639" y="300395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3" name="Group 182"/>
          <p:cNvGrpSpPr/>
          <p:nvPr/>
        </p:nvGrpSpPr>
        <p:grpSpPr>
          <a:xfrm>
            <a:off x="3729522" y="3174673"/>
            <a:ext cx="772229" cy="249976"/>
            <a:chOff x="8184068" y="557242"/>
            <a:chExt cx="384123" cy="171895"/>
          </a:xfrm>
        </p:grpSpPr>
        <p:sp>
          <p:nvSpPr>
            <p:cNvPr id="184" name="Flowchart: Manual Operation 18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" name="TextBox 186"/>
          <p:cNvSpPr txBox="1"/>
          <p:nvPr/>
        </p:nvSpPr>
        <p:spPr>
          <a:xfrm rot="16200000">
            <a:off x="3874442" y="310483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915609" y="301458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9" name="Group 188"/>
          <p:cNvGrpSpPr/>
          <p:nvPr/>
        </p:nvGrpSpPr>
        <p:grpSpPr>
          <a:xfrm>
            <a:off x="1005299" y="3182658"/>
            <a:ext cx="725630" cy="231910"/>
            <a:chOff x="8184068" y="557242"/>
            <a:chExt cx="384123" cy="171895"/>
          </a:xfrm>
        </p:grpSpPr>
        <p:sp>
          <p:nvSpPr>
            <p:cNvPr id="190" name="Flowchart: Manual Operation 189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3" name="TextBox 192"/>
          <p:cNvSpPr txBox="1"/>
          <p:nvPr/>
        </p:nvSpPr>
        <p:spPr>
          <a:xfrm rot="16200000">
            <a:off x="1101254" y="309896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94" name="Group 193"/>
          <p:cNvGrpSpPr/>
          <p:nvPr/>
        </p:nvGrpSpPr>
        <p:grpSpPr>
          <a:xfrm>
            <a:off x="6426505" y="3006617"/>
            <a:ext cx="900020" cy="574454"/>
            <a:chOff x="4875701" y="3227461"/>
            <a:chExt cx="990922" cy="568411"/>
          </a:xfrm>
        </p:grpSpPr>
        <p:sp>
          <p:nvSpPr>
            <p:cNvPr id="195" name="Rectangle 194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6" name="Group 195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197" name="Flowchart: Manual Operation 196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0" name="TextBox 199"/>
          <p:cNvSpPr txBox="1"/>
          <p:nvPr/>
        </p:nvSpPr>
        <p:spPr>
          <a:xfrm rot="16200000">
            <a:off x="6664488" y="310684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 rot="16200000">
            <a:off x="4867088" y="310066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4604309" y="3005577"/>
            <a:ext cx="935329" cy="574454"/>
            <a:chOff x="4875701" y="3218845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4822477" y="310086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454013" y="2530113"/>
            <a:ext cx="301686" cy="2770131"/>
            <a:chOff x="8454013" y="2530113"/>
            <a:chExt cx="301686" cy="2770131"/>
          </a:xfrm>
        </p:grpSpPr>
        <p:sp>
          <p:nvSpPr>
            <p:cNvPr id="211" name="TextBox 210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8454013" y="392239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3</a:t>
              </a:r>
              <a:endParaRPr lang="en-US" b="1" dirty="0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361321" y="2552254"/>
            <a:ext cx="301686" cy="2770131"/>
            <a:chOff x="8454013" y="2530113"/>
            <a:chExt cx="301686" cy="2770131"/>
          </a:xfrm>
        </p:grpSpPr>
        <p:sp>
          <p:nvSpPr>
            <p:cNvPr id="216" name="TextBox 215"/>
            <p:cNvSpPr txBox="1"/>
            <p:nvPr/>
          </p:nvSpPr>
          <p:spPr>
            <a:xfrm>
              <a:off x="8454013" y="2530113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1</a:t>
              </a:r>
              <a:endParaRPr lang="en-US" b="1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454013" y="311292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454013" y="3922393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454013" y="4930912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4</a:t>
              </a:r>
              <a:endParaRPr lang="en-US" b="1" dirty="0"/>
            </a:p>
          </p:txBody>
        </p:sp>
      </p:grpSp>
      <p:sp>
        <p:nvSpPr>
          <p:cNvPr id="4" name="Rectangle 3"/>
          <p:cNvSpPr/>
          <p:nvPr/>
        </p:nvSpPr>
        <p:spPr>
          <a:xfrm>
            <a:off x="6243967" y="2329151"/>
            <a:ext cx="1172574" cy="1313947"/>
          </a:xfrm>
          <a:prstGeom prst="rect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Down Arrow 220"/>
          <p:cNvSpPr/>
          <p:nvPr/>
        </p:nvSpPr>
        <p:spPr>
          <a:xfrm>
            <a:off x="6665449" y="1713857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TextBox 221"/>
          <p:cNvSpPr txBox="1"/>
          <p:nvPr/>
        </p:nvSpPr>
        <p:spPr>
          <a:xfrm>
            <a:off x="361321" y="3905175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020331" y="6127993"/>
            <a:ext cx="72487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Therefore, so far the </a:t>
            </a:r>
            <a:r>
              <a:rPr lang="en-US" u="sng" dirty="0"/>
              <a:t>Pathogen</a:t>
            </a:r>
            <a:r>
              <a:rPr lang="en-US" dirty="0"/>
              <a:t> is winning  (no MTI because only 1 match).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738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/>
          <p:cNvGrpSpPr/>
          <p:nvPr/>
        </p:nvGrpSpPr>
        <p:grpSpPr>
          <a:xfrm>
            <a:off x="2725788" y="3584253"/>
            <a:ext cx="300428" cy="696701"/>
            <a:chOff x="7268485" y="1960971"/>
            <a:chExt cx="300428" cy="696701"/>
          </a:xfrm>
        </p:grpSpPr>
        <p:sp>
          <p:nvSpPr>
            <p:cNvPr id="51" name="Freeform 50"/>
            <p:cNvSpPr/>
            <p:nvPr/>
          </p:nvSpPr>
          <p:spPr>
            <a:xfrm rot="11955122" flipH="1">
              <a:off x="7349203" y="2347410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967521" flipH="1">
              <a:off x="7410325" y="2592282"/>
              <a:ext cx="101795" cy="5694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314186" flipH="1">
              <a:off x="7369249" y="2598213"/>
              <a:ext cx="85810" cy="5945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 rot="11955122" flipH="1">
              <a:off x="7402359" y="2314073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lowchart: Manual Operation 181"/>
            <p:cNvSpPr/>
            <p:nvPr/>
          </p:nvSpPr>
          <p:spPr>
            <a:xfrm rot="10407402" flipH="1">
              <a:off x="7268485" y="2162125"/>
              <a:ext cx="300428" cy="304397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99FF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55"/>
            <p:cNvGrpSpPr/>
            <p:nvPr/>
          </p:nvGrpSpPr>
          <p:grpSpPr>
            <a:xfrm rot="21187499">
              <a:off x="7325507" y="1960971"/>
              <a:ext cx="164349" cy="203471"/>
              <a:chOff x="7345959" y="1982003"/>
              <a:chExt cx="144652" cy="178414"/>
            </a:xfrm>
          </p:grpSpPr>
          <p:sp>
            <p:nvSpPr>
              <p:cNvPr id="59" name="Rounded Rectangle 58"/>
              <p:cNvSpPr/>
              <p:nvPr/>
            </p:nvSpPr>
            <p:spPr>
              <a:xfrm flipH="1">
                <a:off x="7377258" y="2116503"/>
                <a:ext cx="82882" cy="4391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eardrop 59"/>
              <p:cNvSpPr/>
              <p:nvPr/>
            </p:nvSpPr>
            <p:spPr>
              <a:xfrm rot="2753999" flipH="1">
                <a:off x="7348994" y="1983763"/>
                <a:ext cx="139410" cy="143824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Chord 60"/>
              <p:cNvSpPr/>
              <p:nvPr/>
            </p:nvSpPr>
            <p:spPr>
              <a:xfrm rot="3523994" flipH="1">
                <a:off x="7344747" y="1983215"/>
                <a:ext cx="144914" cy="142490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Freeform 56"/>
            <p:cNvSpPr/>
            <p:nvPr/>
          </p:nvSpPr>
          <p:spPr>
            <a:xfrm flipH="1">
              <a:off x="7375790" y="2223341"/>
              <a:ext cx="45719" cy="228078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11199476" flipH="1">
              <a:off x="7382366" y="2418289"/>
              <a:ext cx="81265" cy="6196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524000" y="312420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44371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29200" y="320577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44706" y="2936838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2839456" y="2531339"/>
            <a:ext cx="437144" cy="135661"/>
          </a:xfrm>
          <a:custGeom>
            <a:avLst/>
            <a:gdLst>
              <a:gd name="connsiteX0" fmla="*/ 0 w 1874520"/>
              <a:gd name="connsiteY0" fmla="*/ 236220 h 367820"/>
              <a:gd name="connsiteX1" fmla="*/ 22860 w 1874520"/>
              <a:gd name="connsiteY1" fmla="*/ 220980 h 367820"/>
              <a:gd name="connsiteX2" fmla="*/ 213360 w 1874520"/>
              <a:gd name="connsiteY2" fmla="*/ 220980 h 367820"/>
              <a:gd name="connsiteX3" fmla="*/ 419100 w 1874520"/>
              <a:gd name="connsiteY3" fmla="*/ 228600 h 367820"/>
              <a:gd name="connsiteX4" fmla="*/ 434340 w 1874520"/>
              <a:gd name="connsiteY4" fmla="*/ 205740 h 367820"/>
              <a:gd name="connsiteX5" fmla="*/ 487680 w 1874520"/>
              <a:gd name="connsiteY5" fmla="*/ 137160 h 367820"/>
              <a:gd name="connsiteX6" fmla="*/ 525780 w 1874520"/>
              <a:gd name="connsiteY6" fmla="*/ 68580 h 367820"/>
              <a:gd name="connsiteX7" fmla="*/ 541020 w 1874520"/>
              <a:gd name="connsiteY7" fmla="*/ 45720 h 367820"/>
              <a:gd name="connsiteX8" fmla="*/ 556260 w 1874520"/>
              <a:gd name="connsiteY8" fmla="*/ 22860 h 367820"/>
              <a:gd name="connsiteX9" fmla="*/ 579120 w 1874520"/>
              <a:gd name="connsiteY9" fmla="*/ 0 h 367820"/>
              <a:gd name="connsiteX10" fmla="*/ 601980 w 1874520"/>
              <a:gd name="connsiteY10" fmla="*/ 22860 h 367820"/>
              <a:gd name="connsiteX11" fmla="*/ 617220 w 1874520"/>
              <a:gd name="connsiteY11" fmla="*/ 68580 h 367820"/>
              <a:gd name="connsiteX12" fmla="*/ 662940 w 1874520"/>
              <a:gd name="connsiteY12" fmla="*/ 106680 h 367820"/>
              <a:gd name="connsiteX13" fmla="*/ 701040 w 1874520"/>
              <a:gd name="connsiteY13" fmla="*/ 144780 h 367820"/>
              <a:gd name="connsiteX14" fmla="*/ 739140 w 1874520"/>
              <a:gd name="connsiteY14" fmla="*/ 190500 h 367820"/>
              <a:gd name="connsiteX15" fmla="*/ 762000 w 1874520"/>
              <a:gd name="connsiteY15" fmla="*/ 205740 h 367820"/>
              <a:gd name="connsiteX16" fmla="*/ 807720 w 1874520"/>
              <a:gd name="connsiteY16" fmla="*/ 274320 h 367820"/>
              <a:gd name="connsiteX17" fmla="*/ 822960 w 1874520"/>
              <a:gd name="connsiteY17" fmla="*/ 297180 h 367820"/>
              <a:gd name="connsiteX18" fmla="*/ 845820 w 1874520"/>
              <a:gd name="connsiteY18" fmla="*/ 312420 h 367820"/>
              <a:gd name="connsiteX19" fmla="*/ 899160 w 1874520"/>
              <a:gd name="connsiteY19" fmla="*/ 243840 h 367820"/>
              <a:gd name="connsiteX20" fmla="*/ 914400 w 1874520"/>
              <a:gd name="connsiteY20" fmla="*/ 220980 h 367820"/>
              <a:gd name="connsiteX21" fmla="*/ 929640 w 1874520"/>
              <a:gd name="connsiteY21" fmla="*/ 198120 h 367820"/>
              <a:gd name="connsiteX22" fmla="*/ 952500 w 1874520"/>
              <a:gd name="connsiteY22" fmla="*/ 182880 h 367820"/>
              <a:gd name="connsiteX23" fmla="*/ 990600 w 1874520"/>
              <a:gd name="connsiteY23" fmla="*/ 144780 h 367820"/>
              <a:gd name="connsiteX24" fmla="*/ 1028700 w 1874520"/>
              <a:gd name="connsiteY24" fmla="*/ 106680 h 367820"/>
              <a:gd name="connsiteX25" fmla="*/ 1059180 w 1874520"/>
              <a:gd name="connsiteY25" fmla="*/ 60960 h 367820"/>
              <a:gd name="connsiteX26" fmla="*/ 1082040 w 1874520"/>
              <a:gd name="connsiteY26" fmla="*/ 15240 h 367820"/>
              <a:gd name="connsiteX27" fmla="*/ 1104900 w 1874520"/>
              <a:gd name="connsiteY27" fmla="*/ 0 h 367820"/>
              <a:gd name="connsiteX28" fmla="*/ 1127760 w 1874520"/>
              <a:gd name="connsiteY28" fmla="*/ 68580 h 367820"/>
              <a:gd name="connsiteX29" fmla="*/ 1150620 w 1874520"/>
              <a:gd name="connsiteY29" fmla="*/ 114300 h 367820"/>
              <a:gd name="connsiteX30" fmla="*/ 1173480 w 1874520"/>
              <a:gd name="connsiteY30" fmla="*/ 129540 h 367820"/>
              <a:gd name="connsiteX31" fmla="*/ 1203960 w 1874520"/>
              <a:gd name="connsiteY31" fmla="*/ 175260 h 367820"/>
              <a:gd name="connsiteX32" fmla="*/ 1226820 w 1874520"/>
              <a:gd name="connsiteY32" fmla="*/ 198120 h 367820"/>
              <a:gd name="connsiteX33" fmla="*/ 1257300 w 1874520"/>
              <a:gd name="connsiteY33" fmla="*/ 243840 h 367820"/>
              <a:gd name="connsiteX34" fmla="*/ 1287780 w 1874520"/>
              <a:gd name="connsiteY34" fmla="*/ 289560 h 367820"/>
              <a:gd name="connsiteX35" fmla="*/ 1303020 w 1874520"/>
              <a:gd name="connsiteY35" fmla="*/ 312420 h 367820"/>
              <a:gd name="connsiteX36" fmla="*/ 1325880 w 1874520"/>
              <a:gd name="connsiteY36" fmla="*/ 327660 h 367820"/>
              <a:gd name="connsiteX37" fmla="*/ 1348740 w 1874520"/>
              <a:gd name="connsiteY37" fmla="*/ 312420 h 367820"/>
              <a:gd name="connsiteX38" fmla="*/ 1379220 w 1874520"/>
              <a:gd name="connsiteY38" fmla="*/ 266700 h 367820"/>
              <a:gd name="connsiteX39" fmla="*/ 1402080 w 1874520"/>
              <a:gd name="connsiteY39" fmla="*/ 213360 h 367820"/>
              <a:gd name="connsiteX40" fmla="*/ 1440180 w 1874520"/>
              <a:gd name="connsiteY40" fmla="*/ 144780 h 367820"/>
              <a:gd name="connsiteX41" fmla="*/ 1485900 w 1874520"/>
              <a:gd name="connsiteY41" fmla="*/ 99060 h 367820"/>
              <a:gd name="connsiteX42" fmla="*/ 1524000 w 1874520"/>
              <a:gd name="connsiteY42" fmla="*/ 53340 h 367820"/>
              <a:gd name="connsiteX43" fmla="*/ 1546860 w 1874520"/>
              <a:gd name="connsiteY43" fmla="*/ 45720 h 367820"/>
              <a:gd name="connsiteX44" fmla="*/ 1562100 w 1874520"/>
              <a:gd name="connsiteY44" fmla="*/ 91440 h 367820"/>
              <a:gd name="connsiteX45" fmla="*/ 1584960 w 1874520"/>
              <a:gd name="connsiteY45" fmla="*/ 144780 h 367820"/>
              <a:gd name="connsiteX46" fmla="*/ 1607820 w 1874520"/>
              <a:gd name="connsiteY46" fmla="*/ 167640 h 367820"/>
              <a:gd name="connsiteX47" fmla="*/ 1623060 w 1874520"/>
              <a:gd name="connsiteY47" fmla="*/ 190500 h 367820"/>
              <a:gd name="connsiteX48" fmla="*/ 1645920 w 1874520"/>
              <a:gd name="connsiteY48" fmla="*/ 220980 h 367820"/>
              <a:gd name="connsiteX49" fmla="*/ 1668780 w 1874520"/>
              <a:gd name="connsiteY49" fmla="*/ 243840 h 367820"/>
              <a:gd name="connsiteX50" fmla="*/ 1699260 w 1874520"/>
              <a:gd name="connsiteY50" fmla="*/ 289560 h 367820"/>
              <a:gd name="connsiteX51" fmla="*/ 1714500 w 1874520"/>
              <a:gd name="connsiteY51" fmla="*/ 312420 h 367820"/>
              <a:gd name="connsiteX52" fmla="*/ 1752600 w 1874520"/>
              <a:gd name="connsiteY52" fmla="*/ 358140 h 367820"/>
              <a:gd name="connsiteX53" fmla="*/ 1775460 w 1874520"/>
              <a:gd name="connsiteY53" fmla="*/ 365760 h 367820"/>
              <a:gd name="connsiteX54" fmla="*/ 1874520 w 1874520"/>
              <a:gd name="connsiteY54" fmla="*/ 365760 h 36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74520" h="367820">
                <a:moveTo>
                  <a:pt x="0" y="236220"/>
                </a:moveTo>
                <a:cubicBezTo>
                  <a:pt x="7620" y="231140"/>
                  <a:pt x="14285" y="224196"/>
                  <a:pt x="22860" y="220980"/>
                </a:cubicBezTo>
                <a:cubicBezTo>
                  <a:pt x="74610" y="201574"/>
                  <a:pt x="190289" y="219826"/>
                  <a:pt x="213360" y="220980"/>
                </a:cubicBezTo>
                <a:cubicBezTo>
                  <a:pt x="309740" y="253107"/>
                  <a:pt x="243034" y="236984"/>
                  <a:pt x="419100" y="228600"/>
                </a:cubicBezTo>
                <a:cubicBezTo>
                  <a:pt x="424180" y="220980"/>
                  <a:pt x="428477" y="212775"/>
                  <a:pt x="434340" y="205740"/>
                </a:cubicBezTo>
                <a:cubicBezTo>
                  <a:pt x="456256" y="179441"/>
                  <a:pt x="474841" y="175678"/>
                  <a:pt x="487680" y="137160"/>
                </a:cubicBezTo>
                <a:cubicBezTo>
                  <a:pt x="501092" y="96924"/>
                  <a:pt x="490845" y="120983"/>
                  <a:pt x="525780" y="68580"/>
                </a:cubicBezTo>
                <a:lnTo>
                  <a:pt x="541020" y="45720"/>
                </a:lnTo>
                <a:cubicBezTo>
                  <a:pt x="546100" y="38100"/>
                  <a:pt x="549784" y="29336"/>
                  <a:pt x="556260" y="22860"/>
                </a:cubicBezTo>
                <a:lnTo>
                  <a:pt x="579120" y="0"/>
                </a:lnTo>
                <a:cubicBezTo>
                  <a:pt x="586740" y="7620"/>
                  <a:pt x="596747" y="13440"/>
                  <a:pt x="601980" y="22860"/>
                </a:cubicBezTo>
                <a:cubicBezTo>
                  <a:pt x="609782" y="36903"/>
                  <a:pt x="605861" y="57221"/>
                  <a:pt x="617220" y="68580"/>
                </a:cubicBezTo>
                <a:cubicBezTo>
                  <a:pt x="646556" y="97916"/>
                  <a:pt x="631114" y="85462"/>
                  <a:pt x="662940" y="106680"/>
                </a:cubicBezTo>
                <a:cubicBezTo>
                  <a:pt x="690880" y="148590"/>
                  <a:pt x="662940" y="113030"/>
                  <a:pt x="701040" y="144780"/>
                </a:cubicBezTo>
                <a:cubicBezTo>
                  <a:pt x="775940" y="207197"/>
                  <a:pt x="679200" y="130560"/>
                  <a:pt x="739140" y="190500"/>
                </a:cubicBezTo>
                <a:cubicBezTo>
                  <a:pt x="745616" y="196976"/>
                  <a:pt x="754380" y="200660"/>
                  <a:pt x="762000" y="205740"/>
                </a:cubicBezTo>
                <a:lnTo>
                  <a:pt x="807720" y="274320"/>
                </a:lnTo>
                <a:cubicBezTo>
                  <a:pt x="812800" y="281940"/>
                  <a:pt x="815340" y="292100"/>
                  <a:pt x="822960" y="297180"/>
                </a:cubicBezTo>
                <a:lnTo>
                  <a:pt x="845820" y="312420"/>
                </a:lnTo>
                <a:cubicBezTo>
                  <a:pt x="881632" y="276608"/>
                  <a:pt x="862702" y="298526"/>
                  <a:pt x="899160" y="243840"/>
                </a:cubicBezTo>
                <a:lnTo>
                  <a:pt x="914400" y="220980"/>
                </a:lnTo>
                <a:cubicBezTo>
                  <a:pt x="919480" y="213360"/>
                  <a:pt x="922020" y="203200"/>
                  <a:pt x="929640" y="198120"/>
                </a:cubicBezTo>
                <a:lnTo>
                  <a:pt x="952500" y="182880"/>
                </a:lnTo>
                <a:cubicBezTo>
                  <a:pt x="993140" y="121920"/>
                  <a:pt x="939800" y="195580"/>
                  <a:pt x="990600" y="144780"/>
                </a:cubicBezTo>
                <a:cubicBezTo>
                  <a:pt x="1041400" y="93980"/>
                  <a:pt x="967740" y="147320"/>
                  <a:pt x="1028700" y="106680"/>
                </a:cubicBezTo>
                <a:cubicBezTo>
                  <a:pt x="1038860" y="91440"/>
                  <a:pt x="1053388" y="78336"/>
                  <a:pt x="1059180" y="60960"/>
                </a:cubicBezTo>
                <a:cubicBezTo>
                  <a:pt x="1065378" y="42367"/>
                  <a:pt x="1067268" y="30012"/>
                  <a:pt x="1082040" y="15240"/>
                </a:cubicBezTo>
                <a:cubicBezTo>
                  <a:pt x="1088516" y="8764"/>
                  <a:pt x="1097280" y="5080"/>
                  <a:pt x="1104900" y="0"/>
                </a:cubicBezTo>
                <a:lnTo>
                  <a:pt x="1127760" y="68580"/>
                </a:lnTo>
                <a:cubicBezTo>
                  <a:pt x="1133958" y="87173"/>
                  <a:pt x="1135848" y="99528"/>
                  <a:pt x="1150620" y="114300"/>
                </a:cubicBezTo>
                <a:cubicBezTo>
                  <a:pt x="1157096" y="120776"/>
                  <a:pt x="1165860" y="124460"/>
                  <a:pt x="1173480" y="129540"/>
                </a:cubicBezTo>
                <a:cubicBezTo>
                  <a:pt x="1183640" y="144780"/>
                  <a:pt x="1191008" y="162308"/>
                  <a:pt x="1203960" y="175260"/>
                </a:cubicBezTo>
                <a:cubicBezTo>
                  <a:pt x="1211580" y="182880"/>
                  <a:pt x="1220204" y="189614"/>
                  <a:pt x="1226820" y="198120"/>
                </a:cubicBezTo>
                <a:cubicBezTo>
                  <a:pt x="1238065" y="212578"/>
                  <a:pt x="1247140" y="228600"/>
                  <a:pt x="1257300" y="243840"/>
                </a:cubicBezTo>
                <a:lnTo>
                  <a:pt x="1287780" y="289560"/>
                </a:lnTo>
                <a:cubicBezTo>
                  <a:pt x="1292860" y="297180"/>
                  <a:pt x="1295400" y="307340"/>
                  <a:pt x="1303020" y="312420"/>
                </a:cubicBezTo>
                <a:lnTo>
                  <a:pt x="1325880" y="327660"/>
                </a:lnTo>
                <a:cubicBezTo>
                  <a:pt x="1333500" y="322580"/>
                  <a:pt x="1342709" y="319312"/>
                  <a:pt x="1348740" y="312420"/>
                </a:cubicBezTo>
                <a:cubicBezTo>
                  <a:pt x="1360801" y="298636"/>
                  <a:pt x="1379220" y="266700"/>
                  <a:pt x="1379220" y="266700"/>
                </a:cubicBezTo>
                <a:cubicBezTo>
                  <a:pt x="1395079" y="203265"/>
                  <a:pt x="1375768" y="265983"/>
                  <a:pt x="1402080" y="213360"/>
                </a:cubicBezTo>
                <a:cubicBezTo>
                  <a:pt x="1421244" y="175032"/>
                  <a:pt x="1392128" y="192832"/>
                  <a:pt x="1440180" y="144780"/>
                </a:cubicBezTo>
                <a:cubicBezTo>
                  <a:pt x="1455420" y="129540"/>
                  <a:pt x="1473945" y="116993"/>
                  <a:pt x="1485900" y="99060"/>
                </a:cubicBezTo>
                <a:cubicBezTo>
                  <a:pt x="1497145" y="82192"/>
                  <a:pt x="1506399" y="65074"/>
                  <a:pt x="1524000" y="53340"/>
                </a:cubicBezTo>
                <a:cubicBezTo>
                  <a:pt x="1530683" y="48885"/>
                  <a:pt x="1539240" y="48260"/>
                  <a:pt x="1546860" y="45720"/>
                </a:cubicBezTo>
                <a:lnTo>
                  <a:pt x="1562100" y="91440"/>
                </a:lnTo>
                <a:cubicBezTo>
                  <a:pt x="1568318" y="110095"/>
                  <a:pt x="1573190" y="128302"/>
                  <a:pt x="1584960" y="144780"/>
                </a:cubicBezTo>
                <a:cubicBezTo>
                  <a:pt x="1591224" y="153549"/>
                  <a:pt x="1600921" y="159361"/>
                  <a:pt x="1607820" y="167640"/>
                </a:cubicBezTo>
                <a:cubicBezTo>
                  <a:pt x="1613683" y="174675"/>
                  <a:pt x="1617737" y="183048"/>
                  <a:pt x="1623060" y="190500"/>
                </a:cubicBezTo>
                <a:cubicBezTo>
                  <a:pt x="1630442" y="200834"/>
                  <a:pt x="1637655" y="211337"/>
                  <a:pt x="1645920" y="220980"/>
                </a:cubicBezTo>
                <a:cubicBezTo>
                  <a:pt x="1652933" y="229162"/>
                  <a:pt x="1662164" y="235334"/>
                  <a:pt x="1668780" y="243840"/>
                </a:cubicBezTo>
                <a:cubicBezTo>
                  <a:pt x="1680025" y="258298"/>
                  <a:pt x="1689100" y="274320"/>
                  <a:pt x="1699260" y="289560"/>
                </a:cubicBezTo>
                <a:lnTo>
                  <a:pt x="1714500" y="312420"/>
                </a:lnTo>
                <a:cubicBezTo>
                  <a:pt x="1725745" y="329288"/>
                  <a:pt x="1734999" y="346406"/>
                  <a:pt x="1752600" y="358140"/>
                </a:cubicBezTo>
                <a:cubicBezTo>
                  <a:pt x="1759283" y="362595"/>
                  <a:pt x="1767443" y="365259"/>
                  <a:pt x="1775460" y="365760"/>
                </a:cubicBezTo>
                <a:cubicBezTo>
                  <a:pt x="1808416" y="367820"/>
                  <a:pt x="1841500" y="365760"/>
                  <a:pt x="1874520" y="365760"/>
                </a:cubicBezTo>
              </a:path>
            </a:pathLst>
          </a:custGeom>
          <a:ln w="57150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" name="Straight Connector 28"/>
          <p:cNvCxnSpPr/>
          <p:nvPr/>
        </p:nvCxnSpPr>
        <p:spPr>
          <a:xfrm flipH="1">
            <a:off x="2835777" y="2607539"/>
            <a:ext cx="3116" cy="869067"/>
          </a:xfrm>
          <a:prstGeom prst="line">
            <a:avLst/>
          </a:prstGeom>
          <a:ln w="57150">
            <a:solidFill>
              <a:srgbClr val="0066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Equal 30"/>
          <p:cNvSpPr/>
          <p:nvPr/>
        </p:nvSpPr>
        <p:spPr>
          <a:xfrm>
            <a:off x="2666569" y="3042722"/>
            <a:ext cx="379612" cy="254235"/>
          </a:xfrm>
          <a:prstGeom prst="mathEqual">
            <a:avLst/>
          </a:prstGeom>
          <a:solidFill>
            <a:srgbClr val="72C838"/>
          </a:solidFill>
          <a:ln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360138" y="234334"/>
            <a:ext cx="808808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In nature, pathogen </a:t>
            </a:r>
            <a:r>
              <a:rPr lang="en-US" sz="2400" u="sng" dirty="0" smtClean="0"/>
              <a:t>Effectors</a:t>
            </a:r>
            <a:r>
              <a:rPr lang="en-US" sz="2400" dirty="0" smtClean="0"/>
              <a:t> are really good at </a:t>
            </a:r>
            <a:r>
              <a:rPr lang="en-US" sz="2400" u="sng" dirty="0" smtClean="0"/>
              <a:t>shutting down </a:t>
            </a:r>
            <a:br>
              <a:rPr lang="en-US" sz="2400" u="sng" dirty="0" smtClean="0"/>
            </a:br>
            <a:r>
              <a:rPr lang="en-US" sz="2400" dirty="0" smtClean="0"/>
              <a:t>     the plant’s </a:t>
            </a:r>
            <a:r>
              <a:rPr lang="en-US" sz="2400" u="sng" dirty="0" smtClean="0"/>
              <a:t>MTI</a:t>
            </a:r>
            <a:r>
              <a:rPr lang="en-US" sz="2400" dirty="0" smtClean="0"/>
              <a:t>.</a:t>
            </a:r>
          </a:p>
          <a:p>
            <a:endParaRPr lang="en-US" sz="2400" dirty="0"/>
          </a:p>
          <a:p>
            <a:r>
              <a:rPr lang="en-US" sz="2400" dirty="0" smtClean="0"/>
              <a:t>So why aren’t plants </a:t>
            </a:r>
            <a:r>
              <a:rPr lang="en-US" sz="2400" u="sng" dirty="0" smtClean="0"/>
              <a:t>always losing</a:t>
            </a:r>
            <a:r>
              <a:rPr lang="en-US" sz="2400" dirty="0" smtClean="0"/>
              <a:t> the battle against microbes?</a:t>
            </a:r>
            <a:endParaRPr lang="en-US" sz="2400" dirty="0"/>
          </a:p>
        </p:txBody>
      </p:sp>
      <p:grpSp>
        <p:nvGrpSpPr>
          <p:cNvPr id="86" name="Group 85"/>
          <p:cNvGrpSpPr/>
          <p:nvPr/>
        </p:nvGrpSpPr>
        <p:grpSpPr>
          <a:xfrm>
            <a:off x="2203294" y="3249917"/>
            <a:ext cx="590085" cy="674426"/>
            <a:chOff x="4994424" y="5668337"/>
            <a:chExt cx="914867" cy="1136539"/>
          </a:xfrm>
        </p:grpSpPr>
        <p:grpSp>
          <p:nvGrpSpPr>
            <p:cNvPr id="87" name="Group 8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02" name="Isosceles Triangle 101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ounded Rectangle 103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8" name="Freeform 87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88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Freeform 89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eardrop 94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Chord 95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 rot="1196322">
              <a:off x="5214150" y="5941767"/>
              <a:ext cx="471580" cy="5163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b="1" dirty="0"/>
            </a:p>
          </p:txBody>
        </p:sp>
        <p:sp>
          <p:nvSpPr>
            <p:cNvPr id="101" name="Oval 100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2608444" y="3585248"/>
            <a:ext cx="440223" cy="905180"/>
            <a:chOff x="7268485" y="1965426"/>
            <a:chExt cx="300428" cy="692246"/>
          </a:xfrm>
        </p:grpSpPr>
        <p:sp>
          <p:nvSpPr>
            <p:cNvPr id="63" name="Freeform 62"/>
            <p:cNvSpPr/>
            <p:nvPr/>
          </p:nvSpPr>
          <p:spPr>
            <a:xfrm rot="11955122" flipH="1">
              <a:off x="7349203" y="2347410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967521" flipH="1">
              <a:off x="7410325" y="2592282"/>
              <a:ext cx="101795" cy="5694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314186" flipH="1">
              <a:off x="7369249" y="2598213"/>
              <a:ext cx="85810" cy="5945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/>
            <p:nvPr/>
          </p:nvSpPr>
          <p:spPr>
            <a:xfrm rot="11955122" flipH="1">
              <a:off x="7402359" y="2314073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181"/>
            <p:cNvSpPr/>
            <p:nvPr/>
          </p:nvSpPr>
          <p:spPr>
            <a:xfrm rot="10407402" flipH="1">
              <a:off x="7268485" y="2162125"/>
              <a:ext cx="300428" cy="304397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99FF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" name="Group 67"/>
            <p:cNvGrpSpPr/>
            <p:nvPr/>
          </p:nvGrpSpPr>
          <p:grpSpPr>
            <a:xfrm rot="21187499">
              <a:off x="7326703" y="1965426"/>
              <a:ext cx="163408" cy="198947"/>
              <a:chOff x="7346787" y="1985970"/>
              <a:chExt cx="143824" cy="174447"/>
            </a:xfrm>
          </p:grpSpPr>
          <p:sp>
            <p:nvSpPr>
              <p:cNvPr id="71" name="Rounded Rectangle 70"/>
              <p:cNvSpPr/>
              <p:nvPr/>
            </p:nvSpPr>
            <p:spPr>
              <a:xfrm flipH="1">
                <a:off x="7377258" y="2116503"/>
                <a:ext cx="82882" cy="4391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eardrop 71"/>
              <p:cNvSpPr/>
              <p:nvPr/>
            </p:nvSpPr>
            <p:spPr>
              <a:xfrm rot="2753999" flipH="1">
                <a:off x="7348994" y="1983763"/>
                <a:ext cx="139410" cy="143824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" name="Freeform 68"/>
            <p:cNvSpPr/>
            <p:nvPr/>
          </p:nvSpPr>
          <p:spPr>
            <a:xfrm flipH="1">
              <a:off x="7375790" y="2223341"/>
              <a:ext cx="45719" cy="228078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11199476" flipH="1">
              <a:off x="7382366" y="2418289"/>
              <a:ext cx="81265" cy="6196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 rot="20725159">
            <a:off x="2677386" y="3521078"/>
            <a:ext cx="259377" cy="281813"/>
            <a:chOff x="5797041" y="2656153"/>
            <a:chExt cx="347174" cy="388569"/>
          </a:xfrm>
        </p:grpSpPr>
        <p:sp>
          <p:nvSpPr>
            <p:cNvPr id="75" name="Teardrop 74"/>
            <p:cNvSpPr/>
            <p:nvPr/>
          </p:nvSpPr>
          <p:spPr>
            <a:xfrm rot="9331807" flipH="1">
              <a:off x="5850771" y="2753645"/>
              <a:ext cx="293444" cy="291077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>
              <a:off x="5847841" y="2656153"/>
              <a:ext cx="293914" cy="188686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293447">
              <a:off x="5797041" y="2789888"/>
              <a:ext cx="105159" cy="130823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flipH="1" flipV="1">
              <a:off x="6035860" y="2870378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Multiply 3"/>
          <p:cNvSpPr/>
          <p:nvPr/>
        </p:nvSpPr>
        <p:spPr>
          <a:xfrm>
            <a:off x="2551639" y="3524773"/>
            <a:ext cx="693062" cy="934687"/>
          </a:xfrm>
          <a:prstGeom prst="mathMultiply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3304076" y="1984169"/>
            <a:ext cx="435189" cy="3702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4" name="Group 83"/>
          <p:cNvGrpSpPr/>
          <p:nvPr/>
        </p:nvGrpSpPr>
        <p:grpSpPr>
          <a:xfrm>
            <a:off x="3280046" y="1975477"/>
            <a:ext cx="426632" cy="367113"/>
            <a:chOff x="3232546" y="1987352"/>
            <a:chExt cx="426632" cy="367113"/>
          </a:xfrm>
        </p:grpSpPr>
        <p:cxnSp>
          <p:nvCxnSpPr>
            <p:cNvPr id="85" name="Straight Connector 84"/>
            <p:cNvCxnSpPr/>
            <p:nvPr/>
          </p:nvCxnSpPr>
          <p:spPr>
            <a:xfrm>
              <a:off x="3232546" y="1987352"/>
              <a:ext cx="0" cy="36711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" name="Group 104"/>
            <p:cNvGrpSpPr/>
            <p:nvPr/>
          </p:nvGrpSpPr>
          <p:grpSpPr>
            <a:xfrm>
              <a:off x="3232546" y="2001442"/>
              <a:ext cx="426632" cy="245919"/>
              <a:chOff x="3454400" y="2286024"/>
              <a:chExt cx="526286" cy="369332"/>
            </a:xfrm>
          </p:grpSpPr>
          <p:sp>
            <p:nvSpPr>
              <p:cNvPr id="106" name="Freeform 105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3033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0412" y="2283673"/>
            <a:ext cx="529504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148" y="3304398"/>
            <a:ext cx="681306" cy="1714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5554" y="3834116"/>
            <a:ext cx="681306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2767" y="4884812"/>
            <a:ext cx="681306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0713" y="5274949"/>
            <a:ext cx="681306" cy="928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7512" y="2965426"/>
            <a:ext cx="1051825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420" y="4462855"/>
            <a:ext cx="340653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399" y="2283674"/>
            <a:ext cx="509113" cy="20189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2857" y="4682575"/>
            <a:ext cx="554953" cy="965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6977" y="2583712"/>
            <a:ext cx="1106515" cy="15664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 descr="https://encrypted-tbn3.gstatic.com/images?q=tbn:ANd9GcTUK6lBd9-WjAX-zg1Ck-70PdvnqFYQdEbTLZdoPQhBCkwVRCVm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2186" y="5182524"/>
            <a:ext cx="681306" cy="1184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02428" y="732154"/>
            <a:ext cx="867382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As </a:t>
            </a:r>
            <a:r>
              <a:rPr lang="en-US" sz="2400" dirty="0" smtClean="0"/>
              <a:t>with </a:t>
            </a:r>
            <a:r>
              <a:rPr lang="en-US" sz="2400" dirty="0"/>
              <a:t>the population of microbes, </a:t>
            </a:r>
            <a:r>
              <a:rPr lang="en-US" sz="2400" u="sng" dirty="0" smtClean="0"/>
              <a:t>different</a:t>
            </a:r>
            <a:r>
              <a:rPr lang="en-US" sz="2400" dirty="0" smtClean="0"/>
              <a:t> </a:t>
            </a:r>
            <a:r>
              <a:rPr lang="en-US" sz="2400" u="sng" dirty="0" smtClean="0"/>
              <a:t>plants</a:t>
            </a:r>
            <a:r>
              <a:rPr lang="en-US" sz="2400" dirty="0" smtClean="0"/>
              <a:t> in a natural </a:t>
            </a:r>
            <a:br>
              <a:rPr lang="en-US" sz="2400" dirty="0" smtClean="0"/>
            </a:br>
            <a:r>
              <a:rPr lang="en-US" sz="2400" dirty="0" smtClean="0"/>
              <a:t>    population are each </a:t>
            </a:r>
            <a:r>
              <a:rPr lang="en-US" sz="2400" u="sng" dirty="0" smtClean="0"/>
              <a:t>slightly different</a:t>
            </a:r>
            <a:r>
              <a:rPr lang="en-US" sz="2400" dirty="0" smtClean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9868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1452282" y="2239498"/>
            <a:ext cx="2217305" cy="1132734"/>
            <a:chOff x="1452282" y="2239498"/>
            <a:chExt cx="2217305" cy="1132734"/>
          </a:xfrm>
        </p:grpSpPr>
        <p:grpSp>
          <p:nvGrpSpPr>
            <p:cNvPr id="13" name="Group 12"/>
            <p:cNvGrpSpPr/>
            <p:nvPr/>
          </p:nvGrpSpPr>
          <p:grpSpPr>
            <a:xfrm>
              <a:off x="1452282" y="2239498"/>
              <a:ext cx="2217305" cy="583682"/>
              <a:chOff x="929640" y="725424"/>
              <a:chExt cx="4549139" cy="905256"/>
            </a:xfrm>
          </p:grpSpPr>
          <p:sp>
            <p:nvSpPr>
              <p:cNvPr id="14" name="Rounded Rectangle 13"/>
              <p:cNvSpPr/>
              <p:nvPr/>
            </p:nvSpPr>
            <p:spPr>
              <a:xfrm>
                <a:off x="929640" y="1082040"/>
                <a:ext cx="2011680" cy="548640"/>
              </a:xfrm>
              <a:prstGeom prst="roundRect">
                <a:avLst/>
              </a:prstGeom>
              <a:solidFill>
                <a:srgbClr val="CC3300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reeform 14"/>
              <p:cNvSpPr/>
              <p:nvPr/>
            </p:nvSpPr>
            <p:spPr>
              <a:xfrm rot="20873566">
                <a:off x="2930958" y="992125"/>
                <a:ext cx="2547821" cy="356616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reeform 15"/>
              <p:cNvSpPr/>
              <p:nvPr/>
            </p:nvSpPr>
            <p:spPr>
              <a:xfrm rot="20075278">
                <a:off x="2816659" y="725424"/>
                <a:ext cx="2547821" cy="356616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27" name="Straight Connector 26"/>
            <p:cNvCxnSpPr/>
            <p:nvPr/>
          </p:nvCxnSpPr>
          <p:spPr>
            <a:xfrm flipH="1">
              <a:off x="2057399" y="2823180"/>
              <a:ext cx="1" cy="549052"/>
            </a:xfrm>
            <a:prstGeom prst="line">
              <a:avLst/>
            </a:prstGeom>
            <a:ln w="571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/>
          <p:cNvSpPr txBox="1"/>
          <p:nvPr/>
        </p:nvSpPr>
        <p:spPr>
          <a:xfrm>
            <a:off x="475013" y="284870"/>
            <a:ext cx="83207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And across evolutionary time, plants that survived had </a:t>
            </a:r>
            <a:r>
              <a:rPr lang="en-US" sz="2400" u="sng" dirty="0" smtClean="0"/>
              <a:t>something </a:t>
            </a:r>
            <a:r>
              <a:rPr lang="en-US" sz="2400" b="1" u="sng" dirty="0" smtClean="0"/>
              <a:t>new</a:t>
            </a:r>
            <a:r>
              <a:rPr lang="en-US" sz="2400" u="sng" dirty="0" smtClean="0"/>
              <a:t> </a:t>
            </a:r>
            <a:r>
              <a:rPr lang="en-US" sz="2400" dirty="0" smtClean="0"/>
              <a:t>–</a:t>
            </a:r>
            <a:endParaRPr lang="en-US" sz="2400" dirty="0"/>
          </a:p>
          <a:p>
            <a:endParaRPr lang="en-US" sz="2400" dirty="0"/>
          </a:p>
        </p:txBody>
      </p:sp>
      <p:grpSp>
        <p:nvGrpSpPr>
          <p:cNvPr id="45" name="Group 44"/>
          <p:cNvGrpSpPr/>
          <p:nvPr/>
        </p:nvGrpSpPr>
        <p:grpSpPr>
          <a:xfrm>
            <a:off x="1625925" y="3676465"/>
            <a:ext cx="826483" cy="847030"/>
            <a:chOff x="1772639" y="5073011"/>
            <a:chExt cx="1368910" cy="1526939"/>
          </a:xfrm>
        </p:grpSpPr>
        <p:grpSp>
          <p:nvGrpSpPr>
            <p:cNvPr id="46" name="Group 45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63" name="Freeform 6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64" name="Isosceles Triangle 63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Isosceles Triangle 64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Isosceles Triangle 65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Isosceles Triangle 66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Isosceles Triangle 67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48" name="Chord 47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 49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ounded Rectangle 54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eardrop 55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Chord 56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Oval 61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89" name="Group 88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04" name="Isosceles Triangle 103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ounded Rectangle 104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ounded Rectangle 105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0" name="Freeform 89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 90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ed Rectangle 95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eardrop 96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Chord 97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extBox 101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C1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103" name="Oval 102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71" name="Rounded Rectangle 7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 7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 7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75" name="Rounded Rectangle 7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" name="Group 77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79" name="Rounded Rectangle 7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83" name="Rounded Rectangle 8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 8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Oval 3"/>
          <p:cNvSpPr/>
          <p:nvPr/>
        </p:nvSpPr>
        <p:spPr>
          <a:xfrm>
            <a:off x="1420040" y="3568798"/>
            <a:ext cx="1328733" cy="106597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9034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1452282" y="2239498"/>
            <a:ext cx="2217305" cy="1132734"/>
            <a:chOff x="1452282" y="2239498"/>
            <a:chExt cx="2217305" cy="1132734"/>
          </a:xfrm>
        </p:grpSpPr>
        <p:grpSp>
          <p:nvGrpSpPr>
            <p:cNvPr id="13" name="Group 12"/>
            <p:cNvGrpSpPr/>
            <p:nvPr/>
          </p:nvGrpSpPr>
          <p:grpSpPr>
            <a:xfrm>
              <a:off x="1452282" y="2239498"/>
              <a:ext cx="2217305" cy="583682"/>
              <a:chOff x="929640" y="725424"/>
              <a:chExt cx="4549139" cy="905256"/>
            </a:xfrm>
          </p:grpSpPr>
          <p:sp>
            <p:nvSpPr>
              <p:cNvPr id="14" name="Rounded Rectangle 13"/>
              <p:cNvSpPr/>
              <p:nvPr/>
            </p:nvSpPr>
            <p:spPr>
              <a:xfrm>
                <a:off x="929640" y="1082040"/>
                <a:ext cx="2011680" cy="548640"/>
              </a:xfrm>
              <a:prstGeom prst="roundRect">
                <a:avLst/>
              </a:prstGeom>
              <a:solidFill>
                <a:srgbClr val="CC3300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reeform 14"/>
              <p:cNvSpPr/>
              <p:nvPr/>
            </p:nvSpPr>
            <p:spPr>
              <a:xfrm rot="20873566">
                <a:off x="2930958" y="992125"/>
                <a:ext cx="2547821" cy="356616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reeform 15"/>
              <p:cNvSpPr/>
              <p:nvPr/>
            </p:nvSpPr>
            <p:spPr>
              <a:xfrm rot="20075278">
                <a:off x="2816659" y="725424"/>
                <a:ext cx="2547821" cy="356616"/>
              </a:xfrm>
              <a:custGeom>
                <a:avLst/>
                <a:gdLst>
                  <a:gd name="connsiteX0" fmla="*/ 10361 w 5862521"/>
                  <a:gd name="connsiteY0" fmla="*/ 396240 h 671556"/>
                  <a:gd name="connsiteX1" fmla="*/ 46937 w 5862521"/>
                  <a:gd name="connsiteY1" fmla="*/ 365760 h 671556"/>
                  <a:gd name="connsiteX2" fmla="*/ 83513 w 5862521"/>
                  <a:gd name="connsiteY2" fmla="*/ 347472 h 671556"/>
                  <a:gd name="connsiteX3" fmla="*/ 101801 w 5862521"/>
                  <a:gd name="connsiteY3" fmla="*/ 335280 h 671556"/>
                  <a:gd name="connsiteX4" fmla="*/ 156665 w 5862521"/>
                  <a:gd name="connsiteY4" fmla="*/ 316992 h 671556"/>
                  <a:gd name="connsiteX5" fmla="*/ 174953 w 5862521"/>
                  <a:gd name="connsiteY5" fmla="*/ 310896 h 671556"/>
                  <a:gd name="connsiteX6" fmla="*/ 193241 w 5862521"/>
                  <a:gd name="connsiteY6" fmla="*/ 298704 h 671556"/>
                  <a:gd name="connsiteX7" fmla="*/ 217625 w 5862521"/>
                  <a:gd name="connsiteY7" fmla="*/ 292608 h 671556"/>
                  <a:gd name="connsiteX8" fmla="*/ 235913 w 5862521"/>
                  <a:gd name="connsiteY8" fmla="*/ 286512 h 671556"/>
                  <a:gd name="connsiteX9" fmla="*/ 260297 w 5862521"/>
                  <a:gd name="connsiteY9" fmla="*/ 280416 h 671556"/>
                  <a:gd name="connsiteX10" fmla="*/ 296873 w 5862521"/>
                  <a:gd name="connsiteY10" fmla="*/ 268224 h 671556"/>
                  <a:gd name="connsiteX11" fmla="*/ 315161 w 5862521"/>
                  <a:gd name="connsiteY11" fmla="*/ 262128 h 671556"/>
                  <a:gd name="connsiteX12" fmla="*/ 363929 w 5862521"/>
                  <a:gd name="connsiteY12" fmla="*/ 249936 h 671556"/>
                  <a:gd name="connsiteX13" fmla="*/ 388313 w 5862521"/>
                  <a:gd name="connsiteY13" fmla="*/ 243840 h 671556"/>
                  <a:gd name="connsiteX14" fmla="*/ 430985 w 5862521"/>
                  <a:gd name="connsiteY14" fmla="*/ 231648 h 671556"/>
                  <a:gd name="connsiteX15" fmla="*/ 467561 w 5862521"/>
                  <a:gd name="connsiteY15" fmla="*/ 219456 h 671556"/>
                  <a:gd name="connsiteX16" fmla="*/ 485849 w 5862521"/>
                  <a:gd name="connsiteY16" fmla="*/ 213360 h 671556"/>
                  <a:gd name="connsiteX17" fmla="*/ 552905 w 5862521"/>
                  <a:gd name="connsiteY17" fmla="*/ 201168 h 671556"/>
                  <a:gd name="connsiteX18" fmla="*/ 577289 w 5862521"/>
                  <a:gd name="connsiteY18" fmla="*/ 195072 h 671556"/>
                  <a:gd name="connsiteX19" fmla="*/ 626057 w 5862521"/>
                  <a:gd name="connsiteY19" fmla="*/ 188976 h 671556"/>
                  <a:gd name="connsiteX20" fmla="*/ 650441 w 5862521"/>
                  <a:gd name="connsiteY20" fmla="*/ 182880 h 671556"/>
                  <a:gd name="connsiteX21" fmla="*/ 680921 w 5862521"/>
                  <a:gd name="connsiteY21" fmla="*/ 176784 h 671556"/>
                  <a:gd name="connsiteX22" fmla="*/ 705305 w 5862521"/>
                  <a:gd name="connsiteY22" fmla="*/ 170688 h 671556"/>
                  <a:gd name="connsiteX23" fmla="*/ 760169 w 5862521"/>
                  <a:gd name="connsiteY23" fmla="*/ 164592 h 671556"/>
                  <a:gd name="connsiteX24" fmla="*/ 827225 w 5862521"/>
                  <a:gd name="connsiteY24" fmla="*/ 152400 h 671556"/>
                  <a:gd name="connsiteX25" fmla="*/ 863801 w 5862521"/>
                  <a:gd name="connsiteY25" fmla="*/ 146304 h 671556"/>
                  <a:gd name="connsiteX26" fmla="*/ 930857 w 5862521"/>
                  <a:gd name="connsiteY26" fmla="*/ 140208 h 671556"/>
                  <a:gd name="connsiteX27" fmla="*/ 955241 w 5862521"/>
                  <a:gd name="connsiteY27" fmla="*/ 134112 h 671556"/>
                  <a:gd name="connsiteX28" fmla="*/ 1071065 w 5862521"/>
                  <a:gd name="connsiteY28" fmla="*/ 121920 h 671556"/>
                  <a:gd name="connsiteX29" fmla="*/ 1150313 w 5862521"/>
                  <a:gd name="connsiteY29" fmla="*/ 109728 h 671556"/>
                  <a:gd name="connsiteX30" fmla="*/ 1296617 w 5862521"/>
                  <a:gd name="connsiteY30" fmla="*/ 103632 h 671556"/>
                  <a:gd name="connsiteX31" fmla="*/ 1503881 w 5862521"/>
                  <a:gd name="connsiteY31" fmla="*/ 109728 h 671556"/>
                  <a:gd name="connsiteX32" fmla="*/ 1601417 w 5862521"/>
                  <a:gd name="connsiteY32" fmla="*/ 121920 h 671556"/>
                  <a:gd name="connsiteX33" fmla="*/ 1674569 w 5862521"/>
                  <a:gd name="connsiteY33" fmla="*/ 134112 h 671556"/>
                  <a:gd name="connsiteX34" fmla="*/ 1698953 w 5862521"/>
                  <a:gd name="connsiteY34" fmla="*/ 140208 h 671556"/>
                  <a:gd name="connsiteX35" fmla="*/ 1753817 w 5862521"/>
                  <a:gd name="connsiteY35" fmla="*/ 146304 h 671556"/>
                  <a:gd name="connsiteX36" fmla="*/ 1784297 w 5862521"/>
                  <a:gd name="connsiteY36" fmla="*/ 152400 h 671556"/>
                  <a:gd name="connsiteX37" fmla="*/ 1802585 w 5862521"/>
                  <a:gd name="connsiteY37" fmla="*/ 158496 h 671556"/>
                  <a:gd name="connsiteX38" fmla="*/ 1857449 w 5862521"/>
                  <a:gd name="connsiteY38" fmla="*/ 164592 h 671556"/>
                  <a:gd name="connsiteX39" fmla="*/ 1936697 w 5862521"/>
                  <a:gd name="connsiteY39" fmla="*/ 182880 h 671556"/>
                  <a:gd name="connsiteX40" fmla="*/ 1991561 w 5862521"/>
                  <a:gd name="connsiteY40" fmla="*/ 195072 h 671556"/>
                  <a:gd name="connsiteX41" fmla="*/ 2028137 w 5862521"/>
                  <a:gd name="connsiteY41" fmla="*/ 207264 h 671556"/>
                  <a:gd name="connsiteX42" fmla="*/ 2076905 w 5862521"/>
                  <a:gd name="connsiteY42" fmla="*/ 219456 h 671556"/>
                  <a:gd name="connsiteX43" fmla="*/ 2119577 w 5862521"/>
                  <a:gd name="connsiteY43" fmla="*/ 231648 h 671556"/>
                  <a:gd name="connsiteX44" fmla="*/ 2174441 w 5862521"/>
                  <a:gd name="connsiteY44" fmla="*/ 237744 h 671556"/>
                  <a:gd name="connsiteX45" fmla="*/ 2265881 w 5862521"/>
                  <a:gd name="connsiteY45" fmla="*/ 256032 h 671556"/>
                  <a:gd name="connsiteX46" fmla="*/ 2320745 w 5862521"/>
                  <a:gd name="connsiteY46" fmla="*/ 274320 h 671556"/>
                  <a:gd name="connsiteX47" fmla="*/ 2339033 w 5862521"/>
                  <a:gd name="connsiteY47" fmla="*/ 280416 h 671556"/>
                  <a:gd name="connsiteX48" fmla="*/ 2357321 w 5862521"/>
                  <a:gd name="connsiteY48" fmla="*/ 286512 h 671556"/>
                  <a:gd name="connsiteX49" fmla="*/ 2381705 w 5862521"/>
                  <a:gd name="connsiteY49" fmla="*/ 292608 h 671556"/>
                  <a:gd name="connsiteX50" fmla="*/ 2418281 w 5862521"/>
                  <a:gd name="connsiteY50" fmla="*/ 286512 h 671556"/>
                  <a:gd name="connsiteX51" fmla="*/ 2430473 w 5862521"/>
                  <a:gd name="connsiteY51" fmla="*/ 268224 h 671556"/>
                  <a:gd name="connsiteX52" fmla="*/ 2448761 w 5862521"/>
                  <a:gd name="connsiteY52" fmla="*/ 249936 h 671556"/>
                  <a:gd name="connsiteX53" fmla="*/ 2460953 w 5862521"/>
                  <a:gd name="connsiteY53" fmla="*/ 231648 h 671556"/>
                  <a:gd name="connsiteX54" fmla="*/ 2497529 w 5862521"/>
                  <a:gd name="connsiteY54" fmla="*/ 195072 h 671556"/>
                  <a:gd name="connsiteX55" fmla="*/ 2515817 w 5862521"/>
                  <a:gd name="connsiteY55" fmla="*/ 176784 h 671556"/>
                  <a:gd name="connsiteX56" fmla="*/ 2546297 w 5862521"/>
                  <a:gd name="connsiteY56" fmla="*/ 140208 h 671556"/>
                  <a:gd name="connsiteX57" fmla="*/ 2558489 w 5862521"/>
                  <a:gd name="connsiteY57" fmla="*/ 121920 h 671556"/>
                  <a:gd name="connsiteX58" fmla="*/ 2576777 w 5862521"/>
                  <a:gd name="connsiteY58" fmla="*/ 85344 h 671556"/>
                  <a:gd name="connsiteX59" fmla="*/ 2613353 w 5862521"/>
                  <a:gd name="connsiteY59" fmla="*/ 48768 h 671556"/>
                  <a:gd name="connsiteX60" fmla="*/ 2619449 w 5862521"/>
                  <a:gd name="connsiteY60" fmla="*/ 30480 h 671556"/>
                  <a:gd name="connsiteX61" fmla="*/ 2637737 w 5862521"/>
                  <a:gd name="connsiteY61" fmla="*/ 18288 h 671556"/>
                  <a:gd name="connsiteX62" fmla="*/ 2649929 w 5862521"/>
                  <a:gd name="connsiteY62" fmla="*/ 0 h 671556"/>
                  <a:gd name="connsiteX63" fmla="*/ 2668217 w 5862521"/>
                  <a:gd name="connsiteY63" fmla="*/ 6096 h 671556"/>
                  <a:gd name="connsiteX64" fmla="*/ 2686505 w 5862521"/>
                  <a:gd name="connsiteY64" fmla="*/ 60960 h 671556"/>
                  <a:gd name="connsiteX65" fmla="*/ 2692601 w 5862521"/>
                  <a:gd name="connsiteY65" fmla="*/ 79248 h 671556"/>
                  <a:gd name="connsiteX66" fmla="*/ 2710889 w 5862521"/>
                  <a:gd name="connsiteY66" fmla="*/ 97536 h 671556"/>
                  <a:gd name="connsiteX67" fmla="*/ 2729177 w 5862521"/>
                  <a:gd name="connsiteY67" fmla="*/ 134112 h 671556"/>
                  <a:gd name="connsiteX68" fmla="*/ 2741369 w 5862521"/>
                  <a:gd name="connsiteY68" fmla="*/ 170688 h 671556"/>
                  <a:gd name="connsiteX69" fmla="*/ 2747465 w 5862521"/>
                  <a:gd name="connsiteY69" fmla="*/ 188976 h 671556"/>
                  <a:gd name="connsiteX70" fmla="*/ 2771849 w 5862521"/>
                  <a:gd name="connsiteY70" fmla="*/ 225552 h 671556"/>
                  <a:gd name="connsiteX71" fmla="*/ 2777945 w 5862521"/>
                  <a:gd name="connsiteY71" fmla="*/ 243840 h 671556"/>
                  <a:gd name="connsiteX72" fmla="*/ 2802329 w 5862521"/>
                  <a:gd name="connsiteY72" fmla="*/ 280416 h 671556"/>
                  <a:gd name="connsiteX73" fmla="*/ 2808425 w 5862521"/>
                  <a:gd name="connsiteY73" fmla="*/ 298704 h 671556"/>
                  <a:gd name="connsiteX74" fmla="*/ 2832809 w 5862521"/>
                  <a:gd name="connsiteY74" fmla="*/ 335280 h 671556"/>
                  <a:gd name="connsiteX75" fmla="*/ 2851097 w 5862521"/>
                  <a:gd name="connsiteY75" fmla="*/ 371856 h 671556"/>
                  <a:gd name="connsiteX76" fmla="*/ 2869385 w 5862521"/>
                  <a:gd name="connsiteY76" fmla="*/ 365760 h 671556"/>
                  <a:gd name="connsiteX77" fmla="*/ 2912057 w 5862521"/>
                  <a:gd name="connsiteY77" fmla="*/ 310896 h 671556"/>
                  <a:gd name="connsiteX78" fmla="*/ 2948633 w 5862521"/>
                  <a:gd name="connsiteY78" fmla="*/ 274320 h 671556"/>
                  <a:gd name="connsiteX79" fmla="*/ 2966921 w 5862521"/>
                  <a:gd name="connsiteY79" fmla="*/ 262128 h 671556"/>
                  <a:gd name="connsiteX80" fmla="*/ 2985209 w 5862521"/>
                  <a:gd name="connsiteY80" fmla="*/ 243840 h 671556"/>
                  <a:gd name="connsiteX81" fmla="*/ 3003497 w 5862521"/>
                  <a:gd name="connsiteY81" fmla="*/ 231648 h 671556"/>
                  <a:gd name="connsiteX82" fmla="*/ 3021785 w 5862521"/>
                  <a:gd name="connsiteY82" fmla="*/ 213360 h 671556"/>
                  <a:gd name="connsiteX83" fmla="*/ 3058361 w 5862521"/>
                  <a:gd name="connsiteY83" fmla="*/ 188976 h 671556"/>
                  <a:gd name="connsiteX84" fmla="*/ 3088841 w 5862521"/>
                  <a:gd name="connsiteY84" fmla="*/ 158496 h 671556"/>
                  <a:gd name="connsiteX85" fmla="*/ 3119321 w 5862521"/>
                  <a:gd name="connsiteY85" fmla="*/ 121920 h 671556"/>
                  <a:gd name="connsiteX86" fmla="*/ 3137609 w 5862521"/>
                  <a:gd name="connsiteY86" fmla="*/ 109728 h 671556"/>
                  <a:gd name="connsiteX87" fmla="*/ 3149801 w 5862521"/>
                  <a:gd name="connsiteY87" fmla="*/ 91440 h 671556"/>
                  <a:gd name="connsiteX88" fmla="*/ 3168089 w 5862521"/>
                  <a:gd name="connsiteY88" fmla="*/ 103632 h 671556"/>
                  <a:gd name="connsiteX89" fmla="*/ 3180281 w 5862521"/>
                  <a:gd name="connsiteY89" fmla="*/ 140208 h 671556"/>
                  <a:gd name="connsiteX90" fmla="*/ 3186377 w 5862521"/>
                  <a:gd name="connsiteY90" fmla="*/ 158496 h 671556"/>
                  <a:gd name="connsiteX91" fmla="*/ 3204665 w 5862521"/>
                  <a:gd name="connsiteY91" fmla="*/ 182880 h 671556"/>
                  <a:gd name="connsiteX92" fmla="*/ 3222953 w 5862521"/>
                  <a:gd name="connsiteY92" fmla="*/ 219456 h 671556"/>
                  <a:gd name="connsiteX93" fmla="*/ 3235145 w 5862521"/>
                  <a:gd name="connsiteY93" fmla="*/ 256032 h 671556"/>
                  <a:gd name="connsiteX94" fmla="*/ 3253433 w 5862521"/>
                  <a:gd name="connsiteY94" fmla="*/ 292608 h 671556"/>
                  <a:gd name="connsiteX95" fmla="*/ 3265625 w 5862521"/>
                  <a:gd name="connsiteY95" fmla="*/ 310896 h 671556"/>
                  <a:gd name="connsiteX96" fmla="*/ 3277817 w 5862521"/>
                  <a:gd name="connsiteY96" fmla="*/ 347472 h 671556"/>
                  <a:gd name="connsiteX97" fmla="*/ 3283913 w 5862521"/>
                  <a:gd name="connsiteY97" fmla="*/ 365760 h 671556"/>
                  <a:gd name="connsiteX98" fmla="*/ 3290009 w 5862521"/>
                  <a:gd name="connsiteY98" fmla="*/ 384048 h 671556"/>
                  <a:gd name="connsiteX99" fmla="*/ 3302201 w 5862521"/>
                  <a:gd name="connsiteY99" fmla="*/ 402336 h 671556"/>
                  <a:gd name="connsiteX100" fmla="*/ 3332681 w 5862521"/>
                  <a:gd name="connsiteY100" fmla="*/ 451104 h 671556"/>
                  <a:gd name="connsiteX101" fmla="*/ 3381449 w 5862521"/>
                  <a:gd name="connsiteY101" fmla="*/ 377952 h 671556"/>
                  <a:gd name="connsiteX102" fmla="*/ 3393641 w 5862521"/>
                  <a:gd name="connsiteY102" fmla="*/ 359664 h 671556"/>
                  <a:gd name="connsiteX103" fmla="*/ 3405833 w 5862521"/>
                  <a:gd name="connsiteY103" fmla="*/ 341376 h 671556"/>
                  <a:gd name="connsiteX104" fmla="*/ 3424121 w 5862521"/>
                  <a:gd name="connsiteY104" fmla="*/ 323088 h 671556"/>
                  <a:gd name="connsiteX105" fmla="*/ 3460697 w 5862521"/>
                  <a:gd name="connsiteY105" fmla="*/ 298704 h 671556"/>
                  <a:gd name="connsiteX106" fmla="*/ 3478985 w 5862521"/>
                  <a:gd name="connsiteY106" fmla="*/ 280416 h 671556"/>
                  <a:gd name="connsiteX107" fmla="*/ 3497273 w 5862521"/>
                  <a:gd name="connsiteY107" fmla="*/ 268224 h 671556"/>
                  <a:gd name="connsiteX108" fmla="*/ 3533849 w 5862521"/>
                  <a:gd name="connsiteY108" fmla="*/ 231648 h 671556"/>
                  <a:gd name="connsiteX109" fmla="*/ 3552137 w 5862521"/>
                  <a:gd name="connsiteY109" fmla="*/ 213360 h 671556"/>
                  <a:gd name="connsiteX110" fmla="*/ 3570425 w 5862521"/>
                  <a:gd name="connsiteY110" fmla="*/ 201168 h 671556"/>
                  <a:gd name="connsiteX111" fmla="*/ 3607001 w 5862521"/>
                  <a:gd name="connsiteY111" fmla="*/ 170688 h 671556"/>
                  <a:gd name="connsiteX112" fmla="*/ 3613097 w 5862521"/>
                  <a:gd name="connsiteY112" fmla="*/ 195072 h 671556"/>
                  <a:gd name="connsiteX113" fmla="*/ 3631385 w 5862521"/>
                  <a:gd name="connsiteY113" fmla="*/ 249936 h 671556"/>
                  <a:gd name="connsiteX114" fmla="*/ 3637481 w 5862521"/>
                  <a:gd name="connsiteY114" fmla="*/ 268224 h 671556"/>
                  <a:gd name="connsiteX115" fmla="*/ 3643577 w 5862521"/>
                  <a:gd name="connsiteY115" fmla="*/ 286512 h 671556"/>
                  <a:gd name="connsiteX116" fmla="*/ 3655769 w 5862521"/>
                  <a:gd name="connsiteY116" fmla="*/ 304800 h 671556"/>
                  <a:gd name="connsiteX117" fmla="*/ 3661865 w 5862521"/>
                  <a:gd name="connsiteY117" fmla="*/ 335280 h 671556"/>
                  <a:gd name="connsiteX118" fmla="*/ 3674057 w 5862521"/>
                  <a:gd name="connsiteY118" fmla="*/ 353568 h 671556"/>
                  <a:gd name="connsiteX119" fmla="*/ 3680153 w 5862521"/>
                  <a:gd name="connsiteY119" fmla="*/ 371856 h 671556"/>
                  <a:gd name="connsiteX120" fmla="*/ 3692345 w 5862521"/>
                  <a:gd name="connsiteY120" fmla="*/ 414528 h 671556"/>
                  <a:gd name="connsiteX121" fmla="*/ 3704537 w 5862521"/>
                  <a:gd name="connsiteY121" fmla="*/ 432816 h 671556"/>
                  <a:gd name="connsiteX122" fmla="*/ 3728921 w 5862521"/>
                  <a:gd name="connsiteY122" fmla="*/ 487680 h 671556"/>
                  <a:gd name="connsiteX123" fmla="*/ 3735017 w 5862521"/>
                  <a:gd name="connsiteY123" fmla="*/ 518160 h 671556"/>
                  <a:gd name="connsiteX124" fmla="*/ 3741113 w 5862521"/>
                  <a:gd name="connsiteY124" fmla="*/ 536448 h 671556"/>
                  <a:gd name="connsiteX125" fmla="*/ 3759401 w 5862521"/>
                  <a:gd name="connsiteY125" fmla="*/ 542544 h 671556"/>
                  <a:gd name="connsiteX126" fmla="*/ 3832553 w 5862521"/>
                  <a:gd name="connsiteY126" fmla="*/ 554736 h 671556"/>
                  <a:gd name="connsiteX127" fmla="*/ 3869129 w 5862521"/>
                  <a:gd name="connsiteY127" fmla="*/ 560832 h 671556"/>
                  <a:gd name="connsiteX128" fmla="*/ 3905705 w 5862521"/>
                  <a:gd name="connsiteY128" fmla="*/ 573024 h 671556"/>
                  <a:gd name="connsiteX129" fmla="*/ 3954473 w 5862521"/>
                  <a:gd name="connsiteY129" fmla="*/ 579120 h 671556"/>
                  <a:gd name="connsiteX130" fmla="*/ 4003241 w 5862521"/>
                  <a:gd name="connsiteY130" fmla="*/ 591312 h 671556"/>
                  <a:gd name="connsiteX131" fmla="*/ 4021529 w 5862521"/>
                  <a:gd name="connsiteY131" fmla="*/ 597408 h 671556"/>
                  <a:gd name="connsiteX132" fmla="*/ 4064201 w 5862521"/>
                  <a:gd name="connsiteY132" fmla="*/ 603504 h 671556"/>
                  <a:gd name="connsiteX133" fmla="*/ 4100777 w 5862521"/>
                  <a:gd name="connsiteY133" fmla="*/ 615696 h 671556"/>
                  <a:gd name="connsiteX134" fmla="*/ 4192217 w 5862521"/>
                  <a:gd name="connsiteY134" fmla="*/ 627888 h 671556"/>
                  <a:gd name="connsiteX135" fmla="*/ 4234889 w 5862521"/>
                  <a:gd name="connsiteY135" fmla="*/ 633984 h 671556"/>
                  <a:gd name="connsiteX136" fmla="*/ 4417769 w 5862521"/>
                  <a:gd name="connsiteY136" fmla="*/ 652272 h 671556"/>
                  <a:gd name="connsiteX137" fmla="*/ 4612841 w 5862521"/>
                  <a:gd name="connsiteY137" fmla="*/ 664464 h 671556"/>
                  <a:gd name="connsiteX138" fmla="*/ 4942025 w 5862521"/>
                  <a:gd name="connsiteY138" fmla="*/ 652272 h 671556"/>
                  <a:gd name="connsiteX139" fmla="*/ 5015177 w 5862521"/>
                  <a:gd name="connsiteY139" fmla="*/ 640080 h 671556"/>
                  <a:gd name="connsiteX140" fmla="*/ 5051753 w 5862521"/>
                  <a:gd name="connsiteY140" fmla="*/ 627888 h 671556"/>
                  <a:gd name="connsiteX141" fmla="*/ 5076137 w 5862521"/>
                  <a:gd name="connsiteY141" fmla="*/ 621792 h 671556"/>
                  <a:gd name="connsiteX142" fmla="*/ 5100521 w 5862521"/>
                  <a:gd name="connsiteY142" fmla="*/ 609600 h 671556"/>
                  <a:gd name="connsiteX143" fmla="*/ 5124905 w 5862521"/>
                  <a:gd name="connsiteY143" fmla="*/ 603504 h 671556"/>
                  <a:gd name="connsiteX144" fmla="*/ 5149289 w 5862521"/>
                  <a:gd name="connsiteY144" fmla="*/ 591312 h 671556"/>
                  <a:gd name="connsiteX145" fmla="*/ 5185865 w 5862521"/>
                  <a:gd name="connsiteY145" fmla="*/ 579120 h 671556"/>
                  <a:gd name="connsiteX146" fmla="*/ 5210249 w 5862521"/>
                  <a:gd name="connsiteY146" fmla="*/ 566928 h 671556"/>
                  <a:gd name="connsiteX147" fmla="*/ 5265113 w 5862521"/>
                  <a:gd name="connsiteY147" fmla="*/ 548640 h 671556"/>
                  <a:gd name="connsiteX148" fmla="*/ 5283401 w 5862521"/>
                  <a:gd name="connsiteY148" fmla="*/ 542544 h 671556"/>
                  <a:gd name="connsiteX149" fmla="*/ 5301689 w 5862521"/>
                  <a:gd name="connsiteY149" fmla="*/ 530352 h 671556"/>
                  <a:gd name="connsiteX150" fmla="*/ 5344361 w 5862521"/>
                  <a:gd name="connsiteY150" fmla="*/ 518160 h 671556"/>
                  <a:gd name="connsiteX151" fmla="*/ 5362649 w 5862521"/>
                  <a:gd name="connsiteY151" fmla="*/ 505968 h 671556"/>
                  <a:gd name="connsiteX152" fmla="*/ 5399225 w 5862521"/>
                  <a:gd name="connsiteY152" fmla="*/ 493776 h 671556"/>
                  <a:gd name="connsiteX153" fmla="*/ 5417513 w 5862521"/>
                  <a:gd name="connsiteY153" fmla="*/ 481584 h 671556"/>
                  <a:gd name="connsiteX154" fmla="*/ 5454089 w 5862521"/>
                  <a:gd name="connsiteY154" fmla="*/ 463296 h 671556"/>
                  <a:gd name="connsiteX155" fmla="*/ 5502857 w 5862521"/>
                  <a:gd name="connsiteY155" fmla="*/ 426720 h 671556"/>
                  <a:gd name="connsiteX156" fmla="*/ 5521145 w 5862521"/>
                  <a:gd name="connsiteY156" fmla="*/ 414528 h 671556"/>
                  <a:gd name="connsiteX157" fmla="*/ 5539433 w 5862521"/>
                  <a:gd name="connsiteY157" fmla="*/ 408432 h 671556"/>
                  <a:gd name="connsiteX158" fmla="*/ 5557721 w 5862521"/>
                  <a:gd name="connsiteY158" fmla="*/ 390144 h 671556"/>
                  <a:gd name="connsiteX159" fmla="*/ 5612585 w 5862521"/>
                  <a:gd name="connsiteY159" fmla="*/ 353568 h 671556"/>
                  <a:gd name="connsiteX160" fmla="*/ 5661353 w 5862521"/>
                  <a:gd name="connsiteY160" fmla="*/ 316992 h 671556"/>
                  <a:gd name="connsiteX161" fmla="*/ 5679641 w 5862521"/>
                  <a:gd name="connsiteY161" fmla="*/ 304800 h 671556"/>
                  <a:gd name="connsiteX162" fmla="*/ 5697929 w 5862521"/>
                  <a:gd name="connsiteY162" fmla="*/ 286512 h 671556"/>
                  <a:gd name="connsiteX163" fmla="*/ 5740601 w 5862521"/>
                  <a:gd name="connsiteY163" fmla="*/ 256032 h 671556"/>
                  <a:gd name="connsiteX164" fmla="*/ 5764985 w 5862521"/>
                  <a:gd name="connsiteY164" fmla="*/ 237744 h 671556"/>
                  <a:gd name="connsiteX165" fmla="*/ 5801561 w 5862521"/>
                  <a:gd name="connsiteY165" fmla="*/ 213360 h 671556"/>
                  <a:gd name="connsiteX166" fmla="*/ 5825945 w 5862521"/>
                  <a:gd name="connsiteY166" fmla="*/ 195072 h 671556"/>
                  <a:gd name="connsiteX167" fmla="*/ 5844233 w 5862521"/>
                  <a:gd name="connsiteY167" fmla="*/ 182880 h 671556"/>
                  <a:gd name="connsiteX168" fmla="*/ 5862521 w 5862521"/>
                  <a:gd name="connsiteY168" fmla="*/ 164592 h 67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5862521" h="671556">
                    <a:moveTo>
                      <a:pt x="10361" y="396240"/>
                    </a:moveTo>
                    <a:cubicBezTo>
                      <a:pt x="55767" y="365970"/>
                      <a:pt x="0" y="404874"/>
                      <a:pt x="46937" y="365760"/>
                    </a:cubicBezTo>
                    <a:cubicBezTo>
                      <a:pt x="73142" y="343922"/>
                      <a:pt x="56020" y="361219"/>
                      <a:pt x="83513" y="347472"/>
                    </a:cubicBezTo>
                    <a:cubicBezTo>
                      <a:pt x="90066" y="344195"/>
                      <a:pt x="95106" y="338256"/>
                      <a:pt x="101801" y="335280"/>
                    </a:cubicBezTo>
                    <a:lnTo>
                      <a:pt x="156665" y="316992"/>
                    </a:lnTo>
                    <a:cubicBezTo>
                      <a:pt x="162761" y="314960"/>
                      <a:pt x="169606" y="314460"/>
                      <a:pt x="174953" y="310896"/>
                    </a:cubicBezTo>
                    <a:cubicBezTo>
                      <a:pt x="181049" y="306832"/>
                      <a:pt x="186507" y="301590"/>
                      <a:pt x="193241" y="298704"/>
                    </a:cubicBezTo>
                    <a:cubicBezTo>
                      <a:pt x="200942" y="295404"/>
                      <a:pt x="209569" y="294910"/>
                      <a:pt x="217625" y="292608"/>
                    </a:cubicBezTo>
                    <a:cubicBezTo>
                      <a:pt x="223804" y="290843"/>
                      <a:pt x="229734" y="288277"/>
                      <a:pt x="235913" y="286512"/>
                    </a:cubicBezTo>
                    <a:cubicBezTo>
                      <a:pt x="243969" y="284210"/>
                      <a:pt x="252272" y="282823"/>
                      <a:pt x="260297" y="280416"/>
                    </a:cubicBezTo>
                    <a:cubicBezTo>
                      <a:pt x="272607" y="276723"/>
                      <a:pt x="284681" y="272288"/>
                      <a:pt x="296873" y="268224"/>
                    </a:cubicBezTo>
                    <a:cubicBezTo>
                      <a:pt x="302969" y="266192"/>
                      <a:pt x="308927" y="263686"/>
                      <a:pt x="315161" y="262128"/>
                    </a:cubicBezTo>
                    <a:lnTo>
                      <a:pt x="363929" y="249936"/>
                    </a:lnTo>
                    <a:cubicBezTo>
                      <a:pt x="372057" y="247904"/>
                      <a:pt x="380365" y="246489"/>
                      <a:pt x="388313" y="243840"/>
                    </a:cubicBezTo>
                    <a:cubicBezTo>
                      <a:pt x="449773" y="223353"/>
                      <a:pt x="354440" y="254611"/>
                      <a:pt x="430985" y="231648"/>
                    </a:cubicBezTo>
                    <a:cubicBezTo>
                      <a:pt x="443295" y="227955"/>
                      <a:pt x="455369" y="223520"/>
                      <a:pt x="467561" y="219456"/>
                    </a:cubicBezTo>
                    <a:cubicBezTo>
                      <a:pt x="473657" y="217424"/>
                      <a:pt x="479511" y="214416"/>
                      <a:pt x="485849" y="213360"/>
                    </a:cubicBezTo>
                    <a:cubicBezTo>
                      <a:pt x="512318" y="208949"/>
                      <a:pt x="527345" y="206848"/>
                      <a:pt x="552905" y="201168"/>
                    </a:cubicBezTo>
                    <a:cubicBezTo>
                      <a:pt x="561084" y="199351"/>
                      <a:pt x="569025" y="196449"/>
                      <a:pt x="577289" y="195072"/>
                    </a:cubicBezTo>
                    <a:cubicBezTo>
                      <a:pt x="593449" y="192379"/>
                      <a:pt x="609897" y="191669"/>
                      <a:pt x="626057" y="188976"/>
                    </a:cubicBezTo>
                    <a:cubicBezTo>
                      <a:pt x="634321" y="187599"/>
                      <a:pt x="642262" y="184697"/>
                      <a:pt x="650441" y="182880"/>
                    </a:cubicBezTo>
                    <a:cubicBezTo>
                      <a:pt x="660555" y="180632"/>
                      <a:pt x="670807" y="179032"/>
                      <a:pt x="680921" y="176784"/>
                    </a:cubicBezTo>
                    <a:cubicBezTo>
                      <a:pt x="689100" y="174967"/>
                      <a:pt x="697024" y="171962"/>
                      <a:pt x="705305" y="170688"/>
                    </a:cubicBezTo>
                    <a:cubicBezTo>
                      <a:pt x="723492" y="167890"/>
                      <a:pt x="741930" y="167024"/>
                      <a:pt x="760169" y="164592"/>
                    </a:cubicBezTo>
                    <a:cubicBezTo>
                      <a:pt x="793850" y="160101"/>
                      <a:pt x="795619" y="158147"/>
                      <a:pt x="827225" y="152400"/>
                    </a:cubicBezTo>
                    <a:cubicBezTo>
                      <a:pt x="839386" y="150189"/>
                      <a:pt x="851525" y="147748"/>
                      <a:pt x="863801" y="146304"/>
                    </a:cubicBezTo>
                    <a:cubicBezTo>
                      <a:pt x="886091" y="143682"/>
                      <a:pt x="908505" y="142240"/>
                      <a:pt x="930857" y="140208"/>
                    </a:cubicBezTo>
                    <a:cubicBezTo>
                      <a:pt x="938985" y="138176"/>
                      <a:pt x="946998" y="135611"/>
                      <a:pt x="955241" y="134112"/>
                    </a:cubicBezTo>
                    <a:cubicBezTo>
                      <a:pt x="995672" y="126761"/>
                      <a:pt x="1028660" y="125454"/>
                      <a:pt x="1071065" y="121920"/>
                    </a:cubicBezTo>
                    <a:cubicBezTo>
                      <a:pt x="1100634" y="116006"/>
                      <a:pt x="1118104" y="111741"/>
                      <a:pt x="1150313" y="109728"/>
                    </a:cubicBezTo>
                    <a:cubicBezTo>
                      <a:pt x="1199028" y="106683"/>
                      <a:pt x="1247849" y="105664"/>
                      <a:pt x="1296617" y="103632"/>
                    </a:cubicBezTo>
                    <a:lnTo>
                      <a:pt x="1503881" y="109728"/>
                    </a:lnTo>
                    <a:cubicBezTo>
                      <a:pt x="1522396" y="110589"/>
                      <a:pt x="1580064" y="118549"/>
                      <a:pt x="1601417" y="121920"/>
                    </a:cubicBezTo>
                    <a:cubicBezTo>
                      <a:pt x="1625835" y="125775"/>
                      <a:pt x="1650587" y="128116"/>
                      <a:pt x="1674569" y="134112"/>
                    </a:cubicBezTo>
                    <a:cubicBezTo>
                      <a:pt x="1682697" y="136144"/>
                      <a:pt x="1690672" y="138934"/>
                      <a:pt x="1698953" y="140208"/>
                    </a:cubicBezTo>
                    <a:cubicBezTo>
                      <a:pt x="1717140" y="143006"/>
                      <a:pt x="1735601" y="143702"/>
                      <a:pt x="1753817" y="146304"/>
                    </a:cubicBezTo>
                    <a:cubicBezTo>
                      <a:pt x="1764074" y="147769"/>
                      <a:pt x="1774245" y="149887"/>
                      <a:pt x="1784297" y="152400"/>
                    </a:cubicBezTo>
                    <a:cubicBezTo>
                      <a:pt x="1790531" y="153958"/>
                      <a:pt x="1796247" y="157440"/>
                      <a:pt x="1802585" y="158496"/>
                    </a:cubicBezTo>
                    <a:cubicBezTo>
                      <a:pt x="1820735" y="161521"/>
                      <a:pt x="1839274" y="161722"/>
                      <a:pt x="1857449" y="164592"/>
                    </a:cubicBezTo>
                    <a:cubicBezTo>
                      <a:pt x="2004683" y="187839"/>
                      <a:pt x="1873951" y="167194"/>
                      <a:pt x="1936697" y="182880"/>
                    </a:cubicBezTo>
                    <a:cubicBezTo>
                      <a:pt x="1971501" y="191581"/>
                      <a:pt x="1960272" y="185685"/>
                      <a:pt x="1991561" y="195072"/>
                    </a:cubicBezTo>
                    <a:cubicBezTo>
                      <a:pt x="2003871" y="198765"/>
                      <a:pt x="2015669" y="204147"/>
                      <a:pt x="2028137" y="207264"/>
                    </a:cubicBezTo>
                    <a:cubicBezTo>
                      <a:pt x="2044393" y="211328"/>
                      <a:pt x="2061009" y="214157"/>
                      <a:pt x="2076905" y="219456"/>
                    </a:cubicBezTo>
                    <a:cubicBezTo>
                      <a:pt x="2090561" y="224008"/>
                      <a:pt x="2105362" y="229461"/>
                      <a:pt x="2119577" y="231648"/>
                    </a:cubicBezTo>
                    <a:cubicBezTo>
                      <a:pt x="2137764" y="234446"/>
                      <a:pt x="2156153" y="235712"/>
                      <a:pt x="2174441" y="237744"/>
                    </a:cubicBezTo>
                    <a:cubicBezTo>
                      <a:pt x="2228473" y="255755"/>
                      <a:pt x="2198244" y="248517"/>
                      <a:pt x="2265881" y="256032"/>
                    </a:cubicBezTo>
                    <a:lnTo>
                      <a:pt x="2320745" y="274320"/>
                    </a:lnTo>
                    <a:lnTo>
                      <a:pt x="2339033" y="280416"/>
                    </a:lnTo>
                    <a:cubicBezTo>
                      <a:pt x="2345129" y="282448"/>
                      <a:pt x="2351087" y="284954"/>
                      <a:pt x="2357321" y="286512"/>
                    </a:cubicBezTo>
                    <a:lnTo>
                      <a:pt x="2381705" y="292608"/>
                    </a:lnTo>
                    <a:cubicBezTo>
                      <a:pt x="2393897" y="290576"/>
                      <a:pt x="2407226" y="292040"/>
                      <a:pt x="2418281" y="286512"/>
                    </a:cubicBezTo>
                    <a:cubicBezTo>
                      <a:pt x="2424834" y="283235"/>
                      <a:pt x="2425783" y="273852"/>
                      <a:pt x="2430473" y="268224"/>
                    </a:cubicBezTo>
                    <a:cubicBezTo>
                      <a:pt x="2435992" y="261601"/>
                      <a:pt x="2443242" y="256559"/>
                      <a:pt x="2448761" y="249936"/>
                    </a:cubicBezTo>
                    <a:cubicBezTo>
                      <a:pt x="2453451" y="244308"/>
                      <a:pt x="2456086" y="237124"/>
                      <a:pt x="2460953" y="231648"/>
                    </a:cubicBezTo>
                    <a:cubicBezTo>
                      <a:pt x="2472408" y="218761"/>
                      <a:pt x="2485337" y="207264"/>
                      <a:pt x="2497529" y="195072"/>
                    </a:cubicBezTo>
                    <a:cubicBezTo>
                      <a:pt x="2503625" y="188976"/>
                      <a:pt x="2511035" y="183957"/>
                      <a:pt x="2515817" y="176784"/>
                    </a:cubicBezTo>
                    <a:cubicBezTo>
                      <a:pt x="2546087" y="131378"/>
                      <a:pt x="2507183" y="187145"/>
                      <a:pt x="2546297" y="140208"/>
                    </a:cubicBezTo>
                    <a:cubicBezTo>
                      <a:pt x="2550987" y="134580"/>
                      <a:pt x="2555212" y="128473"/>
                      <a:pt x="2558489" y="121920"/>
                    </a:cubicBezTo>
                    <a:cubicBezTo>
                      <a:pt x="2570594" y="97710"/>
                      <a:pt x="2556811" y="107806"/>
                      <a:pt x="2576777" y="85344"/>
                    </a:cubicBezTo>
                    <a:cubicBezTo>
                      <a:pt x="2588232" y="72457"/>
                      <a:pt x="2613353" y="48768"/>
                      <a:pt x="2613353" y="48768"/>
                    </a:cubicBezTo>
                    <a:cubicBezTo>
                      <a:pt x="2615385" y="42672"/>
                      <a:pt x="2615435" y="35498"/>
                      <a:pt x="2619449" y="30480"/>
                    </a:cubicBezTo>
                    <a:cubicBezTo>
                      <a:pt x="2624026" y="24759"/>
                      <a:pt x="2632556" y="23469"/>
                      <a:pt x="2637737" y="18288"/>
                    </a:cubicBezTo>
                    <a:cubicBezTo>
                      <a:pt x="2642918" y="13107"/>
                      <a:pt x="2645865" y="6096"/>
                      <a:pt x="2649929" y="0"/>
                    </a:cubicBezTo>
                    <a:cubicBezTo>
                      <a:pt x="2656025" y="2032"/>
                      <a:pt x="2664482" y="867"/>
                      <a:pt x="2668217" y="6096"/>
                    </a:cubicBezTo>
                    <a:lnTo>
                      <a:pt x="2686505" y="60960"/>
                    </a:lnTo>
                    <a:cubicBezTo>
                      <a:pt x="2688537" y="67056"/>
                      <a:pt x="2688057" y="74704"/>
                      <a:pt x="2692601" y="79248"/>
                    </a:cubicBezTo>
                    <a:lnTo>
                      <a:pt x="2710889" y="97536"/>
                    </a:lnTo>
                    <a:cubicBezTo>
                      <a:pt x="2733121" y="164232"/>
                      <a:pt x="2697664" y="63208"/>
                      <a:pt x="2729177" y="134112"/>
                    </a:cubicBezTo>
                    <a:cubicBezTo>
                      <a:pt x="2734396" y="145856"/>
                      <a:pt x="2737305" y="158496"/>
                      <a:pt x="2741369" y="170688"/>
                    </a:cubicBezTo>
                    <a:cubicBezTo>
                      <a:pt x="2743401" y="176784"/>
                      <a:pt x="2743901" y="183629"/>
                      <a:pt x="2747465" y="188976"/>
                    </a:cubicBezTo>
                    <a:cubicBezTo>
                      <a:pt x="2755593" y="201168"/>
                      <a:pt x="2767215" y="211651"/>
                      <a:pt x="2771849" y="225552"/>
                    </a:cubicBezTo>
                    <a:cubicBezTo>
                      <a:pt x="2773881" y="231648"/>
                      <a:pt x="2774824" y="238223"/>
                      <a:pt x="2777945" y="243840"/>
                    </a:cubicBezTo>
                    <a:cubicBezTo>
                      <a:pt x="2785061" y="256649"/>
                      <a:pt x="2797695" y="266515"/>
                      <a:pt x="2802329" y="280416"/>
                    </a:cubicBezTo>
                    <a:cubicBezTo>
                      <a:pt x="2804361" y="286512"/>
                      <a:pt x="2805304" y="293087"/>
                      <a:pt x="2808425" y="298704"/>
                    </a:cubicBezTo>
                    <a:cubicBezTo>
                      <a:pt x="2815541" y="311513"/>
                      <a:pt x="2828175" y="321379"/>
                      <a:pt x="2832809" y="335280"/>
                    </a:cubicBezTo>
                    <a:cubicBezTo>
                      <a:pt x="2841222" y="360519"/>
                      <a:pt x="2835341" y="348221"/>
                      <a:pt x="2851097" y="371856"/>
                    </a:cubicBezTo>
                    <a:cubicBezTo>
                      <a:pt x="2857193" y="369824"/>
                      <a:pt x="2864038" y="369324"/>
                      <a:pt x="2869385" y="365760"/>
                    </a:cubicBezTo>
                    <a:cubicBezTo>
                      <a:pt x="2895125" y="348600"/>
                      <a:pt x="2887836" y="335117"/>
                      <a:pt x="2912057" y="310896"/>
                    </a:cubicBezTo>
                    <a:cubicBezTo>
                      <a:pt x="2924249" y="298704"/>
                      <a:pt x="2934287" y="283884"/>
                      <a:pt x="2948633" y="274320"/>
                    </a:cubicBezTo>
                    <a:cubicBezTo>
                      <a:pt x="2954729" y="270256"/>
                      <a:pt x="2961293" y="266818"/>
                      <a:pt x="2966921" y="262128"/>
                    </a:cubicBezTo>
                    <a:cubicBezTo>
                      <a:pt x="2973544" y="256609"/>
                      <a:pt x="2978586" y="249359"/>
                      <a:pt x="2985209" y="243840"/>
                    </a:cubicBezTo>
                    <a:cubicBezTo>
                      <a:pt x="2990837" y="239150"/>
                      <a:pt x="2997869" y="236338"/>
                      <a:pt x="3003497" y="231648"/>
                    </a:cubicBezTo>
                    <a:cubicBezTo>
                      <a:pt x="3010120" y="226129"/>
                      <a:pt x="3014980" y="218653"/>
                      <a:pt x="3021785" y="213360"/>
                    </a:cubicBezTo>
                    <a:cubicBezTo>
                      <a:pt x="3033351" y="204364"/>
                      <a:pt x="3058361" y="188976"/>
                      <a:pt x="3058361" y="188976"/>
                    </a:cubicBezTo>
                    <a:cubicBezTo>
                      <a:pt x="3080713" y="155448"/>
                      <a:pt x="3058361" y="183896"/>
                      <a:pt x="3088841" y="158496"/>
                    </a:cubicBezTo>
                    <a:cubicBezTo>
                      <a:pt x="3148761" y="108563"/>
                      <a:pt x="3071369" y="169872"/>
                      <a:pt x="3119321" y="121920"/>
                    </a:cubicBezTo>
                    <a:cubicBezTo>
                      <a:pt x="3124502" y="116739"/>
                      <a:pt x="3131513" y="113792"/>
                      <a:pt x="3137609" y="109728"/>
                    </a:cubicBezTo>
                    <a:cubicBezTo>
                      <a:pt x="3141673" y="103632"/>
                      <a:pt x="3142617" y="92877"/>
                      <a:pt x="3149801" y="91440"/>
                    </a:cubicBezTo>
                    <a:cubicBezTo>
                      <a:pt x="3156985" y="90003"/>
                      <a:pt x="3164206" y="97419"/>
                      <a:pt x="3168089" y="103632"/>
                    </a:cubicBezTo>
                    <a:cubicBezTo>
                      <a:pt x="3174900" y="114530"/>
                      <a:pt x="3176217" y="128016"/>
                      <a:pt x="3180281" y="140208"/>
                    </a:cubicBezTo>
                    <a:cubicBezTo>
                      <a:pt x="3182313" y="146304"/>
                      <a:pt x="3182522" y="153355"/>
                      <a:pt x="3186377" y="158496"/>
                    </a:cubicBezTo>
                    <a:lnTo>
                      <a:pt x="3204665" y="182880"/>
                    </a:lnTo>
                    <a:cubicBezTo>
                      <a:pt x="3226897" y="249576"/>
                      <a:pt x="3191440" y="148552"/>
                      <a:pt x="3222953" y="219456"/>
                    </a:cubicBezTo>
                    <a:cubicBezTo>
                      <a:pt x="3228172" y="231200"/>
                      <a:pt x="3228016" y="245339"/>
                      <a:pt x="3235145" y="256032"/>
                    </a:cubicBezTo>
                    <a:cubicBezTo>
                      <a:pt x="3270086" y="308443"/>
                      <a:pt x="3228194" y="242131"/>
                      <a:pt x="3253433" y="292608"/>
                    </a:cubicBezTo>
                    <a:cubicBezTo>
                      <a:pt x="3256710" y="299161"/>
                      <a:pt x="3262649" y="304201"/>
                      <a:pt x="3265625" y="310896"/>
                    </a:cubicBezTo>
                    <a:cubicBezTo>
                      <a:pt x="3270844" y="322640"/>
                      <a:pt x="3273753" y="335280"/>
                      <a:pt x="3277817" y="347472"/>
                    </a:cubicBezTo>
                    <a:lnTo>
                      <a:pt x="3283913" y="365760"/>
                    </a:lnTo>
                    <a:cubicBezTo>
                      <a:pt x="3285945" y="371856"/>
                      <a:pt x="3286445" y="378701"/>
                      <a:pt x="3290009" y="384048"/>
                    </a:cubicBezTo>
                    <a:cubicBezTo>
                      <a:pt x="3294073" y="390144"/>
                      <a:pt x="3299225" y="395641"/>
                      <a:pt x="3302201" y="402336"/>
                    </a:cubicBezTo>
                    <a:cubicBezTo>
                      <a:pt x="3323582" y="450444"/>
                      <a:pt x="3299782" y="429171"/>
                      <a:pt x="3332681" y="451104"/>
                    </a:cubicBezTo>
                    <a:lnTo>
                      <a:pt x="3381449" y="377952"/>
                    </a:lnTo>
                    <a:lnTo>
                      <a:pt x="3393641" y="359664"/>
                    </a:lnTo>
                    <a:cubicBezTo>
                      <a:pt x="3397705" y="353568"/>
                      <a:pt x="3400652" y="346557"/>
                      <a:pt x="3405833" y="341376"/>
                    </a:cubicBezTo>
                    <a:cubicBezTo>
                      <a:pt x="3411929" y="335280"/>
                      <a:pt x="3417316" y="328381"/>
                      <a:pt x="3424121" y="323088"/>
                    </a:cubicBezTo>
                    <a:cubicBezTo>
                      <a:pt x="3435687" y="314092"/>
                      <a:pt x="3450336" y="309065"/>
                      <a:pt x="3460697" y="298704"/>
                    </a:cubicBezTo>
                    <a:cubicBezTo>
                      <a:pt x="3466793" y="292608"/>
                      <a:pt x="3472362" y="285935"/>
                      <a:pt x="3478985" y="280416"/>
                    </a:cubicBezTo>
                    <a:cubicBezTo>
                      <a:pt x="3484613" y="275726"/>
                      <a:pt x="3491797" y="273091"/>
                      <a:pt x="3497273" y="268224"/>
                    </a:cubicBezTo>
                    <a:cubicBezTo>
                      <a:pt x="3510160" y="256769"/>
                      <a:pt x="3521657" y="243840"/>
                      <a:pt x="3533849" y="231648"/>
                    </a:cubicBezTo>
                    <a:cubicBezTo>
                      <a:pt x="3539945" y="225552"/>
                      <a:pt x="3544964" y="218142"/>
                      <a:pt x="3552137" y="213360"/>
                    </a:cubicBezTo>
                    <a:cubicBezTo>
                      <a:pt x="3558233" y="209296"/>
                      <a:pt x="3564797" y="205858"/>
                      <a:pt x="3570425" y="201168"/>
                    </a:cubicBezTo>
                    <a:cubicBezTo>
                      <a:pt x="3617362" y="162054"/>
                      <a:pt x="3561595" y="200958"/>
                      <a:pt x="3607001" y="170688"/>
                    </a:cubicBezTo>
                    <a:cubicBezTo>
                      <a:pt x="3609033" y="178816"/>
                      <a:pt x="3610690" y="187047"/>
                      <a:pt x="3613097" y="195072"/>
                    </a:cubicBezTo>
                    <a:cubicBezTo>
                      <a:pt x="3618636" y="213536"/>
                      <a:pt x="3625289" y="231648"/>
                      <a:pt x="3631385" y="249936"/>
                    </a:cubicBezTo>
                    <a:lnTo>
                      <a:pt x="3637481" y="268224"/>
                    </a:lnTo>
                    <a:cubicBezTo>
                      <a:pt x="3639513" y="274320"/>
                      <a:pt x="3640013" y="281165"/>
                      <a:pt x="3643577" y="286512"/>
                    </a:cubicBezTo>
                    <a:lnTo>
                      <a:pt x="3655769" y="304800"/>
                    </a:lnTo>
                    <a:cubicBezTo>
                      <a:pt x="3657801" y="314960"/>
                      <a:pt x="3658227" y="325578"/>
                      <a:pt x="3661865" y="335280"/>
                    </a:cubicBezTo>
                    <a:cubicBezTo>
                      <a:pt x="3664437" y="342140"/>
                      <a:pt x="3670780" y="347015"/>
                      <a:pt x="3674057" y="353568"/>
                    </a:cubicBezTo>
                    <a:cubicBezTo>
                      <a:pt x="3676931" y="359315"/>
                      <a:pt x="3678388" y="365677"/>
                      <a:pt x="3680153" y="371856"/>
                    </a:cubicBezTo>
                    <a:cubicBezTo>
                      <a:pt x="3682757" y="380971"/>
                      <a:pt x="3687473" y="404784"/>
                      <a:pt x="3692345" y="414528"/>
                    </a:cubicBezTo>
                    <a:cubicBezTo>
                      <a:pt x="3695622" y="421081"/>
                      <a:pt x="3701561" y="426121"/>
                      <a:pt x="3704537" y="432816"/>
                    </a:cubicBezTo>
                    <a:cubicBezTo>
                      <a:pt x="3733555" y="498106"/>
                      <a:pt x="3701329" y="446292"/>
                      <a:pt x="3728921" y="487680"/>
                    </a:cubicBezTo>
                    <a:cubicBezTo>
                      <a:pt x="3730953" y="497840"/>
                      <a:pt x="3732504" y="508108"/>
                      <a:pt x="3735017" y="518160"/>
                    </a:cubicBezTo>
                    <a:cubicBezTo>
                      <a:pt x="3736575" y="524394"/>
                      <a:pt x="3736569" y="531904"/>
                      <a:pt x="3741113" y="536448"/>
                    </a:cubicBezTo>
                    <a:cubicBezTo>
                      <a:pt x="3745657" y="540992"/>
                      <a:pt x="3753167" y="540986"/>
                      <a:pt x="3759401" y="542544"/>
                    </a:cubicBezTo>
                    <a:cubicBezTo>
                      <a:pt x="3785156" y="548983"/>
                      <a:pt x="3805714" y="550607"/>
                      <a:pt x="3832553" y="554736"/>
                    </a:cubicBezTo>
                    <a:cubicBezTo>
                      <a:pt x="3844769" y="556615"/>
                      <a:pt x="3857138" y="557834"/>
                      <a:pt x="3869129" y="560832"/>
                    </a:cubicBezTo>
                    <a:cubicBezTo>
                      <a:pt x="3881597" y="563949"/>
                      <a:pt x="3892953" y="571430"/>
                      <a:pt x="3905705" y="573024"/>
                    </a:cubicBezTo>
                    <a:cubicBezTo>
                      <a:pt x="3921961" y="575056"/>
                      <a:pt x="3938371" y="576101"/>
                      <a:pt x="3954473" y="579120"/>
                    </a:cubicBezTo>
                    <a:cubicBezTo>
                      <a:pt x="3970942" y="582208"/>
                      <a:pt x="3987345" y="586013"/>
                      <a:pt x="4003241" y="591312"/>
                    </a:cubicBezTo>
                    <a:cubicBezTo>
                      <a:pt x="4009337" y="593344"/>
                      <a:pt x="4015228" y="596148"/>
                      <a:pt x="4021529" y="597408"/>
                    </a:cubicBezTo>
                    <a:cubicBezTo>
                      <a:pt x="4035618" y="600226"/>
                      <a:pt x="4049977" y="601472"/>
                      <a:pt x="4064201" y="603504"/>
                    </a:cubicBezTo>
                    <a:cubicBezTo>
                      <a:pt x="4076393" y="607568"/>
                      <a:pt x="4088175" y="613176"/>
                      <a:pt x="4100777" y="615696"/>
                    </a:cubicBezTo>
                    <a:cubicBezTo>
                      <a:pt x="4159030" y="627347"/>
                      <a:pt x="4105675" y="617707"/>
                      <a:pt x="4192217" y="627888"/>
                    </a:cubicBezTo>
                    <a:cubicBezTo>
                      <a:pt x="4206487" y="629567"/>
                      <a:pt x="4220615" y="632337"/>
                      <a:pt x="4234889" y="633984"/>
                    </a:cubicBezTo>
                    <a:cubicBezTo>
                      <a:pt x="4237240" y="634255"/>
                      <a:pt x="4390559" y="650911"/>
                      <a:pt x="4417769" y="652272"/>
                    </a:cubicBezTo>
                    <a:cubicBezTo>
                      <a:pt x="4564127" y="659590"/>
                      <a:pt x="4499139" y="654989"/>
                      <a:pt x="4612841" y="664464"/>
                    </a:cubicBezTo>
                    <a:cubicBezTo>
                      <a:pt x="4813290" y="660199"/>
                      <a:pt x="4819893" y="671556"/>
                      <a:pt x="4942025" y="652272"/>
                    </a:cubicBezTo>
                    <a:cubicBezTo>
                      <a:pt x="4966443" y="648417"/>
                      <a:pt x="4991725" y="647897"/>
                      <a:pt x="5015177" y="640080"/>
                    </a:cubicBezTo>
                    <a:cubicBezTo>
                      <a:pt x="5027369" y="636016"/>
                      <a:pt x="5039285" y="631005"/>
                      <a:pt x="5051753" y="627888"/>
                    </a:cubicBezTo>
                    <a:cubicBezTo>
                      <a:pt x="5059881" y="625856"/>
                      <a:pt x="5068292" y="624734"/>
                      <a:pt x="5076137" y="621792"/>
                    </a:cubicBezTo>
                    <a:cubicBezTo>
                      <a:pt x="5084646" y="618601"/>
                      <a:pt x="5092012" y="612791"/>
                      <a:pt x="5100521" y="609600"/>
                    </a:cubicBezTo>
                    <a:cubicBezTo>
                      <a:pt x="5108366" y="606658"/>
                      <a:pt x="5117060" y="606446"/>
                      <a:pt x="5124905" y="603504"/>
                    </a:cubicBezTo>
                    <a:cubicBezTo>
                      <a:pt x="5133414" y="600313"/>
                      <a:pt x="5140852" y="594687"/>
                      <a:pt x="5149289" y="591312"/>
                    </a:cubicBezTo>
                    <a:cubicBezTo>
                      <a:pt x="5161221" y="586539"/>
                      <a:pt x="5174370" y="584867"/>
                      <a:pt x="5185865" y="579120"/>
                    </a:cubicBezTo>
                    <a:cubicBezTo>
                      <a:pt x="5193993" y="575056"/>
                      <a:pt x="5201812" y="570303"/>
                      <a:pt x="5210249" y="566928"/>
                    </a:cubicBezTo>
                    <a:lnTo>
                      <a:pt x="5265113" y="548640"/>
                    </a:lnTo>
                    <a:cubicBezTo>
                      <a:pt x="5271209" y="546608"/>
                      <a:pt x="5278054" y="546108"/>
                      <a:pt x="5283401" y="542544"/>
                    </a:cubicBezTo>
                    <a:cubicBezTo>
                      <a:pt x="5289497" y="538480"/>
                      <a:pt x="5294955" y="533238"/>
                      <a:pt x="5301689" y="530352"/>
                    </a:cubicBezTo>
                    <a:cubicBezTo>
                      <a:pt x="5329033" y="518633"/>
                      <a:pt x="5320635" y="530023"/>
                      <a:pt x="5344361" y="518160"/>
                    </a:cubicBezTo>
                    <a:cubicBezTo>
                      <a:pt x="5350914" y="514883"/>
                      <a:pt x="5355954" y="508944"/>
                      <a:pt x="5362649" y="505968"/>
                    </a:cubicBezTo>
                    <a:cubicBezTo>
                      <a:pt x="5374393" y="500749"/>
                      <a:pt x="5388532" y="500905"/>
                      <a:pt x="5399225" y="493776"/>
                    </a:cubicBezTo>
                    <a:cubicBezTo>
                      <a:pt x="5405321" y="489712"/>
                      <a:pt x="5410960" y="484861"/>
                      <a:pt x="5417513" y="481584"/>
                    </a:cubicBezTo>
                    <a:cubicBezTo>
                      <a:pt x="5455732" y="462474"/>
                      <a:pt x="5415654" y="491248"/>
                      <a:pt x="5454089" y="463296"/>
                    </a:cubicBezTo>
                    <a:cubicBezTo>
                      <a:pt x="5470523" y="451344"/>
                      <a:pt x="5485950" y="437992"/>
                      <a:pt x="5502857" y="426720"/>
                    </a:cubicBezTo>
                    <a:cubicBezTo>
                      <a:pt x="5508953" y="422656"/>
                      <a:pt x="5514592" y="417805"/>
                      <a:pt x="5521145" y="414528"/>
                    </a:cubicBezTo>
                    <a:cubicBezTo>
                      <a:pt x="5526892" y="411654"/>
                      <a:pt x="5533337" y="410464"/>
                      <a:pt x="5539433" y="408432"/>
                    </a:cubicBezTo>
                    <a:cubicBezTo>
                      <a:pt x="5545529" y="402336"/>
                      <a:pt x="5550916" y="395437"/>
                      <a:pt x="5557721" y="390144"/>
                    </a:cubicBezTo>
                    <a:cubicBezTo>
                      <a:pt x="5612585" y="347472"/>
                      <a:pt x="5576009" y="381000"/>
                      <a:pt x="5612585" y="353568"/>
                    </a:cubicBezTo>
                    <a:cubicBezTo>
                      <a:pt x="5628841" y="341376"/>
                      <a:pt x="5644446" y="328264"/>
                      <a:pt x="5661353" y="316992"/>
                    </a:cubicBezTo>
                    <a:cubicBezTo>
                      <a:pt x="5667449" y="312928"/>
                      <a:pt x="5674013" y="309490"/>
                      <a:pt x="5679641" y="304800"/>
                    </a:cubicBezTo>
                    <a:cubicBezTo>
                      <a:pt x="5686264" y="299281"/>
                      <a:pt x="5691383" y="292123"/>
                      <a:pt x="5697929" y="286512"/>
                    </a:cubicBezTo>
                    <a:cubicBezTo>
                      <a:pt x="5717852" y="269435"/>
                      <a:pt x="5721303" y="269816"/>
                      <a:pt x="5740601" y="256032"/>
                    </a:cubicBezTo>
                    <a:cubicBezTo>
                      <a:pt x="5748869" y="250127"/>
                      <a:pt x="5756662" y="243570"/>
                      <a:pt x="5764985" y="237744"/>
                    </a:cubicBezTo>
                    <a:cubicBezTo>
                      <a:pt x="5776989" y="229341"/>
                      <a:pt x="5789839" y="222152"/>
                      <a:pt x="5801561" y="213360"/>
                    </a:cubicBezTo>
                    <a:cubicBezTo>
                      <a:pt x="5809689" y="207264"/>
                      <a:pt x="5817677" y="200977"/>
                      <a:pt x="5825945" y="195072"/>
                    </a:cubicBezTo>
                    <a:cubicBezTo>
                      <a:pt x="5831907" y="190814"/>
                      <a:pt x="5838605" y="187570"/>
                      <a:pt x="5844233" y="182880"/>
                    </a:cubicBezTo>
                    <a:cubicBezTo>
                      <a:pt x="5850856" y="177361"/>
                      <a:pt x="5862521" y="164592"/>
                      <a:pt x="5862521" y="164592"/>
                    </a:cubicBezTo>
                  </a:path>
                </a:pathLst>
              </a:custGeom>
              <a:ln w="38100">
                <a:solidFill>
                  <a:srgbClr val="FF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27" name="Straight Connector 26"/>
            <p:cNvCxnSpPr/>
            <p:nvPr/>
          </p:nvCxnSpPr>
          <p:spPr>
            <a:xfrm flipH="1">
              <a:off x="2057399" y="2823180"/>
              <a:ext cx="1" cy="549052"/>
            </a:xfrm>
            <a:prstGeom prst="line">
              <a:avLst/>
            </a:prstGeom>
            <a:ln w="571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/>
          <p:cNvSpPr txBox="1"/>
          <p:nvPr/>
        </p:nvSpPr>
        <p:spPr>
          <a:xfrm>
            <a:off x="475013" y="284870"/>
            <a:ext cx="832070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And across evolutionary time, plants that survived had </a:t>
            </a:r>
            <a:r>
              <a:rPr lang="en-US" sz="2400" u="sng" dirty="0"/>
              <a:t>something </a:t>
            </a:r>
            <a:r>
              <a:rPr lang="en-US" sz="2400" b="1" u="sng" dirty="0" smtClean="0"/>
              <a:t>new </a:t>
            </a:r>
            <a:r>
              <a:rPr lang="en-US" sz="2400" dirty="0" smtClean="0"/>
              <a:t>– an </a:t>
            </a:r>
            <a:r>
              <a:rPr lang="en-US" sz="2400" b="1" u="sng" dirty="0" smtClean="0"/>
              <a:t>R (RESISTANCE)  PROTEIN</a:t>
            </a:r>
            <a:r>
              <a:rPr lang="en-US" sz="2400" dirty="0" smtClean="0"/>
              <a:t> that </a:t>
            </a:r>
            <a:r>
              <a:rPr lang="en-US" sz="2400" u="sng" dirty="0" smtClean="0"/>
              <a:t>recognized</a:t>
            </a:r>
            <a:r>
              <a:rPr lang="en-US" sz="2400" dirty="0" smtClean="0"/>
              <a:t> an </a:t>
            </a:r>
            <a:r>
              <a:rPr lang="en-US" sz="2400" u="sng" dirty="0" smtClean="0"/>
              <a:t>injected Effector</a:t>
            </a:r>
            <a:r>
              <a:rPr lang="en-US" sz="2400" dirty="0" smtClean="0"/>
              <a:t> …</a:t>
            </a:r>
            <a:endParaRPr lang="en-US" sz="2400" dirty="0"/>
          </a:p>
          <a:p>
            <a:endParaRPr lang="en-US" sz="2400" dirty="0"/>
          </a:p>
        </p:txBody>
      </p:sp>
      <p:grpSp>
        <p:nvGrpSpPr>
          <p:cNvPr id="45" name="Group 44"/>
          <p:cNvGrpSpPr/>
          <p:nvPr/>
        </p:nvGrpSpPr>
        <p:grpSpPr>
          <a:xfrm>
            <a:off x="1625925" y="3676465"/>
            <a:ext cx="826483" cy="847030"/>
            <a:chOff x="1772639" y="5073011"/>
            <a:chExt cx="1368910" cy="1526939"/>
          </a:xfrm>
        </p:grpSpPr>
        <p:grpSp>
          <p:nvGrpSpPr>
            <p:cNvPr id="46" name="Group 45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63" name="Freeform 6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64" name="Isosceles Triangle 63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Isosceles Triangle 64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Isosceles Triangle 65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Isosceles Triangle 66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Isosceles Triangle 67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48" name="Chord 47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 49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ounded Rectangle 54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eardrop 55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Chord 56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Oval 61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89" name="Group 88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04" name="Isosceles Triangle 103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ounded Rectangle 104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ounded Rectangle 105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0" name="Freeform 89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 90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ed Rectangle 95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eardrop 96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Chord 97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extBox 101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C1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103" name="Oval 102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71" name="Rounded Rectangle 7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 7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 7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75" name="Rounded Rectangle 7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" name="Group 77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79" name="Rounded Rectangle 7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83" name="Rounded Rectangle 8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 8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Oval 3"/>
          <p:cNvSpPr/>
          <p:nvPr/>
        </p:nvSpPr>
        <p:spPr>
          <a:xfrm>
            <a:off x="1420040" y="3568798"/>
            <a:ext cx="1328733" cy="106597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2768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10" y="284865"/>
            <a:ext cx="832071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… causing activation of a </a:t>
            </a:r>
            <a:r>
              <a:rPr lang="en-US" sz="2400" b="1" u="sng" dirty="0" smtClean="0"/>
              <a:t>second</a:t>
            </a:r>
            <a:r>
              <a:rPr lang="en-US" sz="2400" dirty="0" smtClean="0"/>
              <a:t>, </a:t>
            </a:r>
            <a:r>
              <a:rPr lang="en-US" sz="2400" b="1" u="sng" dirty="0" smtClean="0"/>
              <a:t>even stronger</a:t>
            </a:r>
            <a:r>
              <a:rPr lang="en-US" sz="2400" b="1" dirty="0" smtClean="0"/>
              <a:t> </a:t>
            </a:r>
            <a:r>
              <a:rPr lang="en-US" sz="2400" dirty="0" smtClean="0"/>
              <a:t>plant defense, </a:t>
            </a:r>
            <a:r>
              <a:rPr lang="en-US" sz="2400" b="1" u="sng" dirty="0" smtClean="0"/>
              <a:t>E</a:t>
            </a:r>
            <a:r>
              <a:rPr lang="en-US" sz="2400" b="1" dirty="0" smtClean="0"/>
              <a:t>ffector-</a:t>
            </a:r>
            <a:r>
              <a:rPr lang="en-US" sz="2400" b="1" u="sng" dirty="0" smtClean="0"/>
              <a:t>T</a:t>
            </a:r>
            <a:r>
              <a:rPr lang="en-US" sz="2400" b="1" dirty="0" smtClean="0"/>
              <a:t>riggered </a:t>
            </a:r>
            <a:r>
              <a:rPr lang="en-US" sz="2400" b="1" u="sng" dirty="0"/>
              <a:t>I</a:t>
            </a:r>
            <a:r>
              <a:rPr lang="en-US" sz="2400" b="1" dirty="0"/>
              <a:t>mmunity </a:t>
            </a:r>
            <a:r>
              <a:rPr lang="en-US" sz="2400" dirty="0"/>
              <a:t>(</a:t>
            </a:r>
            <a:r>
              <a:rPr lang="en-US" sz="2400" b="1" u="sng" dirty="0"/>
              <a:t>ETI</a:t>
            </a:r>
            <a:r>
              <a:rPr lang="en-US" sz="2400" dirty="0" smtClean="0"/>
              <a:t>) – a response that protects </a:t>
            </a:r>
            <a:r>
              <a:rPr lang="en-US" sz="2400" dirty="0"/>
              <a:t>the plant from </a:t>
            </a:r>
            <a:r>
              <a:rPr lang="en-US" sz="2400" dirty="0" smtClean="0"/>
              <a:t>disease… 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48" name="Group 47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63" name="Isosceles Triangle 62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ounded Rectangle 63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ounded Rectangle 64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9" name="Freeform 48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eardrop 55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hord 56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 57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extBox 60"/>
            <p:cNvSpPr txBox="1"/>
            <p:nvPr/>
          </p:nvSpPr>
          <p:spPr>
            <a:xfrm rot="1196322">
              <a:off x="5201411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</a:t>
              </a:r>
              <a:r>
                <a:rPr lang="en-US" sz="1400" b="1" dirty="0" smtClean="0"/>
                <a:t>2</a:t>
              </a:r>
              <a:endParaRPr lang="en-US" sz="1400" b="1" dirty="0"/>
            </a:p>
          </p:txBody>
        </p:sp>
        <p:sp>
          <p:nvSpPr>
            <p:cNvPr id="62" name="Oval 61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1625925" y="3676465"/>
            <a:ext cx="826483" cy="847030"/>
            <a:chOff x="1772639" y="5073011"/>
            <a:chExt cx="1368910" cy="1526939"/>
          </a:xfrm>
        </p:grpSpPr>
        <p:grpSp>
          <p:nvGrpSpPr>
            <p:cNvPr id="67" name="Group 66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84" name="Freeform 83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85" name="Isosceles Triangle 84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Isosceles Triangle 85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Isosceles Triangle 86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Isosceles Triangle 87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Isosceles Triangle 88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69" name="Chord 68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Freeform 70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 71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eardrop 76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Chord 77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reeform 78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83" name="Oval 82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0" name="Explosion 1 89"/>
          <p:cNvSpPr/>
          <p:nvPr/>
        </p:nvSpPr>
        <p:spPr>
          <a:xfrm>
            <a:off x="2015447" y="3391662"/>
            <a:ext cx="914400" cy="914400"/>
          </a:xfrm>
          <a:prstGeom prst="irregularSeal1">
            <a:avLst/>
          </a:prstGeom>
          <a:solidFill>
            <a:srgbClr val="CCFFCC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217668" y="3645731"/>
            <a:ext cx="5780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ETI!</a:t>
            </a:r>
            <a:endParaRPr lang="en-US" b="1" dirty="0"/>
          </a:p>
        </p:txBody>
      </p:sp>
      <p:grpSp>
        <p:nvGrpSpPr>
          <p:cNvPr id="91" name="Group 90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92" name="Rounded Rectangle 9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 9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5" name="Group 94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96" name="Rounded Rectangle 9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00" name="Rounded Rectangle 99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" name="Group 102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04" name="Rounded Rectangle 10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 10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0216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 smtClean="0">
                <a:solidFill>
                  <a:prstClr val="black"/>
                </a:solidFill>
              </a:rPr>
              <a:t>…at least for </a:t>
            </a:r>
            <a:r>
              <a:rPr lang="en-US" sz="2400" dirty="0">
                <a:solidFill>
                  <a:prstClr val="black"/>
                </a:solidFill>
              </a:rPr>
              <a:t>the moment</a:t>
            </a:r>
            <a:r>
              <a:rPr lang="en-US" sz="2400" dirty="0" smtClean="0">
                <a:solidFill>
                  <a:prstClr val="black"/>
                </a:solidFill>
              </a:rPr>
              <a:t>….    </a:t>
            </a:r>
            <a:endParaRPr lang="en-US" sz="2400" dirty="0">
              <a:solidFill>
                <a:prstClr val="black"/>
              </a:solidFill>
            </a:endParaRPr>
          </a:p>
          <a:p>
            <a:endParaRPr lang="en-US" sz="2400" dirty="0"/>
          </a:p>
          <a:p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 rot="19489119">
            <a:off x="2926933" y="3238863"/>
            <a:ext cx="1104699" cy="369332"/>
          </a:xfrm>
          <a:prstGeom prst="rect">
            <a:avLst/>
          </a:prstGeom>
          <a:solidFill>
            <a:srgbClr val="CCFF33"/>
          </a:solidFill>
          <a:ln>
            <a:solidFill>
              <a:srgbClr val="336600"/>
            </a:solidFill>
          </a:ln>
        </p:spPr>
        <p:txBody>
          <a:bodyPr wrap="square" rtlCol="0">
            <a:spAutoFit/>
          </a:bodyPr>
          <a:lstStyle/>
          <a:p>
            <a:r>
              <a:rPr lang="en-US" b="1" i="1" dirty="0" smtClean="0">
                <a:solidFill>
                  <a:srgbClr val="336600"/>
                </a:solidFill>
              </a:rPr>
              <a:t>CAUGHT!</a:t>
            </a:r>
            <a:endParaRPr lang="en-US" b="1" i="1" dirty="0">
              <a:solidFill>
                <a:srgbClr val="336600"/>
              </a:solidFill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201411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</a:t>
              </a:r>
              <a:r>
                <a:rPr lang="en-US" sz="1400" b="1" dirty="0" smtClean="0"/>
                <a:t>2</a:t>
              </a:r>
              <a:endParaRPr lang="en-US" sz="1400" b="1" dirty="0"/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1625925" y="3676465"/>
            <a:ext cx="826483" cy="847030"/>
            <a:chOff x="1772639" y="5073011"/>
            <a:chExt cx="1368910" cy="1526939"/>
          </a:xfrm>
        </p:grpSpPr>
        <p:grpSp>
          <p:nvGrpSpPr>
            <p:cNvPr id="52" name="Group 51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69" name="Freeform 68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0" name="Isosceles Triangle 69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Isosceles Triangle 70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Isosceles Triangle 71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Isosceles Triangle 72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Isosceles Triangle 73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54" name="Chord 53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 55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Teardrop 61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Chord 62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Oval 67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1" name="Explosion 1 50"/>
          <p:cNvSpPr/>
          <p:nvPr/>
        </p:nvSpPr>
        <p:spPr>
          <a:xfrm>
            <a:off x="2015447" y="3391662"/>
            <a:ext cx="914400" cy="914400"/>
          </a:xfrm>
          <a:prstGeom prst="irregularSeal1">
            <a:avLst/>
          </a:prstGeom>
          <a:solidFill>
            <a:srgbClr val="CCFFCC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207891" y="3646217"/>
            <a:ext cx="5469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ETI!</a:t>
            </a:r>
          </a:p>
        </p:txBody>
      </p:sp>
      <p:grpSp>
        <p:nvGrpSpPr>
          <p:cNvPr id="93" name="Group 92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94" name="Rounded Rectangle 9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96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98" name="Rounded Rectangle 9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" name="Group 100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02" name="Rounded Rectangle 10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06" name="Rounded Rectangle 10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9" name="Straight Connector 108"/>
          <p:cNvCxnSpPr/>
          <p:nvPr/>
        </p:nvCxnSpPr>
        <p:spPr>
          <a:xfrm>
            <a:off x="1524000" y="1984169"/>
            <a:ext cx="908799" cy="1280556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/>
          <p:nvPr/>
        </p:nvCxnSpPr>
        <p:spPr>
          <a:xfrm flipH="1">
            <a:off x="1642750" y="1930093"/>
            <a:ext cx="756062" cy="1334632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470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7522" y="1330036"/>
            <a:ext cx="745770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But </a:t>
            </a:r>
            <a:r>
              <a:rPr lang="en-US" sz="2400" u="sng" dirty="0" smtClean="0"/>
              <a:t>disease</a:t>
            </a:r>
            <a:r>
              <a:rPr lang="en-US" sz="2400" dirty="0" smtClean="0"/>
              <a:t> resulting from contact with microbes is </a:t>
            </a:r>
            <a:r>
              <a:rPr lang="en-US" sz="2400" u="sng" dirty="0" smtClean="0"/>
              <a:t>the exception </a:t>
            </a:r>
            <a:r>
              <a:rPr lang="en-US" sz="2400" dirty="0" smtClean="0"/>
              <a:t>to the rule…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970791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Rectangle 129"/>
          <p:cNvSpPr/>
          <p:nvPr/>
        </p:nvSpPr>
        <p:spPr>
          <a:xfrm>
            <a:off x="2106065" y="1458647"/>
            <a:ext cx="3272162" cy="3528392"/>
          </a:xfrm>
          <a:prstGeom prst="rect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412" name="Freeform 411"/>
          <p:cNvSpPr/>
          <p:nvPr/>
        </p:nvSpPr>
        <p:spPr>
          <a:xfrm rot="7828585">
            <a:off x="4017239" y="2343827"/>
            <a:ext cx="91410" cy="602206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Cube 327"/>
          <p:cNvSpPr/>
          <p:nvPr/>
        </p:nvSpPr>
        <p:spPr>
          <a:xfrm>
            <a:off x="6372200" y="1346375"/>
            <a:ext cx="2757081" cy="3612235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33" name="Rectangle 232"/>
          <p:cNvSpPr/>
          <p:nvPr/>
        </p:nvSpPr>
        <p:spPr>
          <a:xfrm>
            <a:off x="-26477" y="4943202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1" name="Cube 380"/>
          <p:cNvSpPr/>
          <p:nvPr/>
        </p:nvSpPr>
        <p:spPr>
          <a:xfrm>
            <a:off x="2279146" y="465407"/>
            <a:ext cx="511018" cy="100203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2" name="Cube 381"/>
          <p:cNvSpPr/>
          <p:nvPr/>
        </p:nvSpPr>
        <p:spPr>
          <a:xfrm>
            <a:off x="2695586" y="593383"/>
            <a:ext cx="511018" cy="87056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3" name="Cube 382"/>
          <p:cNvSpPr/>
          <p:nvPr/>
        </p:nvSpPr>
        <p:spPr>
          <a:xfrm>
            <a:off x="3112751" y="825286"/>
            <a:ext cx="511018" cy="64818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4" name="Cube 383"/>
          <p:cNvSpPr/>
          <p:nvPr/>
        </p:nvSpPr>
        <p:spPr>
          <a:xfrm>
            <a:off x="3520723" y="1006243"/>
            <a:ext cx="511018" cy="466116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5" name="Cube 384"/>
          <p:cNvSpPr/>
          <p:nvPr/>
        </p:nvSpPr>
        <p:spPr>
          <a:xfrm>
            <a:off x="3928130" y="834724"/>
            <a:ext cx="799377" cy="63917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9" name="Cube 308"/>
          <p:cNvSpPr/>
          <p:nvPr/>
        </p:nvSpPr>
        <p:spPr>
          <a:xfrm>
            <a:off x="4618887" y="666094"/>
            <a:ext cx="511018" cy="78601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8" name="Cube 187"/>
          <p:cNvSpPr/>
          <p:nvPr/>
        </p:nvSpPr>
        <p:spPr>
          <a:xfrm>
            <a:off x="5021279" y="88392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7" name="Cube 156"/>
          <p:cNvSpPr/>
          <p:nvPr/>
        </p:nvSpPr>
        <p:spPr>
          <a:xfrm>
            <a:off x="6334524" y="937986"/>
            <a:ext cx="552867" cy="531023"/>
          </a:xfrm>
          <a:prstGeom prst="cube">
            <a:avLst>
              <a:gd name="adj" fmla="val 1998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6" name="Cube 155"/>
          <p:cNvSpPr/>
          <p:nvPr/>
        </p:nvSpPr>
        <p:spPr>
          <a:xfrm>
            <a:off x="6718004" y="902850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Cube 157"/>
          <p:cNvSpPr/>
          <p:nvPr/>
        </p:nvSpPr>
        <p:spPr>
          <a:xfrm>
            <a:off x="7126743" y="787140"/>
            <a:ext cx="601269" cy="68399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7608378" y="90103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7" name="Cube 306"/>
          <p:cNvSpPr/>
          <p:nvPr/>
        </p:nvSpPr>
        <p:spPr>
          <a:xfrm>
            <a:off x="8009110" y="1052678"/>
            <a:ext cx="579122" cy="415455"/>
          </a:xfrm>
          <a:prstGeom prst="cube">
            <a:avLst>
              <a:gd name="adj" fmla="val 2823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8" name="Cube 307"/>
          <p:cNvSpPr/>
          <p:nvPr/>
        </p:nvSpPr>
        <p:spPr>
          <a:xfrm>
            <a:off x="8428798" y="708329"/>
            <a:ext cx="700482" cy="759116"/>
          </a:xfrm>
          <a:prstGeom prst="cube">
            <a:avLst>
              <a:gd name="adj" fmla="val 15713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6" name="Cube 375"/>
          <p:cNvSpPr/>
          <p:nvPr/>
        </p:nvSpPr>
        <p:spPr>
          <a:xfrm>
            <a:off x="0" y="675888"/>
            <a:ext cx="527411" cy="78601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7" name="Cube 376"/>
          <p:cNvSpPr/>
          <p:nvPr/>
        </p:nvSpPr>
        <p:spPr>
          <a:xfrm>
            <a:off x="432848" y="883928"/>
            <a:ext cx="511018" cy="57584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8" name="Cube 377"/>
          <p:cNvSpPr/>
          <p:nvPr/>
        </p:nvSpPr>
        <p:spPr>
          <a:xfrm>
            <a:off x="848965" y="762494"/>
            <a:ext cx="511018" cy="70651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-26478" y="1475369"/>
            <a:ext cx="2177465" cy="3528392"/>
          </a:xfrm>
          <a:prstGeom prst="rect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2219658" y="2171255"/>
            <a:ext cx="2376876" cy="2771947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9225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55924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5899 w 2276290"/>
              <a:gd name="connsiteY1" fmla="*/ 392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5943 h 2749143"/>
              <a:gd name="connsiteX1" fmla="*/ 462574 w 2276290"/>
              <a:gd name="connsiteY1" fmla="*/ 0 h 2749143"/>
              <a:gd name="connsiteX2" fmla="*/ 464374 w 2276290"/>
              <a:gd name="connsiteY2" fmla="*/ 523827 h 2749143"/>
              <a:gd name="connsiteX3" fmla="*/ 896668 w 2276290"/>
              <a:gd name="connsiteY3" fmla="*/ 522139 h 2749143"/>
              <a:gd name="connsiteX4" fmla="*/ 897419 w 2276290"/>
              <a:gd name="connsiteY4" fmla="*/ 1059025 h 2749143"/>
              <a:gd name="connsiteX5" fmla="*/ 1227856 w 2276290"/>
              <a:gd name="connsiteY5" fmla="*/ 1061873 h 2749143"/>
              <a:gd name="connsiteX6" fmla="*/ 1231754 w 2276290"/>
              <a:gd name="connsiteY6" fmla="*/ 1709255 h 2749143"/>
              <a:gd name="connsiteX7" fmla="*/ 1685581 w 2276290"/>
              <a:gd name="connsiteY7" fmla="*/ 1706406 h 2749143"/>
              <a:gd name="connsiteX8" fmla="*/ 1690229 w 2276290"/>
              <a:gd name="connsiteY8" fmla="*/ 2279273 h 2749143"/>
              <a:gd name="connsiteX9" fmla="*/ 2276290 w 2276290"/>
              <a:gd name="connsiteY9" fmla="*/ 2279273 h 2749143"/>
              <a:gd name="connsiteX10" fmla="*/ 2271641 w 2276290"/>
              <a:gd name="connsiteY10" fmla="*/ 2749143 h 2749143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08080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909721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94347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764037 w 2276290"/>
              <a:gd name="connsiteY8" fmla="*/ 2269271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62574" y="638"/>
                </a:lnTo>
                <a:lnTo>
                  <a:pt x="464374" y="517884"/>
                </a:lnTo>
                <a:lnTo>
                  <a:pt x="892568" y="512138"/>
                </a:lnTo>
                <a:cubicBezTo>
                  <a:pt x="892818" y="691100"/>
                  <a:pt x="897169" y="914842"/>
                  <a:pt x="897419" y="1093804"/>
                </a:cubicBezTo>
                <a:lnTo>
                  <a:pt x="1273576" y="1092127"/>
                </a:lnTo>
                <a:cubicBezTo>
                  <a:pt x="1274875" y="1307921"/>
                  <a:pt x="1268446" y="1486585"/>
                  <a:pt x="1269745" y="1702379"/>
                </a:cubicBezTo>
                <a:lnTo>
                  <a:pt x="1767590" y="1696406"/>
                </a:lnTo>
                <a:cubicBezTo>
                  <a:pt x="1769139" y="1887362"/>
                  <a:pt x="1762488" y="2078315"/>
                  <a:pt x="1764037" y="2269271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735242" y="4407085"/>
            <a:ext cx="962417" cy="959895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2" name="Cube 151"/>
          <p:cNvSpPr/>
          <p:nvPr/>
        </p:nvSpPr>
        <p:spPr>
          <a:xfrm>
            <a:off x="7580748" y="5100134"/>
            <a:ext cx="412405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4" name="Cube 153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552728" y="2262642"/>
            <a:ext cx="2276290" cy="274320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Freeform 193"/>
          <p:cNvSpPr/>
          <p:nvPr/>
        </p:nvSpPr>
        <p:spPr>
          <a:xfrm>
            <a:off x="2786388" y="4319822"/>
            <a:ext cx="1209548" cy="683940"/>
          </a:xfrm>
          <a:custGeom>
            <a:avLst/>
            <a:gdLst>
              <a:gd name="connsiteX0" fmla="*/ 0 w 845389"/>
              <a:gd name="connsiteY0" fmla="*/ 557841 h 569343"/>
              <a:gd name="connsiteX1" fmla="*/ 0 w 845389"/>
              <a:gd name="connsiteY1" fmla="*/ 362309 h 569343"/>
              <a:gd name="connsiteX2" fmla="*/ 138023 w 845389"/>
              <a:gd name="connsiteY2" fmla="*/ 362309 h 569343"/>
              <a:gd name="connsiteX3" fmla="*/ 138023 w 845389"/>
              <a:gd name="connsiteY3" fmla="*/ 207034 h 569343"/>
              <a:gd name="connsiteX4" fmla="*/ 287547 w 845389"/>
              <a:gd name="connsiteY4" fmla="*/ 207034 h 569343"/>
              <a:gd name="connsiteX5" fmla="*/ 287547 w 845389"/>
              <a:gd name="connsiteY5" fmla="*/ 0 h 569343"/>
              <a:gd name="connsiteX6" fmla="*/ 408317 w 845389"/>
              <a:gd name="connsiteY6" fmla="*/ 0 h 569343"/>
              <a:gd name="connsiteX7" fmla="*/ 408317 w 845389"/>
              <a:gd name="connsiteY7" fmla="*/ 57509 h 569343"/>
              <a:gd name="connsiteX8" fmla="*/ 603849 w 845389"/>
              <a:gd name="connsiteY8" fmla="*/ 57509 h 569343"/>
              <a:gd name="connsiteX9" fmla="*/ 603849 w 845389"/>
              <a:gd name="connsiteY9" fmla="*/ 281796 h 569343"/>
              <a:gd name="connsiteX10" fmla="*/ 718868 w 845389"/>
              <a:gd name="connsiteY10" fmla="*/ 281796 h 569343"/>
              <a:gd name="connsiteX11" fmla="*/ 718868 w 845389"/>
              <a:gd name="connsiteY11" fmla="*/ 419819 h 569343"/>
              <a:gd name="connsiteX12" fmla="*/ 845389 w 845389"/>
              <a:gd name="connsiteY12" fmla="*/ 419819 h 569343"/>
              <a:gd name="connsiteX13" fmla="*/ 845389 w 845389"/>
              <a:gd name="connsiteY13" fmla="*/ 569343 h 569343"/>
              <a:gd name="connsiteX14" fmla="*/ 0 w 845389"/>
              <a:gd name="connsiteY14" fmla="*/ 557841 h 569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5389" h="569343">
                <a:moveTo>
                  <a:pt x="0" y="557841"/>
                </a:moveTo>
                <a:lnTo>
                  <a:pt x="0" y="362309"/>
                </a:lnTo>
                <a:lnTo>
                  <a:pt x="138023" y="362309"/>
                </a:lnTo>
                <a:lnTo>
                  <a:pt x="138023" y="207034"/>
                </a:lnTo>
                <a:lnTo>
                  <a:pt x="287547" y="207034"/>
                </a:lnTo>
                <a:lnTo>
                  <a:pt x="287547" y="0"/>
                </a:lnTo>
                <a:lnTo>
                  <a:pt x="408317" y="0"/>
                </a:lnTo>
                <a:lnTo>
                  <a:pt x="408317" y="57509"/>
                </a:lnTo>
                <a:lnTo>
                  <a:pt x="603849" y="57509"/>
                </a:lnTo>
                <a:lnTo>
                  <a:pt x="603849" y="281796"/>
                </a:lnTo>
                <a:lnTo>
                  <a:pt x="718868" y="281796"/>
                </a:lnTo>
                <a:lnTo>
                  <a:pt x="718868" y="419819"/>
                </a:lnTo>
                <a:lnTo>
                  <a:pt x="845389" y="419819"/>
                </a:lnTo>
                <a:lnTo>
                  <a:pt x="845389" y="569343"/>
                </a:lnTo>
                <a:lnTo>
                  <a:pt x="0" y="557841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12" name="Group 211"/>
          <p:cNvGrpSpPr/>
          <p:nvPr/>
        </p:nvGrpSpPr>
        <p:grpSpPr>
          <a:xfrm flipH="1">
            <a:off x="7509964" y="2512017"/>
            <a:ext cx="1142151" cy="1419600"/>
            <a:chOff x="4994424" y="5668337"/>
            <a:chExt cx="914867" cy="1136539"/>
          </a:xfrm>
        </p:grpSpPr>
        <p:grpSp>
          <p:nvGrpSpPr>
            <p:cNvPr id="213" name="Group 212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230" name="Isosceles Triangle 22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Rounded Rectangle 23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Rounded Rectangle 23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4" name="Chord 213"/>
            <p:cNvSpPr/>
            <p:nvPr/>
          </p:nvSpPr>
          <p:spPr>
            <a:xfrm flipH="1">
              <a:off x="5540948" y="5805264"/>
              <a:ext cx="206644" cy="60733"/>
            </a:xfrm>
            <a:prstGeom prst="chord">
              <a:avLst>
                <a:gd name="adj1" fmla="val 4496679"/>
                <a:gd name="adj2" fmla="val 14492580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5" name="Freeform 214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Freeform 215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Freeform 216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ounded Rectangle 220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Chord 222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 223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TextBox 226"/>
            <p:cNvSpPr txBox="1"/>
            <p:nvPr/>
          </p:nvSpPr>
          <p:spPr>
            <a:xfrm rot="1196322">
              <a:off x="5244223" y="6055753"/>
              <a:ext cx="376472" cy="320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A2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228" name="Flowchart: Delay 227"/>
            <p:cNvSpPr/>
            <p:nvPr/>
          </p:nvSpPr>
          <p:spPr>
            <a:xfrm rot="5400000">
              <a:off x="5610490" y="5749270"/>
              <a:ext cx="67558" cy="124133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 flipH="1" flipV="1">
              <a:off x="5622568" y="5787843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2847265" y="1848459"/>
            <a:ext cx="1077540" cy="1432649"/>
            <a:chOff x="2109773" y="770605"/>
            <a:chExt cx="1077540" cy="1432649"/>
          </a:xfrm>
        </p:grpSpPr>
        <p:grpSp>
          <p:nvGrpSpPr>
            <p:cNvPr id="234" name="Group 233"/>
            <p:cNvGrpSpPr/>
            <p:nvPr/>
          </p:nvGrpSpPr>
          <p:grpSpPr>
            <a:xfrm rot="14701606" flipH="1">
              <a:off x="2263976" y="648983"/>
              <a:ext cx="134311" cy="442718"/>
              <a:chOff x="7850864" y="5804336"/>
              <a:chExt cx="107584" cy="354442"/>
            </a:xfrm>
          </p:grpSpPr>
          <p:sp>
            <p:nvSpPr>
              <p:cNvPr id="251" name="Isosceles Triangle 250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Rounded Rectangle 251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Rounded Rectangle 252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5" name="Chord 234"/>
            <p:cNvSpPr/>
            <p:nvPr/>
          </p:nvSpPr>
          <p:spPr>
            <a:xfrm rot="599394">
              <a:off x="2486055" y="929012"/>
              <a:ext cx="257981" cy="75859"/>
            </a:xfrm>
            <a:prstGeom prst="chord">
              <a:avLst>
                <a:gd name="adj1" fmla="val 4496679"/>
                <a:gd name="adj2" fmla="val 14492580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6" name="Freeform 235"/>
            <p:cNvSpPr/>
            <p:nvPr/>
          </p:nvSpPr>
          <p:spPr>
            <a:xfrm rot="7263697">
              <a:off x="2867172" y="1614850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Freeform 236"/>
            <p:cNvSpPr/>
            <p:nvPr/>
          </p:nvSpPr>
          <p:spPr>
            <a:xfrm rot="10244272">
              <a:off x="2620726" y="1679505"/>
              <a:ext cx="123178" cy="43627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Freeform 237"/>
            <p:cNvSpPr/>
            <p:nvPr/>
          </p:nvSpPr>
          <p:spPr>
            <a:xfrm rot="8537511">
              <a:off x="2411254" y="877161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238"/>
            <p:cNvSpPr/>
            <p:nvPr/>
          </p:nvSpPr>
          <p:spPr>
            <a:xfrm rot="20284188">
              <a:off x="2571334" y="2109532"/>
              <a:ext cx="175473" cy="937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 rot="14963405">
              <a:off x="3050374" y="1946673"/>
              <a:ext cx="184968" cy="8891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Flowchart: Manual Operation 181"/>
            <p:cNvSpPr/>
            <p:nvPr/>
          </p:nvSpPr>
          <p:spPr>
            <a:xfrm rot="10311825">
              <a:off x="2491608" y="1111064"/>
              <a:ext cx="581499" cy="640725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Rounded Rectangle 241"/>
            <p:cNvSpPr/>
            <p:nvPr/>
          </p:nvSpPr>
          <p:spPr>
            <a:xfrm rot="21054745">
              <a:off x="2617947" y="1055479"/>
              <a:ext cx="160424" cy="9243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Teardrop 242"/>
            <p:cNvSpPr/>
            <p:nvPr/>
          </p:nvSpPr>
          <p:spPr>
            <a:xfrm rot="19445395">
              <a:off x="2544326" y="782407"/>
              <a:ext cx="293444" cy="278382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Chord 243"/>
            <p:cNvSpPr/>
            <p:nvPr/>
          </p:nvSpPr>
          <p:spPr>
            <a:xfrm rot="18111211">
              <a:off x="2539128" y="785221"/>
              <a:ext cx="305031" cy="275800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Freeform 244"/>
            <p:cNvSpPr/>
            <p:nvPr/>
          </p:nvSpPr>
          <p:spPr>
            <a:xfrm rot="19622357">
              <a:off x="2772672" y="1197953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Oval 245"/>
            <p:cNvSpPr/>
            <p:nvPr/>
          </p:nvSpPr>
          <p:spPr>
            <a:xfrm rot="6254199">
              <a:off x="2830425" y="1603799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/>
            <p:cNvSpPr/>
            <p:nvPr/>
          </p:nvSpPr>
          <p:spPr>
            <a:xfrm rot="15413405">
              <a:off x="2334079" y="799933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extBox 247"/>
            <p:cNvSpPr txBox="1"/>
            <p:nvPr/>
          </p:nvSpPr>
          <p:spPr>
            <a:xfrm rot="21003072" flipH="1">
              <a:off x="2509290" y="1316050"/>
              <a:ext cx="4587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B1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249" name="Flowchart: Delay 248"/>
            <p:cNvSpPr/>
            <p:nvPr/>
          </p:nvSpPr>
          <p:spPr>
            <a:xfrm rot="16799394" flipH="1">
              <a:off x="2578119" y="859571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0" name="Oval 249"/>
            <p:cNvSpPr/>
            <p:nvPr/>
          </p:nvSpPr>
          <p:spPr>
            <a:xfrm rot="599394" flipV="1">
              <a:off x="2595764" y="907936"/>
              <a:ext cx="54184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2" name="Straight Connector 271"/>
          <p:cNvCxnSpPr/>
          <p:nvPr/>
        </p:nvCxnSpPr>
        <p:spPr>
          <a:xfrm flipV="1">
            <a:off x="5704702" y="874998"/>
            <a:ext cx="109598" cy="229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Freeform 272"/>
          <p:cNvSpPr/>
          <p:nvPr/>
        </p:nvSpPr>
        <p:spPr>
          <a:xfrm rot="561620" flipH="1">
            <a:off x="5636371" y="877161"/>
            <a:ext cx="129843" cy="413877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lowchart: Manual Operation 49"/>
          <p:cNvSpPr/>
          <p:nvPr/>
        </p:nvSpPr>
        <p:spPr>
          <a:xfrm rot="10800000" flipH="1">
            <a:off x="5663174" y="823569"/>
            <a:ext cx="535625" cy="542454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680"/>
              <a:gd name="connsiteY0" fmla="*/ 0 h 10000"/>
              <a:gd name="connsiteX1" fmla="*/ 11680 w 11680"/>
              <a:gd name="connsiteY1" fmla="*/ 651 h 10000"/>
              <a:gd name="connsiteX2" fmla="*/ 8000 w 11680"/>
              <a:gd name="connsiteY2" fmla="*/ 10000 h 10000"/>
              <a:gd name="connsiteX3" fmla="*/ 2000 w 11680"/>
              <a:gd name="connsiteY3" fmla="*/ 10000 h 10000"/>
              <a:gd name="connsiteX4" fmla="*/ 0 w 11680"/>
              <a:gd name="connsiteY4" fmla="*/ 0 h 10000"/>
              <a:gd name="connsiteX0" fmla="*/ 0 w 12122"/>
              <a:gd name="connsiteY0" fmla="*/ 217 h 9349"/>
              <a:gd name="connsiteX1" fmla="*/ 12122 w 12122"/>
              <a:gd name="connsiteY1" fmla="*/ 0 h 9349"/>
              <a:gd name="connsiteX2" fmla="*/ 8442 w 12122"/>
              <a:gd name="connsiteY2" fmla="*/ 9349 h 9349"/>
              <a:gd name="connsiteX3" fmla="*/ 2442 w 12122"/>
              <a:gd name="connsiteY3" fmla="*/ 9349 h 9349"/>
              <a:gd name="connsiteX4" fmla="*/ 0 w 12122"/>
              <a:gd name="connsiteY4" fmla="*/ 217 h 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22" h="9349">
                <a:moveTo>
                  <a:pt x="0" y="217"/>
                </a:moveTo>
                <a:lnTo>
                  <a:pt x="12122" y="0"/>
                </a:lnTo>
                <a:lnTo>
                  <a:pt x="8442" y="9349"/>
                </a:lnTo>
                <a:lnTo>
                  <a:pt x="2442" y="9349"/>
                </a:lnTo>
                <a:lnTo>
                  <a:pt x="0" y="217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5" name="Straight Connector 274"/>
          <p:cNvCxnSpPr/>
          <p:nvPr/>
        </p:nvCxnSpPr>
        <p:spPr>
          <a:xfrm>
            <a:off x="6202444" y="628163"/>
            <a:ext cx="66620" cy="37808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7" name="Group 276"/>
          <p:cNvGrpSpPr/>
          <p:nvPr/>
        </p:nvGrpSpPr>
        <p:grpSpPr>
          <a:xfrm rot="15950856" flipH="1">
            <a:off x="6071917" y="445288"/>
            <a:ext cx="148918" cy="291520"/>
            <a:chOff x="4571999" y="3031356"/>
            <a:chExt cx="276395" cy="990531"/>
          </a:xfrm>
        </p:grpSpPr>
        <p:sp>
          <p:nvSpPr>
            <p:cNvPr id="278" name="Flowchart: Manual Operation 277"/>
            <p:cNvSpPr/>
            <p:nvPr/>
          </p:nvSpPr>
          <p:spPr>
            <a:xfrm rot="10800000">
              <a:off x="4571999" y="3082742"/>
              <a:ext cx="276395" cy="864096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Oval 278"/>
            <p:cNvSpPr/>
            <p:nvPr/>
          </p:nvSpPr>
          <p:spPr>
            <a:xfrm rot="10991293">
              <a:off x="4575848" y="3875864"/>
              <a:ext cx="272359" cy="1460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 rot="10800000">
              <a:off x="4628727" y="3031356"/>
              <a:ext cx="162937" cy="1027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1" name="Oval 280"/>
          <p:cNvSpPr/>
          <p:nvPr/>
        </p:nvSpPr>
        <p:spPr>
          <a:xfrm rot="15068174" flipH="1">
            <a:off x="6139485" y="571315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ounded Rectangle 281"/>
          <p:cNvSpPr/>
          <p:nvPr/>
        </p:nvSpPr>
        <p:spPr>
          <a:xfrm flipH="1">
            <a:off x="5806673" y="740775"/>
            <a:ext cx="180074" cy="93949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83" name="Straight Connector 282"/>
          <p:cNvCxnSpPr/>
          <p:nvPr/>
        </p:nvCxnSpPr>
        <p:spPr>
          <a:xfrm>
            <a:off x="5997817" y="892307"/>
            <a:ext cx="284096" cy="11393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Chord 283"/>
          <p:cNvSpPr/>
          <p:nvPr/>
        </p:nvSpPr>
        <p:spPr>
          <a:xfrm rot="4088183" flipH="1">
            <a:off x="5747662" y="456094"/>
            <a:ext cx="310031" cy="309582"/>
          </a:xfrm>
          <a:prstGeom prst="chord">
            <a:avLst>
              <a:gd name="adj1" fmla="val 3343245"/>
              <a:gd name="adj2" fmla="val 1560149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Oval 284"/>
          <p:cNvSpPr/>
          <p:nvPr/>
        </p:nvSpPr>
        <p:spPr>
          <a:xfrm flipH="1">
            <a:off x="5736324" y="556849"/>
            <a:ext cx="317422" cy="6178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86" name="Group 285"/>
          <p:cNvGrpSpPr/>
          <p:nvPr/>
        </p:nvGrpSpPr>
        <p:grpSpPr>
          <a:xfrm>
            <a:off x="3587509" y="5341446"/>
            <a:ext cx="1142151" cy="1270330"/>
            <a:chOff x="4994424" y="5787843"/>
            <a:chExt cx="914867" cy="1017033"/>
          </a:xfrm>
        </p:grpSpPr>
        <p:grpSp>
          <p:nvGrpSpPr>
            <p:cNvPr id="287" name="Group 28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304" name="Isosceles Triangle 303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Rounded Rectangle 304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ounded Rectangle 305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9" name="Freeform 288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Freeform 289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 290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Oval 291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Oval 292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Rounded Rectangle 294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 297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Oval 298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Oval 299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TextBox 300"/>
            <p:cNvSpPr txBox="1"/>
            <p:nvPr/>
          </p:nvSpPr>
          <p:spPr>
            <a:xfrm rot="1196322">
              <a:off x="5259063" y="6074208"/>
              <a:ext cx="361064" cy="320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</a:rPr>
                <a:t>C1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303" name="Oval 302"/>
            <p:cNvSpPr/>
            <p:nvPr/>
          </p:nvSpPr>
          <p:spPr>
            <a:xfrm flipH="1" flipV="1">
              <a:off x="5622568" y="5787843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364433" y="430615"/>
            <a:ext cx="645542" cy="910154"/>
            <a:chOff x="1331640" y="430614"/>
            <a:chExt cx="645542" cy="910154"/>
          </a:xfrm>
        </p:grpSpPr>
        <p:cxnSp>
          <p:nvCxnSpPr>
            <p:cNvPr id="271" name="Straight Connector 270"/>
            <p:cNvCxnSpPr/>
            <p:nvPr/>
          </p:nvCxnSpPr>
          <p:spPr>
            <a:xfrm flipH="1" flipV="1">
              <a:off x="1799253" y="849743"/>
              <a:ext cx="109598" cy="22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0" name="Freeform 269"/>
            <p:cNvSpPr/>
            <p:nvPr/>
          </p:nvSpPr>
          <p:spPr>
            <a:xfrm rot="21038380">
              <a:off x="1847339" y="851906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Flowchart: Manual Operation 49"/>
            <p:cNvSpPr/>
            <p:nvPr/>
          </p:nvSpPr>
          <p:spPr>
            <a:xfrm rot="10800000">
              <a:off x="1414754" y="798314"/>
              <a:ext cx="535625" cy="542454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6" name="Straight Connector 255"/>
            <p:cNvCxnSpPr/>
            <p:nvPr/>
          </p:nvCxnSpPr>
          <p:spPr>
            <a:xfrm flipH="1">
              <a:off x="1344489" y="602908"/>
              <a:ext cx="66620" cy="37808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9" name="Group 258"/>
            <p:cNvGrpSpPr/>
            <p:nvPr/>
          </p:nvGrpSpPr>
          <p:grpSpPr>
            <a:xfrm rot="5624086">
              <a:off x="1403117" y="403980"/>
              <a:ext cx="163028" cy="305514"/>
              <a:chOff x="4571999" y="3031356"/>
              <a:chExt cx="276395" cy="1093119"/>
            </a:xfrm>
          </p:grpSpPr>
          <p:sp>
            <p:nvSpPr>
              <p:cNvPr id="260" name="Flowchart: Manual Operation 259"/>
              <p:cNvSpPr/>
              <p:nvPr/>
            </p:nvSpPr>
            <p:spPr>
              <a:xfrm rot="10800000">
                <a:off x="4571999" y="3082742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Oval 260"/>
              <p:cNvSpPr/>
              <p:nvPr/>
            </p:nvSpPr>
            <p:spPr>
              <a:xfrm rot="10991293">
                <a:off x="4574497" y="3875785"/>
                <a:ext cx="272358" cy="24869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Oval 261"/>
              <p:cNvSpPr/>
              <p:nvPr/>
            </p:nvSpPr>
            <p:spPr>
              <a:xfrm rot="10800000">
                <a:off x="4628727" y="3031356"/>
                <a:ext cx="162937" cy="1027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3" name="Oval 262"/>
            <p:cNvSpPr/>
            <p:nvPr/>
          </p:nvSpPr>
          <p:spPr>
            <a:xfrm rot="6531826">
              <a:off x="1355120" y="546060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Rounded Rectangle 263"/>
            <p:cNvSpPr/>
            <p:nvPr/>
          </p:nvSpPr>
          <p:spPr>
            <a:xfrm>
              <a:off x="1626806" y="715520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4" name="Straight Connector 253"/>
            <p:cNvCxnSpPr/>
            <p:nvPr/>
          </p:nvCxnSpPr>
          <p:spPr>
            <a:xfrm flipH="1">
              <a:off x="1331640" y="867052"/>
              <a:ext cx="284096" cy="113936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Chord 257"/>
            <p:cNvSpPr/>
            <p:nvPr/>
          </p:nvSpPr>
          <p:spPr>
            <a:xfrm rot="17511817">
              <a:off x="1555860" y="430839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Oval 268"/>
            <p:cNvSpPr/>
            <p:nvPr/>
          </p:nvSpPr>
          <p:spPr>
            <a:xfrm>
              <a:off x="1559807" y="531594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1" name="TextBox 190"/>
            <p:cNvSpPr txBox="1"/>
            <p:nvPr/>
          </p:nvSpPr>
          <p:spPr>
            <a:xfrm flipH="1">
              <a:off x="1514871" y="814807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</p:grpSp>
      <p:sp>
        <p:nvSpPr>
          <p:cNvPr id="132" name="TextBox 131"/>
          <p:cNvSpPr txBox="1"/>
          <p:nvPr/>
        </p:nvSpPr>
        <p:spPr>
          <a:xfrm flipH="1">
            <a:off x="5724128" y="836712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5" name="Group 4"/>
          <p:cNvGrpSpPr/>
          <p:nvPr/>
        </p:nvGrpSpPr>
        <p:grpSpPr>
          <a:xfrm>
            <a:off x="1832014" y="5073011"/>
            <a:ext cx="1368910" cy="1526943"/>
            <a:chOff x="1772639" y="5073011"/>
            <a:chExt cx="1368910" cy="1526943"/>
          </a:xfrm>
        </p:grpSpPr>
        <p:grpSp>
          <p:nvGrpSpPr>
            <p:cNvPr id="211" name="Group 210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265" name="Freeform 264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6" name="Isosceles Triangle 265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Isosceles Triangle 266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Isosceles Triangle 267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Isosceles Triangle 309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Isosceles Triangle 310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2" name="Group 311"/>
            <p:cNvGrpSpPr/>
            <p:nvPr/>
          </p:nvGrpSpPr>
          <p:grpSpPr>
            <a:xfrm>
              <a:off x="1772639" y="5329623"/>
              <a:ext cx="1120849" cy="1270331"/>
              <a:chOff x="4994424" y="5787843"/>
              <a:chExt cx="897804" cy="1017033"/>
            </a:xfrm>
          </p:grpSpPr>
          <p:sp>
            <p:nvSpPr>
              <p:cNvPr id="314" name="Freeform 313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Freeform 314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Freeform 315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Oval 316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Oval 317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Rounded Rectangle 319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Freeform 322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Oval 323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Oval 324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 rot="1196322">
                <a:off x="5278087" y="6064699"/>
                <a:ext cx="361064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C1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27" name="Oval 326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75" name="TextBox 374"/>
          <p:cNvSpPr txBox="1"/>
          <p:nvPr/>
        </p:nvSpPr>
        <p:spPr>
          <a:xfrm>
            <a:off x="655588" y="5457924"/>
            <a:ext cx="4315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chemeClr val="bg1"/>
                </a:solidFill>
              </a:rPr>
              <a:t>F2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387" name="Freeform 386"/>
          <p:cNvSpPr/>
          <p:nvPr/>
        </p:nvSpPr>
        <p:spPr>
          <a:xfrm rot="7567174">
            <a:off x="4312681" y="3298258"/>
            <a:ext cx="155104" cy="438284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Freeform 387"/>
          <p:cNvSpPr/>
          <p:nvPr/>
        </p:nvSpPr>
        <p:spPr>
          <a:xfrm rot="10800000">
            <a:off x="3901559" y="3320235"/>
            <a:ext cx="123178" cy="436270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Oval 388"/>
          <p:cNvSpPr/>
          <p:nvPr/>
        </p:nvSpPr>
        <p:spPr>
          <a:xfrm rot="20419406">
            <a:off x="3818324" y="3768332"/>
            <a:ext cx="175474" cy="93722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Oval 389"/>
          <p:cNvSpPr/>
          <p:nvPr/>
        </p:nvSpPr>
        <p:spPr>
          <a:xfrm rot="15139702">
            <a:off x="4506521" y="3669123"/>
            <a:ext cx="184968" cy="8891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Rounded Rectangle 390"/>
          <p:cNvSpPr/>
          <p:nvPr/>
        </p:nvSpPr>
        <p:spPr>
          <a:xfrm rot="352761">
            <a:off x="4205414" y="2684108"/>
            <a:ext cx="160424" cy="9962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lowchart: Manual Operation 181"/>
          <p:cNvSpPr/>
          <p:nvPr/>
        </p:nvSpPr>
        <p:spPr>
          <a:xfrm rot="11573478">
            <a:off x="3983993" y="2765825"/>
            <a:ext cx="546853" cy="639764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2162"/>
              <a:gd name="connsiteY0" fmla="*/ 0 h 10000"/>
              <a:gd name="connsiteX1" fmla="*/ 12162 w 12162"/>
              <a:gd name="connsiteY1" fmla="*/ 286 h 10000"/>
              <a:gd name="connsiteX2" fmla="*/ 8000 w 12162"/>
              <a:gd name="connsiteY2" fmla="*/ 10000 h 10000"/>
              <a:gd name="connsiteX3" fmla="*/ 2000 w 12162"/>
              <a:gd name="connsiteY3" fmla="*/ 10000 h 10000"/>
              <a:gd name="connsiteX4" fmla="*/ 0 w 12162"/>
              <a:gd name="connsiteY4" fmla="*/ 0 h 10000"/>
              <a:gd name="connsiteX0" fmla="*/ 0 w 14543"/>
              <a:gd name="connsiteY0" fmla="*/ 846 h 9714"/>
              <a:gd name="connsiteX1" fmla="*/ 14543 w 14543"/>
              <a:gd name="connsiteY1" fmla="*/ 0 h 9714"/>
              <a:gd name="connsiteX2" fmla="*/ 10381 w 14543"/>
              <a:gd name="connsiteY2" fmla="*/ 9714 h 9714"/>
              <a:gd name="connsiteX3" fmla="*/ 4381 w 14543"/>
              <a:gd name="connsiteY3" fmla="*/ 9714 h 9714"/>
              <a:gd name="connsiteX4" fmla="*/ 0 w 14543"/>
              <a:gd name="connsiteY4" fmla="*/ 846 h 9714"/>
              <a:gd name="connsiteX0" fmla="*/ 0 w 8966"/>
              <a:gd name="connsiteY0" fmla="*/ 1044 h 10173"/>
              <a:gd name="connsiteX1" fmla="*/ 8966 w 8966"/>
              <a:gd name="connsiteY1" fmla="*/ 0 h 10173"/>
              <a:gd name="connsiteX2" fmla="*/ 7138 w 8966"/>
              <a:gd name="connsiteY2" fmla="*/ 10173 h 10173"/>
              <a:gd name="connsiteX3" fmla="*/ 3012 w 8966"/>
              <a:gd name="connsiteY3" fmla="*/ 10173 h 10173"/>
              <a:gd name="connsiteX4" fmla="*/ 0 w 8966"/>
              <a:gd name="connsiteY4" fmla="*/ 1044 h 10173"/>
              <a:gd name="connsiteX0" fmla="*/ 0 w 10000"/>
              <a:gd name="connsiteY0" fmla="*/ 1026 h 10000"/>
              <a:gd name="connsiteX1" fmla="*/ 10000 w 10000"/>
              <a:gd name="connsiteY1" fmla="*/ 0 h 10000"/>
              <a:gd name="connsiteX2" fmla="*/ 7646 w 10000"/>
              <a:gd name="connsiteY2" fmla="*/ 9914 h 10000"/>
              <a:gd name="connsiteX3" fmla="*/ 3359 w 10000"/>
              <a:gd name="connsiteY3" fmla="*/ 10000 h 10000"/>
              <a:gd name="connsiteX4" fmla="*/ 0 w 10000"/>
              <a:gd name="connsiteY4" fmla="*/ 1026 h 10000"/>
              <a:gd name="connsiteX0" fmla="*/ 0 w 10000"/>
              <a:gd name="connsiteY0" fmla="*/ 1026 h 10000"/>
              <a:gd name="connsiteX1" fmla="*/ 10000 w 10000"/>
              <a:gd name="connsiteY1" fmla="*/ 0 h 10000"/>
              <a:gd name="connsiteX2" fmla="*/ 8324 w 10000"/>
              <a:gd name="connsiteY2" fmla="*/ 9577 h 10000"/>
              <a:gd name="connsiteX3" fmla="*/ 3359 w 10000"/>
              <a:gd name="connsiteY3" fmla="*/ 10000 h 10000"/>
              <a:gd name="connsiteX4" fmla="*/ 0 w 10000"/>
              <a:gd name="connsiteY4" fmla="*/ 1026 h 10000"/>
              <a:gd name="connsiteX0" fmla="*/ 0 w 10714"/>
              <a:gd name="connsiteY0" fmla="*/ 926 h 9900"/>
              <a:gd name="connsiteX1" fmla="*/ 10714 w 10714"/>
              <a:gd name="connsiteY1" fmla="*/ 0 h 9900"/>
              <a:gd name="connsiteX2" fmla="*/ 8324 w 10714"/>
              <a:gd name="connsiteY2" fmla="*/ 9477 h 9900"/>
              <a:gd name="connsiteX3" fmla="*/ 3359 w 10714"/>
              <a:gd name="connsiteY3" fmla="*/ 9900 h 9900"/>
              <a:gd name="connsiteX4" fmla="*/ 0 w 10714"/>
              <a:gd name="connsiteY4" fmla="*/ 926 h 9900"/>
              <a:gd name="connsiteX0" fmla="*/ 0 w 10574"/>
              <a:gd name="connsiteY0" fmla="*/ 1119 h 10000"/>
              <a:gd name="connsiteX1" fmla="*/ 10574 w 10574"/>
              <a:gd name="connsiteY1" fmla="*/ 0 h 10000"/>
              <a:gd name="connsiteX2" fmla="*/ 8343 w 10574"/>
              <a:gd name="connsiteY2" fmla="*/ 9573 h 10000"/>
              <a:gd name="connsiteX3" fmla="*/ 3709 w 10574"/>
              <a:gd name="connsiteY3" fmla="*/ 10000 h 10000"/>
              <a:gd name="connsiteX4" fmla="*/ 0 w 10574"/>
              <a:gd name="connsiteY4" fmla="*/ 1119 h 10000"/>
              <a:gd name="connsiteX0" fmla="*/ 0 w 10574"/>
              <a:gd name="connsiteY0" fmla="*/ 1119 h 10000"/>
              <a:gd name="connsiteX1" fmla="*/ 10574 w 10574"/>
              <a:gd name="connsiteY1" fmla="*/ 0 h 10000"/>
              <a:gd name="connsiteX2" fmla="*/ 7787 w 10574"/>
              <a:gd name="connsiteY2" fmla="*/ 9628 h 10000"/>
              <a:gd name="connsiteX3" fmla="*/ 3709 w 10574"/>
              <a:gd name="connsiteY3" fmla="*/ 10000 h 10000"/>
              <a:gd name="connsiteX4" fmla="*/ 0 w 10574"/>
              <a:gd name="connsiteY4" fmla="*/ 1119 h 10000"/>
              <a:gd name="connsiteX0" fmla="*/ 0 w 9944"/>
              <a:gd name="connsiteY0" fmla="*/ 1104 h 9985"/>
              <a:gd name="connsiteX1" fmla="*/ 9944 w 9944"/>
              <a:gd name="connsiteY1" fmla="*/ 0 h 9985"/>
              <a:gd name="connsiteX2" fmla="*/ 7787 w 9944"/>
              <a:gd name="connsiteY2" fmla="*/ 9613 h 9985"/>
              <a:gd name="connsiteX3" fmla="*/ 3709 w 9944"/>
              <a:gd name="connsiteY3" fmla="*/ 9985 h 9985"/>
              <a:gd name="connsiteX4" fmla="*/ 0 w 9944"/>
              <a:gd name="connsiteY4" fmla="*/ 1104 h 9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44" h="9985">
                <a:moveTo>
                  <a:pt x="0" y="1104"/>
                </a:moveTo>
                <a:lnTo>
                  <a:pt x="9944" y="0"/>
                </a:lnTo>
                <a:lnTo>
                  <a:pt x="7787" y="9613"/>
                </a:lnTo>
                <a:lnTo>
                  <a:pt x="3709" y="9985"/>
                </a:lnTo>
                <a:lnTo>
                  <a:pt x="0" y="1104"/>
                </a:lnTo>
                <a:close/>
              </a:path>
            </a:pathLst>
          </a:custGeom>
          <a:solidFill>
            <a:srgbClr val="00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4" name="TextBox 393"/>
          <p:cNvSpPr txBox="1"/>
          <p:nvPr/>
        </p:nvSpPr>
        <p:spPr>
          <a:xfrm rot="502013" flipH="1">
            <a:off x="3998263" y="2953591"/>
            <a:ext cx="45878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chemeClr val="bg1"/>
                </a:solidFill>
              </a:rPr>
              <a:t>B1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400" name="Oval 399"/>
          <p:cNvSpPr/>
          <p:nvPr/>
        </p:nvSpPr>
        <p:spPr>
          <a:xfrm rot="13594595">
            <a:off x="3805330" y="2347908"/>
            <a:ext cx="111702" cy="7864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1" name="Group 400"/>
          <p:cNvGrpSpPr/>
          <p:nvPr/>
        </p:nvGrpSpPr>
        <p:grpSpPr>
          <a:xfrm flipH="1">
            <a:off x="3452503" y="1709585"/>
            <a:ext cx="347401" cy="793638"/>
            <a:chOff x="2995104" y="699244"/>
            <a:chExt cx="347401" cy="793638"/>
          </a:xfrm>
        </p:grpSpPr>
        <p:sp>
          <p:nvSpPr>
            <p:cNvPr id="405" name="Freeform 404"/>
            <p:cNvSpPr/>
            <p:nvPr/>
          </p:nvSpPr>
          <p:spPr>
            <a:xfrm rot="1447102">
              <a:off x="2995104" y="734901"/>
              <a:ext cx="152198" cy="757981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6" name="Isosceles Triangle 405"/>
            <p:cNvSpPr/>
            <p:nvPr/>
          </p:nvSpPr>
          <p:spPr>
            <a:xfrm rot="4714395">
              <a:off x="3267328" y="772120"/>
              <a:ext cx="45719" cy="104635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Isosceles Triangle 406"/>
            <p:cNvSpPr/>
            <p:nvPr/>
          </p:nvSpPr>
          <p:spPr>
            <a:xfrm rot="19779809" flipH="1">
              <a:off x="3138533" y="718410"/>
              <a:ext cx="45719" cy="92094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Isosceles Triangle 407"/>
            <p:cNvSpPr/>
            <p:nvPr/>
          </p:nvSpPr>
          <p:spPr>
            <a:xfrm rot="6561086">
              <a:off x="3261000" y="853778"/>
              <a:ext cx="45719" cy="109687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Isosceles Triangle 408"/>
            <p:cNvSpPr/>
            <p:nvPr/>
          </p:nvSpPr>
          <p:spPr>
            <a:xfrm rot="1447102">
              <a:off x="3226478" y="699244"/>
              <a:ext cx="45719" cy="97819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Isosceles Triangle 409"/>
            <p:cNvSpPr/>
            <p:nvPr/>
          </p:nvSpPr>
          <p:spPr>
            <a:xfrm rot="17933118" flipH="1">
              <a:off x="3078303" y="776226"/>
              <a:ext cx="45719" cy="91184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4" name="Oval 403"/>
          <p:cNvSpPr/>
          <p:nvPr/>
        </p:nvSpPr>
        <p:spPr>
          <a:xfrm rot="15207226">
            <a:off x="3773509" y="2365507"/>
            <a:ext cx="111702" cy="7864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Freeform 410"/>
          <p:cNvSpPr/>
          <p:nvPr/>
        </p:nvSpPr>
        <p:spPr>
          <a:xfrm rot="7972870">
            <a:off x="3995938" y="2389526"/>
            <a:ext cx="91410" cy="602206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874396" y="5558341"/>
            <a:ext cx="4148009" cy="1200329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Here, </a:t>
            </a:r>
            <a:r>
              <a:rPr lang="en-US" b="1" dirty="0"/>
              <a:t>recognition </a:t>
            </a:r>
            <a:r>
              <a:rPr lang="en-US" b="1" dirty="0" smtClean="0"/>
              <a:t>between 1 Plant </a:t>
            </a:r>
            <a:r>
              <a:rPr lang="en-US" b="1" u="sng" dirty="0"/>
              <a:t>Bludgeoner</a:t>
            </a:r>
            <a:r>
              <a:rPr lang="en-US" b="1" dirty="0"/>
              <a:t> (</a:t>
            </a:r>
            <a:r>
              <a:rPr lang="en-US" b="1" u="sng" dirty="0"/>
              <a:t>R Protein</a:t>
            </a:r>
            <a:r>
              <a:rPr lang="en-US" b="1" dirty="0"/>
              <a:t>) </a:t>
            </a:r>
            <a:r>
              <a:rPr lang="en-US" b="1" dirty="0" smtClean="0"/>
              <a:t>and 1 </a:t>
            </a:r>
            <a:r>
              <a:rPr lang="en-US" b="1" u="sng" dirty="0"/>
              <a:t>Effector</a:t>
            </a:r>
            <a:r>
              <a:rPr lang="en-US" b="1" dirty="0"/>
              <a:t> </a:t>
            </a:r>
            <a:r>
              <a:rPr lang="en-US" b="1" dirty="0" smtClean="0"/>
              <a:t>– by both </a:t>
            </a:r>
            <a:r>
              <a:rPr lang="en-US" b="1" u="sng" dirty="0"/>
              <a:t>letter and number</a:t>
            </a:r>
            <a:r>
              <a:rPr lang="en-US" b="1" dirty="0"/>
              <a:t> (B1/ </a:t>
            </a:r>
            <a:r>
              <a:rPr lang="en-US" b="1" dirty="0" smtClean="0"/>
              <a:t>B1) –</a:t>
            </a:r>
            <a:endParaRPr lang="en-US" b="1" dirty="0"/>
          </a:p>
          <a:p>
            <a:r>
              <a:rPr lang="en-US" b="1" dirty="0" smtClean="0"/>
              <a:t>sets off </a:t>
            </a:r>
            <a:r>
              <a:rPr lang="en-US" b="1" u="sng" dirty="0" smtClean="0"/>
              <a:t>E</a:t>
            </a:r>
            <a:r>
              <a:rPr lang="en-US" b="1" dirty="0" smtClean="0"/>
              <a:t>ffector-</a:t>
            </a:r>
            <a:r>
              <a:rPr lang="en-US" b="1" u="sng" dirty="0" smtClean="0"/>
              <a:t>T</a:t>
            </a:r>
            <a:r>
              <a:rPr lang="en-US" b="1" dirty="0" smtClean="0"/>
              <a:t>riggered </a:t>
            </a:r>
            <a:r>
              <a:rPr lang="en-US" b="1" u="sng" dirty="0" smtClean="0"/>
              <a:t>I</a:t>
            </a:r>
            <a:r>
              <a:rPr lang="en-US" b="1" dirty="0" smtClean="0"/>
              <a:t>mmunity (</a:t>
            </a:r>
            <a:r>
              <a:rPr lang="en-US" b="1" u="sng" dirty="0" smtClean="0"/>
              <a:t>ETI</a:t>
            </a:r>
            <a:r>
              <a:rPr lang="en-US" b="1" dirty="0" smtClean="0"/>
              <a:t>)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1910022" y="557888"/>
            <a:ext cx="3366766" cy="3561771"/>
          </a:xfrm>
          <a:prstGeom prst="ellipse">
            <a:avLst/>
          </a:prstGeom>
          <a:noFill/>
          <a:ln w="38100">
            <a:solidFill>
              <a:srgbClr val="33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2" name="Group 331"/>
          <p:cNvGrpSpPr/>
          <p:nvPr/>
        </p:nvGrpSpPr>
        <p:grpSpPr>
          <a:xfrm rot="1604237" flipH="1">
            <a:off x="4177815" y="2338887"/>
            <a:ext cx="347174" cy="388569"/>
            <a:chOff x="5797041" y="2656153"/>
            <a:chExt cx="347174" cy="388569"/>
          </a:xfrm>
        </p:grpSpPr>
        <p:grpSp>
          <p:nvGrpSpPr>
            <p:cNvPr id="333" name="Group 332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335" name="Teardrop 334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Freeform 335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7" name="Freeform 336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4" name="Oval 333"/>
            <p:cNvSpPr/>
            <p:nvPr/>
          </p:nvSpPr>
          <p:spPr>
            <a:xfrm flipH="1" flipV="1">
              <a:off x="6033806" y="2880140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8" name="Group 337"/>
          <p:cNvGrpSpPr/>
          <p:nvPr/>
        </p:nvGrpSpPr>
        <p:grpSpPr>
          <a:xfrm flipH="1">
            <a:off x="5704702" y="446361"/>
            <a:ext cx="407009" cy="386328"/>
            <a:chOff x="1862618" y="167596"/>
            <a:chExt cx="407009" cy="386328"/>
          </a:xfrm>
        </p:grpSpPr>
        <p:sp>
          <p:nvSpPr>
            <p:cNvPr id="339" name="Freeform 338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eardrop 339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Rounded Rectangle 340"/>
            <p:cNvSpPr/>
            <p:nvPr/>
          </p:nvSpPr>
          <p:spPr>
            <a:xfrm>
              <a:off x="1971368" y="459975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Chord 341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Oval 342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53" name="Freeform 352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5" name="Group 354"/>
          <p:cNvGrpSpPr/>
          <p:nvPr/>
        </p:nvGrpSpPr>
        <p:grpSpPr>
          <a:xfrm>
            <a:off x="1539868" y="420278"/>
            <a:ext cx="407009" cy="386328"/>
            <a:chOff x="1862618" y="167596"/>
            <a:chExt cx="407009" cy="386328"/>
          </a:xfrm>
        </p:grpSpPr>
        <p:sp>
          <p:nvSpPr>
            <p:cNvPr id="356" name="Freeform 355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Teardrop 356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Rounded Rectangle 357"/>
            <p:cNvSpPr/>
            <p:nvPr/>
          </p:nvSpPr>
          <p:spPr>
            <a:xfrm>
              <a:off x="1971368" y="459975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Chord 358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Oval 359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74" name="Freeform 373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9" name="Group 378"/>
          <p:cNvGrpSpPr/>
          <p:nvPr/>
        </p:nvGrpSpPr>
        <p:grpSpPr>
          <a:xfrm rot="625648" flipH="1">
            <a:off x="7749538" y="2442915"/>
            <a:ext cx="347174" cy="388569"/>
            <a:chOff x="5797041" y="2656153"/>
            <a:chExt cx="347174" cy="388569"/>
          </a:xfrm>
        </p:grpSpPr>
        <p:grpSp>
          <p:nvGrpSpPr>
            <p:cNvPr id="380" name="Group 379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403" name="Teardrop 402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9" name="Flowchart: Delay 398"/>
            <p:cNvSpPr/>
            <p:nvPr/>
          </p:nvSpPr>
          <p:spPr>
            <a:xfrm rot="5400000">
              <a:off x="6018475" y="2809545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2" name="Oval 401"/>
            <p:cNvSpPr/>
            <p:nvPr/>
          </p:nvSpPr>
          <p:spPr>
            <a:xfrm flipH="1" flipV="1">
              <a:off x="6033574" y="2857687"/>
              <a:ext cx="54185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5" name="Group 414"/>
          <p:cNvGrpSpPr/>
          <p:nvPr/>
        </p:nvGrpSpPr>
        <p:grpSpPr>
          <a:xfrm rot="1270983">
            <a:off x="7218326" y="4076592"/>
            <a:ext cx="347174" cy="388569"/>
            <a:chOff x="5797041" y="2656153"/>
            <a:chExt cx="347174" cy="388569"/>
          </a:xfrm>
        </p:grpSpPr>
        <p:grpSp>
          <p:nvGrpSpPr>
            <p:cNvPr id="416" name="Group 415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418" name="Teardrop 417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 418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7" name="Oval 416"/>
            <p:cNvSpPr/>
            <p:nvPr/>
          </p:nvSpPr>
          <p:spPr>
            <a:xfrm flipH="1" flipV="1">
              <a:off x="6033806" y="2880140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1" name="Group 420"/>
          <p:cNvGrpSpPr/>
          <p:nvPr/>
        </p:nvGrpSpPr>
        <p:grpSpPr>
          <a:xfrm rot="20974352">
            <a:off x="4136084" y="5103966"/>
            <a:ext cx="347174" cy="388569"/>
            <a:chOff x="5797041" y="2656153"/>
            <a:chExt cx="347174" cy="388569"/>
          </a:xfrm>
        </p:grpSpPr>
        <p:grpSp>
          <p:nvGrpSpPr>
            <p:cNvPr id="422" name="Group 421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425" name="Teardrop 424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Freeform 425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7" name="Freeform 426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3" name="Flowchart: Delay 422"/>
            <p:cNvSpPr/>
            <p:nvPr/>
          </p:nvSpPr>
          <p:spPr>
            <a:xfrm rot="5400000">
              <a:off x="6018475" y="2809545"/>
              <a:ext cx="84384" cy="154972"/>
            </a:xfrm>
            <a:prstGeom prst="flowChartDelay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24" name="Oval 423"/>
            <p:cNvSpPr/>
            <p:nvPr/>
          </p:nvSpPr>
          <p:spPr>
            <a:xfrm flipH="1" flipV="1">
              <a:off x="6033574" y="2857687"/>
              <a:ext cx="54185" cy="2934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2384401" y="5097863"/>
            <a:ext cx="347174" cy="388569"/>
            <a:chOff x="5797041" y="2656153"/>
            <a:chExt cx="347174" cy="388569"/>
          </a:xfrm>
        </p:grpSpPr>
        <p:grpSp>
          <p:nvGrpSpPr>
            <p:cNvPr id="429" name="Group 428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431" name="Teardrop 430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Freeform 431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33" name="Freeform 432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0" name="Oval 429"/>
            <p:cNvSpPr/>
            <p:nvPr/>
          </p:nvSpPr>
          <p:spPr>
            <a:xfrm flipH="1" flipV="1">
              <a:off x="6033806" y="2880140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375813" y="849280"/>
            <a:ext cx="2006954" cy="1660770"/>
            <a:chOff x="2375813" y="849280"/>
            <a:chExt cx="2006954" cy="1660770"/>
          </a:xfrm>
        </p:grpSpPr>
        <p:grpSp>
          <p:nvGrpSpPr>
            <p:cNvPr id="441" name="Group 440"/>
            <p:cNvGrpSpPr/>
            <p:nvPr/>
          </p:nvGrpSpPr>
          <p:grpSpPr>
            <a:xfrm rot="824921">
              <a:off x="2375813" y="849280"/>
              <a:ext cx="2006954" cy="1660770"/>
              <a:chOff x="6190734" y="1435655"/>
              <a:chExt cx="2271193" cy="1943928"/>
            </a:xfrm>
            <a:solidFill>
              <a:srgbClr val="CCFFCC"/>
            </a:solidFill>
          </p:grpSpPr>
          <p:sp>
            <p:nvSpPr>
              <p:cNvPr id="442" name="Explosion 2 441"/>
              <p:cNvSpPr/>
              <p:nvPr/>
            </p:nvSpPr>
            <p:spPr>
              <a:xfrm rot="2867807">
                <a:off x="6354367" y="1272022"/>
                <a:ext cx="1943928" cy="2271193"/>
              </a:xfrm>
              <a:prstGeom prst="irregularSeal2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43" name="Explosion 2 442"/>
              <p:cNvSpPr/>
              <p:nvPr/>
            </p:nvSpPr>
            <p:spPr>
              <a:xfrm rot="2867807">
                <a:off x="6545891" y="1582980"/>
                <a:ext cx="1423370" cy="1645358"/>
              </a:xfrm>
              <a:prstGeom prst="irregularSeal2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TextBox 5"/>
            <p:cNvSpPr txBox="1"/>
            <p:nvPr/>
          </p:nvSpPr>
          <p:spPr>
            <a:xfrm>
              <a:off x="2928754" y="1426585"/>
              <a:ext cx="77159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/>
                <a:t> ETI!</a:t>
              </a:r>
              <a:endParaRPr lang="en-US" sz="2400" b="1" dirty="0"/>
            </a:p>
          </p:txBody>
        </p:sp>
      </p:grpSp>
      <p:grpSp>
        <p:nvGrpSpPr>
          <p:cNvPr id="8" name="Group 7"/>
          <p:cNvGrpSpPr/>
          <p:nvPr/>
        </p:nvGrpSpPr>
        <p:grpSpPr>
          <a:xfrm flipH="1">
            <a:off x="145095" y="5042023"/>
            <a:ext cx="1368910" cy="1526943"/>
            <a:chOff x="608220" y="5042023"/>
            <a:chExt cx="1368910" cy="1526943"/>
          </a:xfrm>
        </p:grpSpPr>
        <p:grpSp>
          <p:nvGrpSpPr>
            <p:cNvPr id="257" name="Group 256"/>
            <p:cNvGrpSpPr/>
            <p:nvPr/>
          </p:nvGrpSpPr>
          <p:grpSpPr>
            <a:xfrm>
              <a:off x="608220" y="5042023"/>
              <a:ext cx="1368910" cy="1526943"/>
              <a:chOff x="1772639" y="5073011"/>
              <a:chExt cx="1368910" cy="1526943"/>
            </a:xfrm>
          </p:grpSpPr>
          <p:grpSp>
            <p:nvGrpSpPr>
              <p:cNvPr id="276" name="Group 275"/>
              <p:cNvGrpSpPr/>
              <p:nvPr/>
            </p:nvGrpSpPr>
            <p:grpSpPr>
              <a:xfrm rot="1447102">
                <a:off x="2838896" y="5073011"/>
                <a:ext cx="302653" cy="834501"/>
                <a:chOff x="4435013" y="2216315"/>
                <a:chExt cx="501083" cy="1362688"/>
              </a:xfrm>
            </p:grpSpPr>
            <p:sp>
              <p:nvSpPr>
                <p:cNvPr id="392" name="Freeform 391"/>
                <p:cNvSpPr/>
                <p:nvPr/>
              </p:nvSpPr>
              <p:spPr>
                <a:xfrm>
                  <a:off x="4536830" y="2341267"/>
                  <a:ext cx="251984" cy="1237736"/>
                </a:xfrm>
                <a:custGeom>
                  <a:avLst/>
                  <a:gdLst>
                    <a:gd name="connsiteX0" fmla="*/ 75363 w 462224"/>
                    <a:gd name="connsiteY0" fmla="*/ 1230923 h 1230923"/>
                    <a:gd name="connsiteX1" fmla="*/ 0 w 462224"/>
                    <a:gd name="connsiteY1" fmla="*/ 216039 h 1230923"/>
                    <a:gd name="connsiteX2" fmla="*/ 90435 w 462224"/>
                    <a:gd name="connsiteY2" fmla="*/ 55266 h 1230923"/>
                    <a:gd name="connsiteX3" fmla="*/ 246185 w 462224"/>
                    <a:gd name="connsiteY3" fmla="*/ 0 h 1230923"/>
                    <a:gd name="connsiteX4" fmla="*/ 386862 w 462224"/>
                    <a:gd name="connsiteY4" fmla="*/ 50242 h 1230923"/>
                    <a:gd name="connsiteX5" fmla="*/ 462224 w 462224"/>
                    <a:gd name="connsiteY5" fmla="*/ 221064 h 1230923"/>
                    <a:gd name="connsiteX6" fmla="*/ 286378 w 462224"/>
                    <a:gd name="connsiteY6" fmla="*/ 1225899 h 1230923"/>
                    <a:gd name="connsiteX7" fmla="*/ 75363 w 462224"/>
                    <a:gd name="connsiteY7" fmla="*/ 1230923 h 1230923"/>
                    <a:gd name="connsiteX0" fmla="*/ 200967 w 462224"/>
                    <a:gd name="connsiteY0" fmla="*/ 1215851 h 1225899"/>
                    <a:gd name="connsiteX1" fmla="*/ 0 w 462224"/>
                    <a:gd name="connsiteY1" fmla="*/ 216039 h 1225899"/>
                    <a:gd name="connsiteX2" fmla="*/ 90435 w 462224"/>
                    <a:gd name="connsiteY2" fmla="*/ 55266 h 1225899"/>
                    <a:gd name="connsiteX3" fmla="*/ 246185 w 462224"/>
                    <a:gd name="connsiteY3" fmla="*/ 0 h 1225899"/>
                    <a:gd name="connsiteX4" fmla="*/ 386862 w 462224"/>
                    <a:gd name="connsiteY4" fmla="*/ 50242 h 1225899"/>
                    <a:gd name="connsiteX5" fmla="*/ 462224 w 462224"/>
                    <a:gd name="connsiteY5" fmla="*/ 221064 h 1225899"/>
                    <a:gd name="connsiteX6" fmla="*/ 286378 w 462224"/>
                    <a:gd name="connsiteY6" fmla="*/ 1225899 h 1225899"/>
                    <a:gd name="connsiteX7" fmla="*/ 200967 w 462224"/>
                    <a:gd name="connsiteY7" fmla="*/ 1215851 h 1225899"/>
                    <a:gd name="connsiteX0" fmla="*/ 185895 w 447152"/>
                    <a:gd name="connsiteY0" fmla="*/ 1215851 h 1225899"/>
                    <a:gd name="connsiteX1" fmla="*/ 0 w 447152"/>
                    <a:gd name="connsiteY1" fmla="*/ 241160 h 1225899"/>
                    <a:gd name="connsiteX2" fmla="*/ 75363 w 447152"/>
                    <a:gd name="connsiteY2" fmla="*/ 55266 h 1225899"/>
                    <a:gd name="connsiteX3" fmla="*/ 231113 w 447152"/>
                    <a:gd name="connsiteY3" fmla="*/ 0 h 1225899"/>
                    <a:gd name="connsiteX4" fmla="*/ 371790 w 447152"/>
                    <a:gd name="connsiteY4" fmla="*/ 50242 h 1225899"/>
                    <a:gd name="connsiteX5" fmla="*/ 447152 w 447152"/>
                    <a:gd name="connsiteY5" fmla="*/ 221064 h 1225899"/>
                    <a:gd name="connsiteX6" fmla="*/ 271306 w 447152"/>
                    <a:gd name="connsiteY6" fmla="*/ 1225899 h 1225899"/>
                    <a:gd name="connsiteX7" fmla="*/ 185895 w 447152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75363 w 441233"/>
                    <a:gd name="connsiteY2" fmla="*/ 55266 h 1225899"/>
                    <a:gd name="connsiteX3" fmla="*/ 231113 w 441233"/>
                    <a:gd name="connsiteY3" fmla="*/ 0 h 1225899"/>
                    <a:gd name="connsiteX4" fmla="*/ 371790 w 441233"/>
                    <a:gd name="connsiteY4" fmla="*/ 50242 h 1225899"/>
                    <a:gd name="connsiteX5" fmla="*/ 441233 w 441233"/>
                    <a:gd name="connsiteY5" fmla="*/ 244737 h 1225899"/>
                    <a:gd name="connsiteX6" fmla="*/ 271306 w 441233"/>
                    <a:gd name="connsiteY6" fmla="*/ 1225899 h 1225899"/>
                    <a:gd name="connsiteX7" fmla="*/ 185895 w 441233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231113 w 441233"/>
                    <a:gd name="connsiteY4" fmla="*/ 0 h 1225899"/>
                    <a:gd name="connsiteX5" fmla="*/ 371790 w 441233"/>
                    <a:gd name="connsiteY5" fmla="*/ 50242 h 1225899"/>
                    <a:gd name="connsiteX6" fmla="*/ 441233 w 441233"/>
                    <a:gd name="connsiteY6" fmla="*/ 244737 h 1225899"/>
                    <a:gd name="connsiteX7" fmla="*/ 271306 w 441233"/>
                    <a:gd name="connsiteY7" fmla="*/ 1225899 h 1225899"/>
                    <a:gd name="connsiteX8" fmla="*/ 185895 w 441233"/>
                    <a:gd name="connsiteY8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71790 w 441233"/>
                    <a:gd name="connsiteY6" fmla="*/ 50242 h 1225899"/>
                    <a:gd name="connsiteX7" fmla="*/ 441233 w 441233"/>
                    <a:gd name="connsiteY7" fmla="*/ 244737 h 1225899"/>
                    <a:gd name="connsiteX8" fmla="*/ 271306 w 441233"/>
                    <a:gd name="connsiteY8" fmla="*/ 1225899 h 1225899"/>
                    <a:gd name="connsiteX9" fmla="*/ 185895 w 441233"/>
                    <a:gd name="connsiteY9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41233 w 441233"/>
                    <a:gd name="connsiteY8" fmla="*/ 244737 h 1225899"/>
                    <a:gd name="connsiteX9" fmla="*/ 271306 w 441233"/>
                    <a:gd name="connsiteY9" fmla="*/ 1225899 h 1225899"/>
                    <a:gd name="connsiteX10" fmla="*/ 185895 w 441233"/>
                    <a:gd name="connsiteY10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02115 w 441233"/>
                    <a:gd name="connsiteY8" fmla="*/ 144482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29252 w 441233"/>
                    <a:gd name="connsiteY2" fmla="*/ 123767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91814 w 441233"/>
                    <a:gd name="connsiteY0" fmla="*/ 1233607 h 1233607"/>
                    <a:gd name="connsiteX1" fmla="*/ 0 w 441233"/>
                    <a:gd name="connsiteY1" fmla="*/ 241160 h 1233607"/>
                    <a:gd name="connsiteX2" fmla="*/ 29252 w 441233"/>
                    <a:gd name="connsiteY2" fmla="*/ 123767 h 1233607"/>
                    <a:gd name="connsiteX3" fmla="*/ 75363 w 441233"/>
                    <a:gd name="connsiteY3" fmla="*/ 55266 h 1233607"/>
                    <a:gd name="connsiteX4" fmla="*/ 156499 w 441233"/>
                    <a:gd name="connsiteY4" fmla="*/ 11317 h 1233607"/>
                    <a:gd name="connsiteX5" fmla="*/ 231113 w 441233"/>
                    <a:gd name="connsiteY5" fmla="*/ 0 h 1233607"/>
                    <a:gd name="connsiteX6" fmla="*/ 304460 w 441233"/>
                    <a:gd name="connsiteY6" fmla="*/ 14276 h 1233607"/>
                    <a:gd name="connsiteX7" fmla="*/ 371790 w 441233"/>
                    <a:gd name="connsiteY7" fmla="*/ 50242 h 1233607"/>
                    <a:gd name="connsiteX8" fmla="*/ 428748 w 441233"/>
                    <a:gd name="connsiteY8" fmla="*/ 138563 h 1233607"/>
                    <a:gd name="connsiteX9" fmla="*/ 441233 w 441233"/>
                    <a:gd name="connsiteY9" fmla="*/ 244737 h 1233607"/>
                    <a:gd name="connsiteX10" fmla="*/ 271306 w 441233"/>
                    <a:gd name="connsiteY10" fmla="*/ 1225899 h 1233607"/>
                    <a:gd name="connsiteX11" fmla="*/ 191814 w 441233"/>
                    <a:gd name="connsiteY11" fmla="*/ 1233607 h 1233607"/>
                    <a:gd name="connsiteX0" fmla="*/ 191814 w 441233"/>
                    <a:gd name="connsiteY0" fmla="*/ 1233607 h 1237736"/>
                    <a:gd name="connsiteX1" fmla="*/ 0 w 441233"/>
                    <a:gd name="connsiteY1" fmla="*/ 241160 h 1237736"/>
                    <a:gd name="connsiteX2" fmla="*/ 29252 w 441233"/>
                    <a:gd name="connsiteY2" fmla="*/ 123767 h 1237736"/>
                    <a:gd name="connsiteX3" fmla="*/ 75363 w 441233"/>
                    <a:gd name="connsiteY3" fmla="*/ 55266 h 1237736"/>
                    <a:gd name="connsiteX4" fmla="*/ 156499 w 441233"/>
                    <a:gd name="connsiteY4" fmla="*/ 11317 h 1237736"/>
                    <a:gd name="connsiteX5" fmla="*/ 231113 w 441233"/>
                    <a:gd name="connsiteY5" fmla="*/ 0 h 1237736"/>
                    <a:gd name="connsiteX6" fmla="*/ 304460 w 441233"/>
                    <a:gd name="connsiteY6" fmla="*/ 14276 h 1237736"/>
                    <a:gd name="connsiteX7" fmla="*/ 371790 w 441233"/>
                    <a:gd name="connsiteY7" fmla="*/ 50242 h 1237736"/>
                    <a:gd name="connsiteX8" fmla="*/ 428748 w 441233"/>
                    <a:gd name="connsiteY8" fmla="*/ 138563 h 1237736"/>
                    <a:gd name="connsiteX9" fmla="*/ 441233 w 441233"/>
                    <a:gd name="connsiteY9" fmla="*/ 244737 h 1237736"/>
                    <a:gd name="connsiteX10" fmla="*/ 268347 w 441233"/>
                    <a:gd name="connsiteY10" fmla="*/ 1237736 h 1237736"/>
                    <a:gd name="connsiteX11" fmla="*/ 191814 w 441233"/>
                    <a:gd name="connsiteY11" fmla="*/ 1233607 h 123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1233" h="1237736">
                      <a:moveTo>
                        <a:pt x="191814" y="1233607"/>
                      </a:moveTo>
                      <a:lnTo>
                        <a:pt x="0" y="241160"/>
                      </a:lnTo>
                      <a:lnTo>
                        <a:pt x="29252" y="123767"/>
                      </a:lnTo>
                      <a:lnTo>
                        <a:pt x="75363" y="55266"/>
                      </a:lnTo>
                      <a:lnTo>
                        <a:pt x="156499" y="11317"/>
                      </a:lnTo>
                      <a:lnTo>
                        <a:pt x="231113" y="0"/>
                      </a:lnTo>
                      <a:lnTo>
                        <a:pt x="304460" y="14276"/>
                      </a:lnTo>
                      <a:lnTo>
                        <a:pt x="371790" y="50242"/>
                      </a:lnTo>
                      <a:lnTo>
                        <a:pt x="428748" y="138563"/>
                      </a:lnTo>
                      <a:lnTo>
                        <a:pt x="441233" y="244737"/>
                      </a:lnTo>
                      <a:lnTo>
                        <a:pt x="268347" y="1237736"/>
                      </a:lnTo>
                      <a:lnTo>
                        <a:pt x="191814" y="123360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Isosceles Triangle 394"/>
                <p:cNvSpPr/>
                <p:nvPr/>
              </p:nvSpPr>
              <p:spPr>
                <a:xfrm rot="3267293">
                  <a:off x="4760578" y="2295998"/>
                  <a:ext cx="74656" cy="173237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Isosceles Triangle 395"/>
                <p:cNvSpPr/>
                <p:nvPr/>
              </p:nvSpPr>
              <p:spPr>
                <a:xfrm rot="18332707" flipH="1">
                  <a:off x="4525376" y="2302926"/>
                  <a:ext cx="74656" cy="152474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Isosceles Triangle 396"/>
                <p:cNvSpPr/>
                <p:nvPr/>
              </p:nvSpPr>
              <p:spPr>
                <a:xfrm rot="5113984">
                  <a:off x="4807968" y="2421506"/>
                  <a:ext cx="74656" cy="181601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Isosceles Triangle 397"/>
                <p:cNvSpPr/>
                <p:nvPr/>
              </p:nvSpPr>
              <p:spPr>
                <a:xfrm>
                  <a:off x="4646721" y="2216315"/>
                  <a:ext cx="75694" cy="159732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" name="Isosceles Triangle 443"/>
                <p:cNvSpPr/>
                <p:nvPr/>
              </p:nvSpPr>
              <p:spPr>
                <a:xfrm rot="16486016" flipH="1">
                  <a:off x="4473169" y="2429357"/>
                  <a:ext cx="74656" cy="150968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8" name="Group 287"/>
              <p:cNvGrpSpPr/>
              <p:nvPr/>
            </p:nvGrpSpPr>
            <p:grpSpPr>
              <a:xfrm>
                <a:off x="1772639" y="5329623"/>
                <a:ext cx="1120849" cy="1270331"/>
                <a:chOff x="4994424" y="5787843"/>
                <a:chExt cx="897804" cy="1017033"/>
              </a:xfrm>
            </p:grpSpPr>
            <p:sp>
              <p:nvSpPr>
                <p:cNvPr id="296" name="Freeform 295"/>
                <p:cNvSpPr/>
                <p:nvPr/>
              </p:nvSpPr>
              <p:spPr>
                <a:xfrm rot="16667843" flipH="1">
                  <a:off x="5155454" y="6191772"/>
                  <a:ext cx="103953" cy="331517"/>
                </a:xfrm>
                <a:custGeom>
                  <a:avLst/>
                  <a:gdLst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3" fmla="*/ 64736 w 129473"/>
                    <a:gd name="connsiteY3" fmla="*/ 784927 h 784927"/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0" fmla="*/ 145657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202301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129472 w 202301"/>
                    <a:gd name="connsiteY0" fmla="*/ 0 h 679730"/>
                    <a:gd name="connsiteX1" fmla="*/ 202301 w 202301"/>
                    <a:gd name="connsiteY1" fmla="*/ 396509 h 679730"/>
                    <a:gd name="connsiteX2" fmla="*/ 0 w 202301"/>
                    <a:gd name="connsiteY2" fmla="*/ 679730 h 67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301" h="679730">
                      <a:moveTo>
                        <a:pt x="129472" y="0"/>
                      </a:moveTo>
                      <a:lnTo>
                        <a:pt x="202301" y="396509"/>
                      </a:lnTo>
                      <a:lnTo>
                        <a:pt x="0" y="679730"/>
                      </a:ln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Freeform 296"/>
                <p:cNvSpPr/>
                <p:nvPr/>
              </p:nvSpPr>
              <p:spPr>
                <a:xfrm rot="11955122" flipH="1">
                  <a:off x="5412547" y="6385473"/>
                  <a:ext cx="98666" cy="349280"/>
                </a:xfrm>
                <a:custGeom>
                  <a:avLst/>
                  <a:gdLst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3" fmla="*/ 64736 w 129473"/>
                    <a:gd name="connsiteY3" fmla="*/ 784927 h 784927"/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0" fmla="*/ 145657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202301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129472 w 202301"/>
                    <a:gd name="connsiteY0" fmla="*/ 0 h 679730"/>
                    <a:gd name="connsiteX1" fmla="*/ 202301 w 202301"/>
                    <a:gd name="connsiteY1" fmla="*/ 396509 h 679730"/>
                    <a:gd name="connsiteX2" fmla="*/ 0 w 202301"/>
                    <a:gd name="connsiteY2" fmla="*/ 679730 h 67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301" h="679730">
                      <a:moveTo>
                        <a:pt x="129472" y="0"/>
                      </a:moveTo>
                      <a:lnTo>
                        <a:pt x="202301" y="396509"/>
                      </a:lnTo>
                      <a:lnTo>
                        <a:pt x="0" y="679730"/>
                      </a:ln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Freeform 301"/>
                <p:cNvSpPr/>
                <p:nvPr/>
              </p:nvSpPr>
              <p:spPr>
                <a:xfrm rot="17504246" flipH="1">
                  <a:off x="5608410" y="5985140"/>
                  <a:ext cx="103953" cy="331517"/>
                </a:xfrm>
                <a:custGeom>
                  <a:avLst/>
                  <a:gdLst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3" fmla="*/ 64736 w 129473"/>
                    <a:gd name="connsiteY3" fmla="*/ 784927 h 784927"/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0" fmla="*/ 145657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202301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129472 w 202301"/>
                    <a:gd name="connsiteY0" fmla="*/ 0 h 679730"/>
                    <a:gd name="connsiteX1" fmla="*/ 202301 w 202301"/>
                    <a:gd name="connsiteY1" fmla="*/ 396509 h 679730"/>
                    <a:gd name="connsiteX2" fmla="*/ 0 w 202301"/>
                    <a:gd name="connsiteY2" fmla="*/ 679730 h 67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301" h="679730">
                      <a:moveTo>
                        <a:pt x="129472" y="0"/>
                      </a:moveTo>
                      <a:lnTo>
                        <a:pt x="202301" y="396509"/>
                      </a:lnTo>
                      <a:lnTo>
                        <a:pt x="0" y="679730"/>
                      </a:ln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" name="Oval 312"/>
                <p:cNvSpPr/>
                <p:nvPr/>
              </p:nvSpPr>
              <p:spPr>
                <a:xfrm rot="1915206" flipH="1">
                  <a:off x="5373984" y="6729842"/>
                  <a:ext cx="140555" cy="750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Oval 320"/>
                <p:cNvSpPr/>
                <p:nvPr/>
              </p:nvSpPr>
              <p:spPr>
                <a:xfrm rot="7281845" flipH="1">
                  <a:off x="4955990" y="6329483"/>
                  <a:ext cx="148086" cy="71218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Flowchart: Manual Operation 181"/>
                <p:cNvSpPr/>
                <p:nvPr/>
              </p:nvSpPr>
              <p:spPr>
                <a:xfrm rot="11887569" flipH="1">
                  <a:off x="5214851" y="5922140"/>
                  <a:ext cx="465783" cy="512968"/>
                </a:xfrm>
                <a:custGeom>
                  <a:avLst/>
                  <a:gdLst>
                    <a:gd name="connsiteX0" fmla="*/ 0 w 10000"/>
                    <a:gd name="connsiteY0" fmla="*/ 0 h 10000"/>
                    <a:gd name="connsiteX1" fmla="*/ 10000 w 10000"/>
                    <a:gd name="connsiteY1" fmla="*/ 0 h 10000"/>
                    <a:gd name="connsiteX2" fmla="*/ 8000 w 10000"/>
                    <a:gd name="connsiteY2" fmla="*/ 10000 h 10000"/>
                    <a:gd name="connsiteX3" fmla="*/ 2000 w 10000"/>
                    <a:gd name="connsiteY3" fmla="*/ 10000 h 10000"/>
                    <a:gd name="connsiteX4" fmla="*/ 0 w 10000"/>
                    <a:gd name="connsiteY4" fmla="*/ 0 h 10000"/>
                    <a:gd name="connsiteX0" fmla="*/ 0 w 12162"/>
                    <a:gd name="connsiteY0" fmla="*/ 0 h 10000"/>
                    <a:gd name="connsiteX1" fmla="*/ 12162 w 12162"/>
                    <a:gd name="connsiteY1" fmla="*/ 286 h 10000"/>
                    <a:gd name="connsiteX2" fmla="*/ 8000 w 12162"/>
                    <a:gd name="connsiteY2" fmla="*/ 10000 h 10000"/>
                    <a:gd name="connsiteX3" fmla="*/ 2000 w 12162"/>
                    <a:gd name="connsiteY3" fmla="*/ 10000 h 10000"/>
                    <a:gd name="connsiteX4" fmla="*/ 0 w 12162"/>
                    <a:gd name="connsiteY4" fmla="*/ 0 h 10000"/>
                    <a:gd name="connsiteX0" fmla="*/ 0 w 14543"/>
                    <a:gd name="connsiteY0" fmla="*/ 846 h 9714"/>
                    <a:gd name="connsiteX1" fmla="*/ 14543 w 14543"/>
                    <a:gd name="connsiteY1" fmla="*/ 0 h 9714"/>
                    <a:gd name="connsiteX2" fmla="*/ 10381 w 14543"/>
                    <a:gd name="connsiteY2" fmla="*/ 9714 h 9714"/>
                    <a:gd name="connsiteX3" fmla="*/ 4381 w 14543"/>
                    <a:gd name="connsiteY3" fmla="*/ 9714 h 9714"/>
                    <a:gd name="connsiteX4" fmla="*/ 0 w 14543"/>
                    <a:gd name="connsiteY4" fmla="*/ 846 h 9714"/>
                    <a:gd name="connsiteX0" fmla="*/ 0 w 8966"/>
                    <a:gd name="connsiteY0" fmla="*/ 1044 h 10173"/>
                    <a:gd name="connsiteX1" fmla="*/ 8966 w 8966"/>
                    <a:gd name="connsiteY1" fmla="*/ 0 h 10173"/>
                    <a:gd name="connsiteX2" fmla="*/ 7138 w 8966"/>
                    <a:gd name="connsiteY2" fmla="*/ 10173 h 10173"/>
                    <a:gd name="connsiteX3" fmla="*/ 3012 w 8966"/>
                    <a:gd name="connsiteY3" fmla="*/ 10173 h 10173"/>
                    <a:gd name="connsiteX4" fmla="*/ 0 w 8966"/>
                    <a:gd name="connsiteY4" fmla="*/ 1044 h 10173"/>
                    <a:gd name="connsiteX0" fmla="*/ 0 w 10000"/>
                    <a:gd name="connsiteY0" fmla="*/ 1026 h 10000"/>
                    <a:gd name="connsiteX1" fmla="*/ 10000 w 10000"/>
                    <a:gd name="connsiteY1" fmla="*/ 0 h 10000"/>
                    <a:gd name="connsiteX2" fmla="*/ 7646 w 10000"/>
                    <a:gd name="connsiteY2" fmla="*/ 9914 h 10000"/>
                    <a:gd name="connsiteX3" fmla="*/ 3359 w 10000"/>
                    <a:gd name="connsiteY3" fmla="*/ 10000 h 10000"/>
                    <a:gd name="connsiteX4" fmla="*/ 0 w 10000"/>
                    <a:gd name="connsiteY4" fmla="*/ 1026 h 10000"/>
                    <a:gd name="connsiteX0" fmla="*/ 0 w 10000"/>
                    <a:gd name="connsiteY0" fmla="*/ 1026 h 10000"/>
                    <a:gd name="connsiteX1" fmla="*/ 10000 w 10000"/>
                    <a:gd name="connsiteY1" fmla="*/ 0 h 10000"/>
                    <a:gd name="connsiteX2" fmla="*/ 8324 w 10000"/>
                    <a:gd name="connsiteY2" fmla="*/ 9577 h 10000"/>
                    <a:gd name="connsiteX3" fmla="*/ 3359 w 10000"/>
                    <a:gd name="connsiteY3" fmla="*/ 10000 h 10000"/>
                    <a:gd name="connsiteX4" fmla="*/ 0 w 10000"/>
                    <a:gd name="connsiteY4" fmla="*/ 1026 h 10000"/>
                    <a:gd name="connsiteX0" fmla="*/ 0 w 10714"/>
                    <a:gd name="connsiteY0" fmla="*/ 926 h 9900"/>
                    <a:gd name="connsiteX1" fmla="*/ 10714 w 10714"/>
                    <a:gd name="connsiteY1" fmla="*/ 0 h 9900"/>
                    <a:gd name="connsiteX2" fmla="*/ 8324 w 10714"/>
                    <a:gd name="connsiteY2" fmla="*/ 9477 h 9900"/>
                    <a:gd name="connsiteX3" fmla="*/ 3359 w 10714"/>
                    <a:gd name="connsiteY3" fmla="*/ 9900 h 9900"/>
                    <a:gd name="connsiteX4" fmla="*/ 0 w 10714"/>
                    <a:gd name="connsiteY4" fmla="*/ 926 h 9900"/>
                    <a:gd name="connsiteX0" fmla="*/ 0 w 10574"/>
                    <a:gd name="connsiteY0" fmla="*/ 1119 h 10000"/>
                    <a:gd name="connsiteX1" fmla="*/ 10574 w 10574"/>
                    <a:gd name="connsiteY1" fmla="*/ 0 h 10000"/>
                    <a:gd name="connsiteX2" fmla="*/ 8343 w 10574"/>
                    <a:gd name="connsiteY2" fmla="*/ 9573 h 10000"/>
                    <a:gd name="connsiteX3" fmla="*/ 3709 w 10574"/>
                    <a:gd name="connsiteY3" fmla="*/ 10000 h 10000"/>
                    <a:gd name="connsiteX4" fmla="*/ 0 w 10574"/>
                    <a:gd name="connsiteY4" fmla="*/ 1119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74" h="10000">
                      <a:moveTo>
                        <a:pt x="0" y="1119"/>
                      </a:moveTo>
                      <a:lnTo>
                        <a:pt x="10574" y="0"/>
                      </a:lnTo>
                      <a:lnTo>
                        <a:pt x="8343" y="9573"/>
                      </a:lnTo>
                      <a:lnTo>
                        <a:pt x="3709" y="10000"/>
                      </a:lnTo>
                      <a:lnTo>
                        <a:pt x="0" y="111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Rounded Rectangle 328"/>
                <p:cNvSpPr/>
                <p:nvPr/>
              </p:nvSpPr>
              <p:spPr>
                <a:xfrm rot="1144649" flipH="1">
                  <a:off x="5495730" y="5893335"/>
                  <a:ext cx="128500" cy="74003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Freeform 329"/>
                <p:cNvSpPr/>
                <p:nvPr/>
              </p:nvSpPr>
              <p:spPr>
                <a:xfrm rot="5621599" flipH="1">
                  <a:off x="5262557" y="5868165"/>
                  <a:ext cx="103953" cy="331517"/>
                </a:xfrm>
                <a:custGeom>
                  <a:avLst/>
                  <a:gdLst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3" fmla="*/ 64736 w 129473"/>
                    <a:gd name="connsiteY3" fmla="*/ 784927 h 784927"/>
                    <a:gd name="connsiteX0" fmla="*/ 0 w 129473"/>
                    <a:gd name="connsiteY0" fmla="*/ 0 h 784927"/>
                    <a:gd name="connsiteX1" fmla="*/ 129473 w 129473"/>
                    <a:gd name="connsiteY1" fmla="*/ 396509 h 784927"/>
                    <a:gd name="connsiteX2" fmla="*/ 64736 w 129473"/>
                    <a:gd name="connsiteY2" fmla="*/ 784927 h 784927"/>
                    <a:gd name="connsiteX0" fmla="*/ 145657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202301 w 275130"/>
                    <a:gd name="connsiteY0" fmla="*/ 0 h 760651"/>
                    <a:gd name="connsiteX1" fmla="*/ 275130 w 275130"/>
                    <a:gd name="connsiteY1" fmla="*/ 396509 h 760651"/>
                    <a:gd name="connsiteX2" fmla="*/ 0 w 275130"/>
                    <a:gd name="connsiteY2" fmla="*/ 760651 h 760651"/>
                    <a:gd name="connsiteX0" fmla="*/ 129472 w 202301"/>
                    <a:gd name="connsiteY0" fmla="*/ 0 h 679730"/>
                    <a:gd name="connsiteX1" fmla="*/ 202301 w 202301"/>
                    <a:gd name="connsiteY1" fmla="*/ 396509 h 679730"/>
                    <a:gd name="connsiteX2" fmla="*/ 0 w 202301"/>
                    <a:gd name="connsiteY2" fmla="*/ 679730 h 67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301" h="679730">
                      <a:moveTo>
                        <a:pt x="129472" y="0"/>
                      </a:moveTo>
                      <a:lnTo>
                        <a:pt x="202301" y="396509"/>
                      </a:lnTo>
                      <a:lnTo>
                        <a:pt x="0" y="679730"/>
                      </a:ln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" name="Oval 330"/>
                <p:cNvSpPr/>
                <p:nvPr/>
              </p:nvSpPr>
              <p:spPr>
                <a:xfrm rot="15945195" flipH="1">
                  <a:off x="5093865" y="6052973"/>
                  <a:ext cx="89429" cy="6299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Oval 361"/>
                <p:cNvSpPr/>
                <p:nvPr/>
              </p:nvSpPr>
              <p:spPr>
                <a:xfrm rot="9261328" flipH="1">
                  <a:off x="5802754" y="6116193"/>
                  <a:ext cx="89474" cy="6296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TextBox 362"/>
                <p:cNvSpPr txBox="1"/>
                <p:nvPr/>
              </p:nvSpPr>
              <p:spPr>
                <a:xfrm rot="1196322">
                  <a:off x="5285791" y="6064699"/>
                  <a:ext cx="345655" cy="320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000" b="1" dirty="0">
                      <a:solidFill>
                        <a:schemeClr val="bg1"/>
                      </a:solidFill>
                    </a:rPr>
                    <a:t>F</a:t>
                  </a:r>
                  <a:r>
                    <a:rPr lang="en-US" sz="2000" b="1" dirty="0" smtClean="0">
                      <a:solidFill>
                        <a:schemeClr val="bg1"/>
                      </a:solidFill>
                    </a:rPr>
                    <a:t>2</a:t>
                  </a:r>
                  <a:endParaRPr lang="en-US" sz="2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4" name="Oval 363"/>
                <p:cNvSpPr/>
                <p:nvPr/>
              </p:nvSpPr>
              <p:spPr>
                <a:xfrm flipH="1" flipV="1">
                  <a:off x="5622568" y="5787843"/>
                  <a:ext cx="43402" cy="2349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5" name="Group 444"/>
            <p:cNvGrpSpPr/>
            <p:nvPr/>
          </p:nvGrpSpPr>
          <p:grpSpPr>
            <a:xfrm>
              <a:off x="1171359" y="5059581"/>
              <a:ext cx="347174" cy="388569"/>
              <a:chOff x="5797041" y="2656153"/>
              <a:chExt cx="347174" cy="388569"/>
            </a:xfrm>
          </p:grpSpPr>
          <p:grpSp>
            <p:nvGrpSpPr>
              <p:cNvPr id="446" name="Group 445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448" name="Teardrop 447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Freeform 448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" name="Freeform 449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7" name="Oval 446"/>
              <p:cNvSpPr/>
              <p:nvPr/>
            </p:nvSpPr>
            <p:spPr>
              <a:xfrm flipH="1" flipV="1">
                <a:off x="6033806" y="2880140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7847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Rectangle 129"/>
          <p:cNvSpPr/>
          <p:nvPr/>
        </p:nvSpPr>
        <p:spPr>
          <a:xfrm>
            <a:off x="2106065" y="1458647"/>
            <a:ext cx="3272162" cy="3528392"/>
          </a:xfrm>
          <a:prstGeom prst="rect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28" name="Cube 327"/>
          <p:cNvSpPr/>
          <p:nvPr/>
        </p:nvSpPr>
        <p:spPr>
          <a:xfrm>
            <a:off x="6372200" y="1322625"/>
            <a:ext cx="2757081" cy="3612235"/>
          </a:xfrm>
          <a:prstGeom prst="cube">
            <a:avLst>
              <a:gd name="adj" fmla="val 3693"/>
            </a:avLst>
          </a:prstGeom>
          <a:gradFill flip="none" rotWithShape="1">
            <a:gsLst>
              <a:gs pos="0">
                <a:srgbClr val="006600"/>
              </a:gs>
              <a:gs pos="58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0" scaled="1"/>
            <a:tileRect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33" name="Rectangle 232"/>
          <p:cNvSpPr/>
          <p:nvPr/>
        </p:nvSpPr>
        <p:spPr>
          <a:xfrm>
            <a:off x="132" y="4932759"/>
            <a:ext cx="9155758" cy="1914798"/>
          </a:xfrm>
          <a:prstGeom prst="rect">
            <a:avLst/>
          </a:prstGeom>
          <a:gradFill>
            <a:gsLst>
              <a:gs pos="0">
                <a:srgbClr val="006600"/>
              </a:gs>
              <a:gs pos="32000">
                <a:schemeClr val="bg1">
                  <a:lumMod val="0"/>
                  <a:lumOff val="100000"/>
                </a:schemeClr>
              </a:gs>
              <a:gs pos="100000">
                <a:schemeClr val="bg1"/>
              </a:gs>
              <a:gs pos="100000">
                <a:schemeClr val="bg1"/>
              </a:gs>
            </a:gsLst>
            <a:lin ang="5400000" scaled="0"/>
          </a:gra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1" name="Cube 380"/>
          <p:cNvSpPr/>
          <p:nvPr/>
        </p:nvSpPr>
        <p:spPr>
          <a:xfrm>
            <a:off x="2279146" y="465407"/>
            <a:ext cx="511018" cy="100203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2" name="Cube 381"/>
          <p:cNvSpPr/>
          <p:nvPr/>
        </p:nvSpPr>
        <p:spPr>
          <a:xfrm>
            <a:off x="2695586" y="593383"/>
            <a:ext cx="511018" cy="870568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3" name="Cube 382"/>
          <p:cNvSpPr/>
          <p:nvPr/>
        </p:nvSpPr>
        <p:spPr>
          <a:xfrm>
            <a:off x="3112751" y="825286"/>
            <a:ext cx="511018" cy="64818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4" name="Cube 383"/>
          <p:cNvSpPr/>
          <p:nvPr/>
        </p:nvSpPr>
        <p:spPr>
          <a:xfrm>
            <a:off x="3520723" y="1006243"/>
            <a:ext cx="511018" cy="466116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85" name="Cube 384"/>
          <p:cNvSpPr/>
          <p:nvPr/>
        </p:nvSpPr>
        <p:spPr>
          <a:xfrm>
            <a:off x="3928130" y="834724"/>
            <a:ext cx="799377" cy="63917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9" name="Cube 308"/>
          <p:cNvSpPr/>
          <p:nvPr/>
        </p:nvSpPr>
        <p:spPr>
          <a:xfrm>
            <a:off x="4618887" y="666094"/>
            <a:ext cx="511018" cy="78601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88" name="Cube 187"/>
          <p:cNvSpPr/>
          <p:nvPr/>
        </p:nvSpPr>
        <p:spPr>
          <a:xfrm>
            <a:off x="5021279" y="88392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7" name="Cube 156"/>
          <p:cNvSpPr/>
          <p:nvPr/>
        </p:nvSpPr>
        <p:spPr>
          <a:xfrm>
            <a:off x="6334524" y="937986"/>
            <a:ext cx="552867" cy="531023"/>
          </a:xfrm>
          <a:prstGeom prst="cube">
            <a:avLst>
              <a:gd name="adj" fmla="val 1998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6" name="Cube 155"/>
          <p:cNvSpPr/>
          <p:nvPr/>
        </p:nvSpPr>
        <p:spPr>
          <a:xfrm>
            <a:off x="6718004" y="902850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8" name="Cube 157"/>
          <p:cNvSpPr/>
          <p:nvPr/>
        </p:nvSpPr>
        <p:spPr>
          <a:xfrm>
            <a:off x="7126743" y="787140"/>
            <a:ext cx="601269" cy="683999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62" name="Cube 161"/>
          <p:cNvSpPr/>
          <p:nvPr/>
        </p:nvSpPr>
        <p:spPr>
          <a:xfrm>
            <a:off x="7608378" y="901038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7" name="Cube 306"/>
          <p:cNvSpPr/>
          <p:nvPr/>
        </p:nvSpPr>
        <p:spPr>
          <a:xfrm>
            <a:off x="8009110" y="1052678"/>
            <a:ext cx="579122" cy="415455"/>
          </a:xfrm>
          <a:prstGeom prst="cube">
            <a:avLst>
              <a:gd name="adj" fmla="val 2823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08" name="Cube 307"/>
          <p:cNvSpPr/>
          <p:nvPr/>
        </p:nvSpPr>
        <p:spPr>
          <a:xfrm>
            <a:off x="8428798" y="708329"/>
            <a:ext cx="700482" cy="759116"/>
          </a:xfrm>
          <a:prstGeom prst="cube">
            <a:avLst>
              <a:gd name="adj" fmla="val 15713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6" name="Cube 375"/>
          <p:cNvSpPr/>
          <p:nvPr/>
        </p:nvSpPr>
        <p:spPr>
          <a:xfrm>
            <a:off x="0" y="675888"/>
            <a:ext cx="527411" cy="78601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7" name="Cube 376"/>
          <p:cNvSpPr/>
          <p:nvPr/>
        </p:nvSpPr>
        <p:spPr>
          <a:xfrm>
            <a:off x="432848" y="883928"/>
            <a:ext cx="511018" cy="57584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378" name="Cube 377"/>
          <p:cNvSpPr/>
          <p:nvPr/>
        </p:nvSpPr>
        <p:spPr>
          <a:xfrm>
            <a:off x="848965" y="762494"/>
            <a:ext cx="511018" cy="70651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-26478" y="1475369"/>
            <a:ext cx="2177465" cy="3528392"/>
          </a:xfrm>
          <a:prstGeom prst="rect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Can 9"/>
          <p:cNvSpPr/>
          <p:nvPr/>
        </p:nvSpPr>
        <p:spPr>
          <a:xfrm>
            <a:off x="5400600" y="1069495"/>
            <a:ext cx="1152128" cy="4026906"/>
          </a:xfrm>
          <a:prstGeom prst="can">
            <a:avLst/>
          </a:prstGeom>
          <a:gradFill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" name="Can 10"/>
          <p:cNvSpPr/>
          <p:nvPr/>
        </p:nvSpPr>
        <p:spPr>
          <a:xfrm>
            <a:off x="1080120" y="1069494"/>
            <a:ext cx="1152128" cy="4060148"/>
          </a:xfrm>
          <a:prstGeom prst="can">
            <a:avLst/>
          </a:prstGeom>
          <a:gradFill flip="none" rotWithShape="1">
            <a:gsLst>
              <a:gs pos="0">
                <a:srgbClr val="006600"/>
              </a:gs>
              <a:gs pos="100000">
                <a:schemeClr val="accent1">
                  <a:tint val="44500"/>
                  <a:satMod val="160000"/>
                  <a:lumMod val="0"/>
                  <a:lumOff val="100000"/>
                </a:schemeClr>
              </a:gs>
              <a:gs pos="43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28575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2219658" y="2171255"/>
            <a:ext cx="2376876" cy="2771947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9225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55924 w 2276290"/>
              <a:gd name="connsiteY1" fmla="*/ 721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5899 w 2276290"/>
              <a:gd name="connsiteY1" fmla="*/ 3929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5943 h 2749143"/>
              <a:gd name="connsiteX1" fmla="*/ 462574 w 2276290"/>
              <a:gd name="connsiteY1" fmla="*/ 0 h 2749143"/>
              <a:gd name="connsiteX2" fmla="*/ 464374 w 2276290"/>
              <a:gd name="connsiteY2" fmla="*/ 523827 h 2749143"/>
              <a:gd name="connsiteX3" fmla="*/ 896668 w 2276290"/>
              <a:gd name="connsiteY3" fmla="*/ 522139 h 2749143"/>
              <a:gd name="connsiteX4" fmla="*/ 897419 w 2276290"/>
              <a:gd name="connsiteY4" fmla="*/ 1059025 h 2749143"/>
              <a:gd name="connsiteX5" fmla="*/ 1227856 w 2276290"/>
              <a:gd name="connsiteY5" fmla="*/ 1061873 h 2749143"/>
              <a:gd name="connsiteX6" fmla="*/ 1231754 w 2276290"/>
              <a:gd name="connsiteY6" fmla="*/ 1709255 h 2749143"/>
              <a:gd name="connsiteX7" fmla="*/ 1685581 w 2276290"/>
              <a:gd name="connsiteY7" fmla="*/ 1706406 h 2749143"/>
              <a:gd name="connsiteX8" fmla="*/ 1690229 w 2276290"/>
              <a:gd name="connsiteY8" fmla="*/ 2279273 h 2749143"/>
              <a:gd name="connsiteX9" fmla="*/ 2276290 w 2276290"/>
              <a:gd name="connsiteY9" fmla="*/ 2279273 h 2749143"/>
              <a:gd name="connsiteX10" fmla="*/ 2271641 w 2276290"/>
              <a:gd name="connsiteY10" fmla="*/ 2749143 h 2749143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6668 w 2276290"/>
              <a:gd name="connsiteY3" fmla="*/ 516196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08080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909721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94347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82046 w 2276290"/>
              <a:gd name="connsiteY6" fmla="*/ 1694263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62574 w 2276290"/>
              <a:gd name="connsiteY1" fmla="*/ 638 h 2743200"/>
              <a:gd name="connsiteX2" fmla="*/ 464374 w 2276290"/>
              <a:gd name="connsiteY2" fmla="*/ 517884 h 2743200"/>
              <a:gd name="connsiteX3" fmla="*/ 892568 w 2276290"/>
              <a:gd name="connsiteY3" fmla="*/ 512138 h 2743200"/>
              <a:gd name="connsiteX4" fmla="*/ 897419 w 2276290"/>
              <a:gd name="connsiteY4" fmla="*/ 1093804 h 2743200"/>
              <a:gd name="connsiteX5" fmla="*/ 1273576 w 2276290"/>
              <a:gd name="connsiteY5" fmla="*/ 1092127 h 2743200"/>
              <a:gd name="connsiteX6" fmla="*/ 1269745 w 2276290"/>
              <a:gd name="connsiteY6" fmla="*/ 1702379 h 2743200"/>
              <a:gd name="connsiteX7" fmla="*/ 1767590 w 2276290"/>
              <a:gd name="connsiteY7" fmla="*/ 1696406 h 2743200"/>
              <a:gd name="connsiteX8" fmla="*/ 1764037 w 2276290"/>
              <a:gd name="connsiteY8" fmla="*/ 2269271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62574" y="638"/>
                </a:lnTo>
                <a:lnTo>
                  <a:pt x="464374" y="517884"/>
                </a:lnTo>
                <a:lnTo>
                  <a:pt x="892568" y="512138"/>
                </a:lnTo>
                <a:cubicBezTo>
                  <a:pt x="892818" y="691100"/>
                  <a:pt x="897169" y="914842"/>
                  <a:pt x="897419" y="1093804"/>
                </a:cubicBezTo>
                <a:lnTo>
                  <a:pt x="1273576" y="1092127"/>
                </a:lnTo>
                <a:cubicBezTo>
                  <a:pt x="1274875" y="1307921"/>
                  <a:pt x="1268446" y="1486585"/>
                  <a:pt x="1269745" y="1702379"/>
                </a:cubicBezTo>
                <a:lnTo>
                  <a:pt x="1767590" y="1696406"/>
                </a:lnTo>
                <a:cubicBezTo>
                  <a:pt x="1769139" y="1887362"/>
                  <a:pt x="1762488" y="2078315"/>
                  <a:pt x="1764037" y="2269271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6735242" y="4407085"/>
            <a:ext cx="962417" cy="959895"/>
            <a:chOff x="5466599" y="766621"/>
            <a:chExt cx="1440827" cy="1419687"/>
          </a:xfrm>
        </p:grpSpPr>
        <p:sp>
          <p:nvSpPr>
            <p:cNvPr id="137" name="Oval 136"/>
            <p:cNvSpPr/>
            <p:nvPr/>
          </p:nvSpPr>
          <p:spPr>
            <a:xfrm rot="10400524">
              <a:off x="6733390" y="1377389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5729844" y="1496291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550781" y="1450128"/>
              <a:ext cx="540327" cy="593766"/>
            </a:xfrm>
            <a:custGeom>
              <a:avLst/>
              <a:gdLst>
                <a:gd name="connsiteX0" fmla="*/ 41564 w 540327"/>
                <a:gd name="connsiteY0" fmla="*/ 0 h 593766"/>
                <a:gd name="connsiteX1" fmla="*/ 540327 w 540327"/>
                <a:gd name="connsiteY1" fmla="*/ 374073 h 593766"/>
                <a:gd name="connsiteX2" fmla="*/ 0 w 540327"/>
                <a:gd name="connsiteY2" fmla="*/ 593766 h 593766"/>
                <a:gd name="connsiteX3" fmla="*/ 0 w 540327"/>
                <a:gd name="connsiteY3" fmla="*/ 593766 h 59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327" h="593766">
                  <a:moveTo>
                    <a:pt x="41564" y="0"/>
                  </a:moveTo>
                  <a:lnTo>
                    <a:pt x="540327" y="374073"/>
                  </a:lnTo>
                  <a:lnTo>
                    <a:pt x="0" y="593766"/>
                  </a:lnTo>
                  <a:lnTo>
                    <a:pt x="0" y="59376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682982" flipH="1">
              <a:off x="5725401" y="2040284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71200" flipH="1">
              <a:off x="5466599" y="2017046"/>
              <a:ext cx="288189" cy="14602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Manual Operation 61"/>
            <p:cNvSpPr/>
            <p:nvPr/>
          </p:nvSpPr>
          <p:spPr>
            <a:xfrm rot="13233097" flipH="1">
              <a:off x="5607542" y="783942"/>
              <a:ext cx="706625" cy="10204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930"/>
                <a:gd name="connsiteY0" fmla="*/ 0 h 10000"/>
                <a:gd name="connsiteX1" fmla="*/ 10930 w 10930"/>
                <a:gd name="connsiteY1" fmla="*/ 2265 h 10000"/>
                <a:gd name="connsiteX2" fmla="*/ 8000 w 10930"/>
                <a:gd name="connsiteY2" fmla="*/ 10000 h 10000"/>
                <a:gd name="connsiteX3" fmla="*/ 2000 w 10930"/>
                <a:gd name="connsiteY3" fmla="*/ 10000 h 10000"/>
                <a:gd name="connsiteX4" fmla="*/ 0 w 1093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0" h="10000">
                  <a:moveTo>
                    <a:pt x="0" y="0"/>
                  </a:moveTo>
                  <a:lnTo>
                    <a:pt x="10930" y="2265"/>
                  </a:lnTo>
                  <a:lnTo>
                    <a:pt x="8000" y="10000"/>
                  </a:lnTo>
                  <a:lnTo>
                    <a:pt x="2000" y="10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 rot="2433097" flipH="1">
              <a:off x="6165980" y="766621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ube 147"/>
            <p:cNvSpPr/>
            <p:nvPr/>
          </p:nvSpPr>
          <p:spPr>
            <a:xfrm rot="1565340">
              <a:off x="6090236" y="946948"/>
              <a:ext cx="765041" cy="837718"/>
            </a:xfrm>
            <a:prstGeom prst="cube">
              <a:avLst>
                <a:gd name="adj" fmla="val 20375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9" name="Freeform 148"/>
            <p:cNvSpPr/>
            <p:nvPr/>
          </p:nvSpPr>
          <p:spPr>
            <a:xfrm>
              <a:off x="6092042" y="1027216"/>
              <a:ext cx="534389" cy="492826"/>
            </a:xfrm>
            <a:custGeom>
              <a:avLst/>
              <a:gdLst>
                <a:gd name="connsiteX0" fmla="*/ 53439 w 587828"/>
                <a:gd name="connsiteY0" fmla="*/ 0 h 492826"/>
                <a:gd name="connsiteX1" fmla="*/ 0 w 587828"/>
                <a:gd name="connsiteY1" fmla="*/ 391885 h 492826"/>
                <a:gd name="connsiteX2" fmla="*/ 587828 w 587828"/>
                <a:gd name="connsiteY2" fmla="*/ 492826 h 492826"/>
                <a:gd name="connsiteX3" fmla="*/ 587828 w 587828"/>
                <a:gd name="connsiteY3" fmla="*/ 492826 h 492826"/>
                <a:gd name="connsiteX0" fmla="*/ 0 w 534389"/>
                <a:gd name="connsiteY0" fmla="*/ 0 h 492826"/>
                <a:gd name="connsiteX1" fmla="*/ 95002 w 534389"/>
                <a:gd name="connsiteY1" fmla="*/ 439387 h 492826"/>
                <a:gd name="connsiteX2" fmla="*/ 534389 w 534389"/>
                <a:gd name="connsiteY2" fmla="*/ 492826 h 492826"/>
                <a:gd name="connsiteX3" fmla="*/ 534389 w 534389"/>
                <a:gd name="connsiteY3" fmla="*/ 492826 h 49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389" h="492826">
                  <a:moveTo>
                    <a:pt x="0" y="0"/>
                  </a:moveTo>
                  <a:lnTo>
                    <a:pt x="95002" y="439387"/>
                  </a:lnTo>
                  <a:lnTo>
                    <a:pt x="534389" y="492826"/>
                  </a:lnTo>
                  <a:lnTo>
                    <a:pt x="534389" y="4928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0400524">
              <a:off x="6539412" y="1443641"/>
              <a:ext cx="174036" cy="1291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Cube 150"/>
          <p:cNvSpPr/>
          <p:nvPr/>
        </p:nvSpPr>
        <p:spPr>
          <a:xfrm>
            <a:off x="7848872" y="4781954"/>
            <a:ext cx="511018" cy="566407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2" name="Cube 151"/>
          <p:cNvSpPr/>
          <p:nvPr/>
        </p:nvSpPr>
        <p:spPr>
          <a:xfrm>
            <a:off x="7580748" y="5100134"/>
            <a:ext cx="412405" cy="371119"/>
          </a:xfrm>
          <a:prstGeom prst="cube">
            <a:avLst>
              <a:gd name="adj" fmla="val 34804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4" name="Cube 153"/>
          <p:cNvSpPr/>
          <p:nvPr/>
        </p:nvSpPr>
        <p:spPr>
          <a:xfrm>
            <a:off x="8136112" y="5007260"/>
            <a:ext cx="540344" cy="415455"/>
          </a:xfrm>
          <a:prstGeom prst="cube">
            <a:avLst>
              <a:gd name="adj" fmla="val 20375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552728" y="2262642"/>
            <a:ext cx="2276290" cy="2743200"/>
          </a:xfrm>
          <a:custGeom>
            <a:avLst/>
            <a:gdLst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21894 w 2422357"/>
              <a:gd name="connsiteY2" fmla="*/ 49730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42736 w 2422357"/>
              <a:gd name="connsiteY3" fmla="*/ 513347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74821 w 2422357"/>
              <a:gd name="connsiteY4" fmla="*/ 1058779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32092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9621 w 2422357"/>
              <a:gd name="connsiteY5" fmla="*/ 1058779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63578 w 2422357"/>
              <a:gd name="connsiteY6" fmla="*/ 1700463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44842 w 2422357"/>
              <a:gd name="connsiteY8" fmla="*/ 2261936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22357"/>
              <a:gd name="connsiteY0" fmla="*/ 0 h 2743200"/>
              <a:gd name="connsiteX1" fmla="*/ 705852 w 2422357"/>
              <a:gd name="connsiteY1" fmla="*/ 0 h 2743200"/>
              <a:gd name="connsiteX2" fmla="*/ 707651 w 2422357"/>
              <a:gd name="connsiteY2" fmla="*/ 517245 h 2743200"/>
              <a:gd name="connsiteX3" fmla="*/ 1039887 w 2422357"/>
              <a:gd name="connsiteY3" fmla="*/ 516196 h 2743200"/>
              <a:gd name="connsiteX4" fmla="*/ 1040638 w 2422357"/>
              <a:gd name="connsiteY4" fmla="*/ 1053082 h 2743200"/>
              <a:gd name="connsiteX5" fmla="*/ 1371075 w 2422357"/>
              <a:gd name="connsiteY5" fmla="*/ 1055930 h 2743200"/>
              <a:gd name="connsiteX6" fmla="*/ 1374973 w 2422357"/>
              <a:gd name="connsiteY6" fmla="*/ 1703312 h 2743200"/>
              <a:gd name="connsiteX7" fmla="*/ 1828800 w 2422357"/>
              <a:gd name="connsiteY7" fmla="*/ 1700463 h 2743200"/>
              <a:gd name="connsiteX8" fmla="*/ 1833448 w 2422357"/>
              <a:gd name="connsiteY8" fmla="*/ 2273330 h 2743200"/>
              <a:gd name="connsiteX9" fmla="*/ 2422357 w 2422357"/>
              <a:gd name="connsiteY9" fmla="*/ 2261936 h 2743200"/>
              <a:gd name="connsiteX10" fmla="*/ 2406315 w 2422357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06315 w 2419509"/>
              <a:gd name="connsiteY10" fmla="*/ 2743200 h 2743200"/>
              <a:gd name="connsiteX0" fmla="*/ 0 w 2419509"/>
              <a:gd name="connsiteY0" fmla="*/ 0 h 2743200"/>
              <a:gd name="connsiteX1" fmla="*/ 705852 w 2419509"/>
              <a:gd name="connsiteY1" fmla="*/ 0 h 2743200"/>
              <a:gd name="connsiteX2" fmla="*/ 707651 w 2419509"/>
              <a:gd name="connsiteY2" fmla="*/ 517245 h 2743200"/>
              <a:gd name="connsiteX3" fmla="*/ 1039887 w 2419509"/>
              <a:gd name="connsiteY3" fmla="*/ 516196 h 2743200"/>
              <a:gd name="connsiteX4" fmla="*/ 1040638 w 2419509"/>
              <a:gd name="connsiteY4" fmla="*/ 1053082 h 2743200"/>
              <a:gd name="connsiteX5" fmla="*/ 1371075 w 2419509"/>
              <a:gd name="connsiteY5" fmla="*/ 1055930 h 2743200"/>
              <a:gd name="connsiteX6" fmla="*/ 1374973 w 2419509"/>
              <a:gd name="connsiteY6" fmla="*/ 1703312 h 2743200"/>
              <a:gd name="connsiteX7" fmla="*/ 1828800 w 2419509"/>
              <a:gd name="connsiteY7" fmla="*/ 1700463 h 2743200"/>
              <a:gd name="connsiteX8" fmla="*/ 1833448 w 2419509"/>
              <a:gd name="connsiteY8" fmla="*/ 2273330 h 2743200"/>
              <a:gd name="connsiteX9" fmla="*/ 2419509 w 2419509"/>
              <a:gd name="connsiteY9" fmla="*/ 2273330 h 2743200"/>
              <a:gd name="connsiteX10" fmla="*/ 2414860 w 2419509"/>
              <a:gd name="connsiteY10" fmla="*/ 2743200 h 2743200"/>
              <a:gd name="connsiteX0" fmla="*/ 0 w 2276290"/>
              <a:gd name="connsiteY0" fmla="*/ 0 h 2743200"/>
              <a:gd name="connsiteX1" fmla="*/ 562633 w 2276290"/>
              <a:gd name="connsiteY1" fmla="*/ 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564432 w 2276290"/>
              <a:gd name="connsiteY2" fmla="*/ 51724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  <a:gd name="connsiteX0" fmla="*/ 0 w 2276290"/>
              <a:gd name="connsiteY0" fmla="*/ 0 h 2743200"/>
              <a:gd name="connsiteX1" fmla="*/ 425999 w 2276290"/>
              <a:gd name="connsiteY1" fmla="*/ 10510 h 2743200"/>
              <a:gd name="connsiteX2" fmla="*/ 427798 w 2276290"/>
              <a:gd name="connsiteY2" fmla="*/ 527755 h 2743200"/>
              <a:gd name="connsiteX3" fmla="*/ 896668 w 2276290"/>
              <a:gd name="connsiteY3" fmla="*/ 516196 h 2743200"/>
              <a:gd name="connsiteX4" fmla="*/ 897419 w 2276290"/>
              <a:gd name="connsiteY4" fmla="*/ 1053082 h 2743200"/>
              <a:gd name="connsiteX5" fmla="*/ 1227856 w 2276290"/>
              <a:gd name="connsiteY5" fmla="*/ 1055930 h 2743200"/>
              <a:gd name="connsiteX6" fmla="*/ 1231754 w 2276290"/>
              <a:gd name="connsiteY6" fmla="*/ 1703312 h 2743200"/>
              <a:gd name="connsiteX7" fmla="*/ 1685581 w 2276290"/>
              <a:gd name="connsiteY7" fmla="*/ 1700463 h 2743200"/>
              <a:gd name="connsiteX8" fmla="*/ 1690229 w 2276290"/>
              <a:gd name="connsiteY8" fmla="*/ 2273330 h 2743200"/>
              <a:gd name="connsiteX9" fmla="*/ 2276290 w 2276290"/>
              <a:gd name="connsiteY9" fmla="*/ 2273330 h 2743200"/>
              <a:gd name="connsiteX10" fmla="*/ 2271641 w 2276290"/>
              <a:gd name="connsiteY10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290" h="2743200">
                <a:moveTo>
                  <a:pt x="0" y="0"/>
                </a:moveTo>
                <a:lnTo>
                  <a:pt x="425999" y="10510"/>
                </a:lnTo>
                <a:cubicBezTo>
                  <a:pt x="426599" y="182925"/>
                  <a:pt x="427198" y="355340"/>
                  <a:pt x="427798" y="527755"/>
                </a:cubicBezTo>
                <a:lnTo>
                  <a:pt x="896668" y="516196"/>
                </a:lnTo>
                <a:cubicBezTo>
                  <a:pt x="896918" y="695158"/>
                  <a:pt x="897169" y="874120"/>
                  <a:pt x="897419" y="1053082"/>
                </a:cubicBezTo>
                <a:lnTo>
                  <a:pt x="1227856" y="1055930"/>
                </a:lnTo>
                <a:cubicBezTo>
                  <a:pt x="1229155" y="1271724"/>
                  <a:pt x="1230455" y="1487518"/>
                  <a:pt x="1231754" y="1703312"/>
                </a:cubicBezTo>
                <a:lnTo>
                  <a:pt x="1685581" y="1700463"/>
                </a:lnTo>
                <a:cubicBezTo>
                  <a:pt x="1687130" y="1891419"/>
                  <a:pt x="1688680" y="2082374"/>
                  <a:pt x="1690229" y="2273330"/>
                </a:cubicBezTo>
                <a:lnTo>
                  <a:pt x="2276290" y="2273330"/>
                </a:lnTo>
                <a:cubicBezTo>
                  <a:pt x="2274740" y="2429953"/>
                  <a:pt x="2273191" y="2586577"/>
                  <a:pt x="2271641" y="2743200"/>
                </a:cubicBezTo>
              </a:path>
            </a:pathLst>
          </a:custGeom>
          <a:noFill/>
          <a:ln w="28575">
            <a:solidFill>
              <a:srgbClr val="00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Freeform 193"/>
          <p:cNvSpPr/>
          <p:nvPr/>
        </p:nvSpPr>
        <p:spPr>
          <a:xfrm>
            <a:off x="2786388" y="4319822"/>
            <a:ext cx="1209548" cy="683940"/>
          </a:xfrm>
          <a:custGeom>
            <a:avLst/>
            <a:gdLst>
              <a:gd name="connsiteX0" fmla="*/ 0 w 845389"/>
              <a:gd name="connsiteY0" fmla="*/ 557841 h 569343"/>
              <a:gd name="connsiteX1" fmla="*/ 0 w 845389"/>
              <a:gd name="connsiteY1" fmla="*/ 362309 h 569343"/>
              <a:gd name="connsiteX2" fmla="*/ 138023 w 845389"/>
              <a:gd name="connsiteY2" fmla="*/ 362309 h 569343"/>
              <a:gd name="connsiteX3" fmla="*/ 138023 w 845389"/>
              <a:gd name="connsiteY3" fmla="*/ 207034 h 569343"/>
              <a:gd name="connsiteX4" fmla="*/ 287547 w 845389"/>
              <a:gd name="connsiteY4" fmla="*/ 207034 h 569343"/>
              <a:gd name="connsiteX5" fmla="*/ 287547 w 845389"/>
              <a:gd name="connsiteY5" fmla="*/ 0 h 569343"/>
              <a:gd name="connsiteX6" fmla="*/ 408317 w 845389"/>
              <a:gd name="connsiteY6" fmla="*/ 0 h 569343"/>
              <a:gd name="connsiteX7" fmla="*/ 408317 w 845389"/>
              <a:gd name="connsiteY7" fmla="*/ 57509 h 569343"/>
              <a:gd name="connsiteX8" fmla="*/ 603849 w 845389"/>
              <a:gd name="connsiteY8" fmla="*/ 57509 h 569343"/>
              <a:gd name="connsiteX9" fmla="*/ 603849 w 845389"/>
              <a:gd name="connsiteY9" fmla="*/ 281796 h 569343"/>
              <a:gd name="connsiteX10" fmla="*/ 718868 w 845389"/>
              <a:gd name="connsiteY10" fmla="*/ 281796 h 569343"/>
              <a:gd name="connsiteX11" fmla="*/ 718868 w 845389"/>
              <a:gd name="connsiteY11" fmla="*/ 419819 h 569343"/>
              <a:gd name="connsiteX12" fmla="*/ 845389 w 845389"/>
              <a:gd name="connsiteY12" fmla="*/ 419819 h 569343"/>
              <a:gd name="connsiteX13" fmla="*/ 845389 w 845389"/>
              <a:gd name="connsiteY13" fmla="*/ 569343 h 569343"/>
              <a:gd name="connsiteX14" fmla="*/ 0 w 845389"/>
              <a:gd name="connsiteY14" fmla="*/ 557841 h 569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5389" h="569343">
                <a:moveTo>
                  <a:pt x="0" y="557841"/>
                </a:moveTo>
                <a:lnTo>
                  <a:pt x="0" y="362309"/>
                </a:lnTo>
                <a:lnTo>
                  <a:pt x="138023" y="362309"/>
                </a:lnTo>
                <a:lnTo>
                  <a:pt x="138023" y="207034"/>
                </a:lnTo>
                <a:lnTo>
                  <a:pt x="287547" y="207034"/>
                </a:lnTo>
                <a:lnTo>
                  <a:pt x="287547" y="0"/>
                </a:lnTo>
                <a:lnTo>
                  <a:pt x="408317" y="0"/>
                </a:lnTo>
                <a:lnTo>
                  <a:pt x="408317" y="57509"/>
                </a:lnTo>
                <a:lnTo>
                  <a:pt x="603849" y="57509"/>
                </a:lnTo>
                <a:lnTo>
                  <a:pt x="603849" y="281796"/>
                </a:lnTo>
                <a:lnTo>
                  <a:pt x="718868" y="281796"/>
                </a:lnTo>
                <a:lnTo>
                  <a:pt x="718868" y="419819"/>
                </a:lnTo>
                <a:lnTo>
                  <a:pt x="845389" y="419819"/>
                </a:lnTo>
                <a:lnTo>
                  <a:pt x="845389" y="569343"/>
                </a:lnTo>
                <a:lnTo>
                  <a:pt x="0" y="557841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272" name="Straight Connector 271"/>
          <p:cNvCxnSpPr/>
          <p:nvPr/>
        </p:nvCxnSpPr>
        <p:spPr>
          <a:xfrm flipV="1">
            <a:off x="5704702" y="874998"/>
            <a:ext cx="109598" cy="229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Freeform 272"/>
          <p:cNvSpPr/>
          <p:nvPr/>
        </p:nvSpPr>
        <p:spPr>
          <a:xfrm rot="561620" flipH="1">
            <a:off x="5636371" y="877161"/>
            <a:ext cx="129843" cy="413877"/>
          </a:xfrm>
          <a:custGeom>
            <a:avLst/>
            <a:gdLst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3" fmla="*/ 64736 w 129473"/>
              <a:gd name="connsiteY3" fmla="*/ 784927 h 784927"/>
              <a:gd name="connsiteX0" fmla="*/ 0 w 129473"/>
              <a:gd name="connsiteY0" fmla="*/ 0 h 784927"/>
              <a:gd name="connsiteX1" fmla="*/ 129473 w 129473"/>
              <a:gd name="connsiteY1" fmla="*/ 396509 h 784927"/>
              <a:gd name="connsiteX2" fmla="*/ 64736 w 129473"/>
              <a:gd name="connsiteY2" fmla="*/ 784927 h 784927"/>
              <a:gd name="connsiteX0" fmla="*/ 145657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202301 w 275130"/>
              <a:gd name="connsiteY0" fmla="*/ 0 h 760651"/>
              <a:gd name="connsiteX1" fmla="*/ 275130 w 275130"/>
              <a:gd name="connsiteY1" fmla="*/ 396509 h 760651"/>
              <a:gd name="connsiteX2" fmla="*/ 0 w 275130"/>
              <a:gd name="connsiteY2" fmla="*/ 760651 h 760651"/>
              <a:gd name="connsiteX0" fmla="*/ 129472 w 202301"/>
              <a:gd name="connsiteY0" fmla="*/ 0 h 679730"/>
              <a:gd name="connsiteX1" fmla="*/ 202301 w 202301"/>
              <a:gd name="connsiteY1" fmla="*/ 396509 h 679730"/>
              <a:gd name="connsiteX2" fmla="*/ 0 w 202301"/>
              <a:gd name="connsiteY2" fmla="*/ 679730 h 67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301" h="679730">
                <a:moveTo>
                  <a:pt x="129472" y="0"/>
                </a:moveTo>
                <a:lnTo>
                  <a:pt x="202301" y="396509"/>
                </a:lnTo>
                <a:lnTo>
                  <a:pt x="0" y="67973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lowchart: Manual Operation 49"/>
          <p:cNvSpPr/>
          <p:nvPr/>
        </p:nvSpPr>
        <p:spPr>
          <a:xfrm rot="10800000" flipH="1">
            <a:off x="5663174" y="823569"/>
            <a:ext cx="535625" cy="542454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11680"/>
              <a:gd name="connsiteY0" fmla="*/ 0 h 10000"/>
              <a:gd name="connsiteX1" fmla="*/ 11680 w 11680"/>
              <a:gd name="connsiteY1" fmla="*/ 651 h 10000"/>
              <a:gd name="connsiteX2" fmla="*/ 8000 w 11680"/>
              <a:gd name="connsiteY2" fmla="*/ 10000 h 10000"/>
              <a:gd name="connsiteX3" fmla="*/ 2000 w 11680"/>
              <a:gd name="connsiteY3" fmla="*/ 10000 h 10000"/>
              <a:gd name="connsiteX4" fmla="*/ 0 w 11680"/>
              <a:gd name="connsiteY4" fmla="*/ 0 h 10000"/>
              <a:gd name="connsiteX0" fmla="*/ 0 w 12122"/>
              <a:gd name="connsiteY0" fmla="*/ 217 h 9349"/>
              <a:gd name="connsiteX1" fmla="*/ 12122 w 12122"/>
              <a:gd name="connsiteY1" fmla="*/ 0 h 9349"/>
              <a:gd name="connsiteX2" fmla="*/ 8442 w 12122"/>
              <a:gd name="connsiteY2" fmla="*/ 9349 h 9349"/>
              <a:gd name="connsiteX3" fmla="*/ 2442 w 12122"/>
              <a:gd name="connsiteY3" fmla="*/ 9349 h 9349"/>
              <a:gd name="connsiteX4" fmla="*/ 0 w 12122"/>
              <a:gd name="connsiteY4" fmla="*/ 217 h 9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22" h="9349">
                <a:moveTo>
                  <a:pt x="0" y="217"/>
                </a:moveTo>
                <a:lnTo>
                  <a:pt x="12122" y="0"/>
                </a:lnTo>
                <a:lnTo>
                  <a:pt x="8442" y="9349"/>
                </a:lnTo>
                <a:lnTo>
                  <a:pt x="2442" y="9349"/>
                </a:lnTo>
                <a:lnTo>
                  <a:pt x="0" y="217"/>
                </a:lnTo>
                <a:close/>
              </a:path>
            </a:pathLst>
          </a:custGeom>
          <a:solidFill>
            <a:srgbClr val="99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5" name="Straight Connector 274"/>
          <p:cNvCxnSpPr/>
          <p:nvPr/>
        </p:nvCxnSpPr>
        <p:spPr>
          <a:xfrm>
            <a:off x="6202444" y="628163"/>
            <a:ext cx="66620" cy="37808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7" name="Group 276"/>
          <p:cNvGrpSpPr/>
          <p:nvPr/>
        </p:nvGrpSpPr>
        <p:grpSpPr>
          <a:xfrm rot="15950856" flipH="1">
            <a:off x="6071917" y="445288"/>
            <a:ext cx="148918" cy="291520"/>
            <a:chOff x="4571999" y="3031356"/>
            <a:chExt cx="276395" cy="990531"/>
          </a:xfrm>
        </p:grpSpPr>
        <p:sp>
          <p:nvSpPr>
            <p:cNvPr id="278" name="Flowchart: Manual Operation 277"/>
            <p:cNvSpPr/>
            <p:nvPr/>
          </p:nvSpPr>
          <p:spPr>
            <a:xfrm rot="10800000">
              <a:off x="4571999" y="3082742"/>
              <a:ext cx="276395" cy="864096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Oval 278"/>
            <p:cNvSpPr/>
            <p:nvPr/>
          </p:nvSpPr>
          <p:spPr>
            <a:xfrm rot="10991293">
              <a:off x="4575848" y="3875864"/>
              <a:ext cx="272359" cy="14602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 rot="10800000">
              <a:off x="4628727" y="3031356"/>
              <a:ext cx="162937" cy="1027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1" name="Oval 280"/>
          <p:cNvSpPr/>
          <p:nvPr/>
        </p:nvSpPr>
        <p:spPr>
          <a:xfrm rot="15068174" flipH="1">
            <a:off x="6139485" y="571315"/>
            <a:ext cx="118948" cy="8425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Rounded Rectangle 281"/>
          <p:cNvSpPr/>
          <p:nvPr/>
        </p:nvSpPr>
        <p:spPr>
          <a:xfrm flipH="1">
            <a:off x="5806673" y="740775"/>
            <a:ext cx="180074" cy="93949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83" name="Straight Connector 282"/>
          <p:cNvCxnSpPr/>
          <p:nvPr/>
        </p:nvCxnSpPr>
        <p:spPr>
          <a:xfrm>
            <a:off x="5997817" y="892307"/>
            <a:ext cx="284096" cy="11393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Chord 283"/>
          <p:cNvSpPr/>
          <p:nvPr/>
        </p:nvSpPr>
        <p:spPr>
          <a:xfrm rot="4088183" flipH="1">
            <a:off x="5747662" y="456094"/>
            <a:ext cx="310031" cy="309582"/>
          </a:xfrm>
          <a:prstGeom prst="chord">
            <a:avLst>
              <a:gd name="adj1" fmla="val 3343245"/>
              <a:gd name="adj2" fmla="val 1560149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Oval 284"/>
          <p:cNvSpPr/>
          <p:nvPr/>
        </p:nvSpPr>
        <p:spPr>
          <a:xfrm flipH="1">
            <a:off x="5736324" y="556849"/>
            <a:ext cx="317422" cy="6178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364433" y="430615"/>
            <a:ext cx="645542" cy="910154"/>
            <a:chOff x="1331640" y="430614"/>
            <a:chExt cx="645542" cy="910154"/>
          </a:xfrm>
        </p:grpSpPr>
        <p:cxnSp>
          <p:nvCxnSpPr>
            <p:cNvPr id="271" name="Straight Connector 270"/>
            <p:cNvCxnSpPr/>
            <p:nvPr/>
          </p:nvCxnSpPr>
          <p:spPr>
            <a:xfrm flipH="1" flipV="1">
              <a:off x="1799253" y="849743"/>
              <a:ext cx="109598" cy="22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0" name="Freeform 269"/>
            <p:cNvSpPr/>
            <p:nvPr/>
          </p:nvSpPr>
          <p:spPr>
            <a:xfrm rot="21038380">
              <a:off x="1847339" y="851906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Flowchart: Manual Operation 49"/>
            <p:cNvSpPr/>
            <p:nvPr/>
          </p:nvSpPr>
          <p:spPr>
            <a:xfrm rot="10800000">
              <a:off x="1414754" y="798314"/>
              <a:ext cx="535625" cy="542454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6" name="Straight Connector 255"/>
            <p:cNvCxnSpPr/>
            <p:nvPr/>
          </p:nvCxnSpPr>
          <p:spPr>
            <a:xfrm flipH="1">
              <a:off x="1344489" y="602908"/>
              <a:ext cx="66620" cy="37808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9" name="Group 258"/>
            <p:cNvGrpSpPr/>
            <p:nvPr/>
          </p:nvGrpSpPr>
          <p:grpSpPr>
            <a:xfrm rot="5624086">
              <a:off x="1403117" y="403980"/>
              <a:ext cx="163028" cy="305514"/>
              <a:chOff x="4571999" y="3031356"/>
              <a:chExt cx="276395" cy="1093119"/>
            </a:xfrm>
          </p:grpSpPr>
          <p:sp>
            <p:nvSpPr>
              <p:cNvPr id="260" name="Flowchart: Manual Operation 259"/>
              <p:cNvSpPr/>
              <p:nvPr/>
            </p:nvSpPr>
            <p:spPr>
              <a:xfrm rot="10800000">
                <a:off x="4571999" y="3082742"/>
                <a:ext cx="276395" cy="864096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Oval 260"/>
              <p:cNvSpPr/>
              <p:nvPr/>
            </p:nvSpPr>
            <p:spPr>
              <a:xfrm rot="10991293">
                <a:off x="4574497" y="3875785"/>
                <a:ext cx="272358" cy="24869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Oval 261"/>
              <p:cNvSpPr/>
              <p:nvPr/>
            </p:nvSpPr>
            <p:spPr>
              <a:xfrm rot="10800000">
                <a:off x="4628727" y="3031356"/>
                <a:ext cx="162937" cy="10277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3" name="Oval 262"/>
            <p:cNvSpPr/>
            <p:nvPr/>
          </p:nvSpPr>
          <p:spPr>
            <a:xfrm rot="6531826">
              <a:off x="1355120" y="546060"/>
              <a:ext cx="118948" cy="842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Rounded Rectangle 263"/>
            <p:cNvSpPr/>
            <p:nvPr/>
          </p:nvSpPr>
          <p:spPr>
            <a:xfrm>
              <a:off x="1626806" y="715520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4" name="Straight Connector 253"/>
            <p:cNvCxnSpPr/>
            <p:nvPr/>
          </p:nvCxnSpPr>
          <p:spPr>
            <a:xfrm flipH="1">
              <a:off x="1331640" y="867052"/>
              <a:ext cx="284096" cy="113936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Chord 257"/>
            <p:cNvSpPr/>
            <p:nvPr/>
          </p:nvSpPr>
          <p:spPr>
            <a:xfrm rot="17511817">
              <a:off x="1555860" y="430839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Oval 268"/>
            <p:cNvSpPr/>
            <p:nvPr/>
          </p:nvSpPr>
          <p:spPr>
            <a:xfrm>
              <a:off x="1559807" y="531594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1" name="TextBox 190"/>
            <p:cNvSpPr txBox="1"/>
            <p:nvPr/>
          </p:nvSpPr>
          <p:spPr>
            <a:xfrm flipH="1">
              <a:off x="1514871" y="814807"/>
              <a:ext cx="38664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/>
                <a:t>B</a:t>
              </a:r>
              <a:endParaRPr lang="en-US" sz="2800" b="1" dirty="0"/>
            </a:p>
          </p:txBody>
        </p:sp>
      </p:grpSp>
      <p:sp>
        <p:nvSpPr>
          <p:cNvPr id="132" name="TextBox 131"/>
          <p:cNvSpPr txBox="1"/>
          <p:nvPr/>
        </p:nvSpPr>
        <p:spPr>
          <a:xfrm flipH="1">
            <a:off x="5724128" y="836712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A</a:t>
            </a:r>
            <a:endParaRPr lang="en-US" sz="2800" b="1" dirty="0"/>
          </a:p>
        </p:txBody>
      </p:sp>
      <p:grpSp>
        <p:nvGrpSpPr>
          <p:cNvPr id="51" name="Group 50"/>
          <p:cNvGrpSpPr/>
          <p:nvPr/>
        </p:nvGrpSpPr>
        <p:grpSpPr>
          <a:xfrm>
            <a:off x="576198" y="5145541"/>
            <a:ext cx="612921" cy="1397151"/>
            <a:chOff x="554061" y="4685668"/>
            <a:chExt cx="919910" cy="2014737"/>
          </a:xfrm>
        </p:grpSpPr>
        <p:sp>
          <p:nvSpPr>
            <p:cNvPr id="344" name="Oval 343"/>
            <p:cNvSpPr/>
            <p:nvPr/>
          </p:nvSpPr>
          <p:spPr>
            <a:xfrm rot="12109060">
              <a:off x="1069693" y="6554382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/>
            <p:cNvSpPr/>
            <p:nvPr/>
          </p:nvSpPr>
          <p:spPr>
            <a:xfrm rot="20188142">
              <a:off x="639651" y="6536673"/>
              <a:ext cx="288189" cy="1460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6" name="Straight Connector 345"/>
            <p:cNvCxnSpPr/>
            <p:nvPr/>
          </p:nvCxnSpPr>
          <p:spPr>
            <a:xfrm>
              <a:off x="1295624" y="4998922"/>
              <a:ext cx="174930" cy="492523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>
              <a:endCxn id="386" idx="4"/>
            </p:cNvCxnSpPr>
            <p:nvPr/>
          </p:nvCxnSpPr>
          <p:spPr>
            <a:xfrm>
              <a:off x="1465853" y="5477898"/>
              <a:ext cx="8118" cy="34319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>
            <a:xfrm flipH="1">
              <a:off x="827888" y="5791010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/>
            <p:cNvCxnSpPr/>
            <p:nvPr/>
          </p:nvCxnSpPr>
          <p:spPr>
            <a:xfrm>
              <a:off x="666656" y="5016636"/>
              <a:ext cx="6465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>
            <a:xfrm flipH="1">
              <a:off x="554061" y="4998922"/>
              <a:ext cx="130030" cy="492523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Straight Connector 351"/>
            <p:cNvCxnSpPr/>
            <p:nvPr/>
          </p:nvCxnSpPr>
          <p:spPr>
            <a:xfrm flipH="1">
              <a:off x="1148860" y="5804792"/>
              <a:ext cx="1" cy="792088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4" name="Flowchart: Manual Operation 353"/>
            <p:cNvSpPr/>
            <p:nvPr/>
          </p:nvSpPr>
          <p:spPr>
            <a:xfrm rot="10800000">
              <a:off x="604715" y="4998921"/>
              <a:ext cx="780451" cy="979045"/>
            </a:xfrm>
            <a:prstGeom prst="flowChartManualOperation">
              <a:avLst/>
            </a:prstGeom>
            <a:solidFill>
              <a:srgbClr val="00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Rounded Rectangle 360"/>
            <p:cNvSpPr/>
            <p:nvPr/>
          </p:nvSpPr>
          <p:spPr>
            <a:xfrm>
              <a:off x="847496" y="4889102"/>
              <a:ext cx="263472" cy="14401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/>
            <p:cNvSpPr/>
            <p:nvPr/>
          </p:nvSpPr>
          <p:spPr>
            <a:xfrm flipV="1">
              <a:off x="862761" y="4685668"/>
              <a:ext cx="88990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1" name="Straight Connector 350"/>
            <p:cNvCxnSpPr/>
            <p:nvPr/>
          </p:nvCxnSpPr>
          <p:spPr>
            <a:xfrm>
              <a:off x="554061" y="5470442"/>
              <a:ext cx="53126" cy="38743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/>
          <p:cNvGrpSpPr/>
          <p:nvPr/>
        </p:nvGrpSpPr>
        <p:grpSpPr>
          <a:xfrm rot="16841616">
            <a:off x="699480" y="5474011"/>
            <a:ext cx="302653" cy="854106"/>
            <a:chOff x="4435013" y="2216315"/>
            <a:chExt cx="501083" cy="1394701"/>
          </a:xfrm>
        </p:grpSpPr>
        <p:sp>
          <p:nvSpPr>
            <p:cNvPr id="368" name="Freeform 367"/>
            <p:cNvSpPr/>
            <p:nvPr/>
          </p:nvSpPr>
          <p:spPr>
            <a:xfrm>
              <a:off x="4536829" y="2341267"/>
              <a:ext cx="251984" cy="1269749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69" name="Isosceles Triangle 368"/>
            <p:cNvSpPr/>
            <p:nvPr/>
          </p:nvSpPr>
          <p:spPr>
            <a:xfrm rot="3267293">
              <a:off x="4760578" y="2295998"/>
              <a:ext cx="74656" cy="173237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Isosceles Triangle 369"/>
            <p:cNvSpPr/>
            <p:nvPr/>
          </p:nvSpPr>
          <p:spPr>
            <a:xfrm rot="18332707" flipH="1">
              <a:off x="4525376" y="2302926"/>
              <a:ext cx="74656" cy="152474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Isosceles Triangle 370"/>
            <p:cNvSpPr/>
            <p:nvPr/>
          </p:nvSpPr>
          <p:spPr>
            <a:xfrm rot="5113984">
              <a:off x="4807968" y="2421506"/>
              <a:ext cx="74656" cy="181601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Isosceles Triangle 371"/>
            <p:cNvSpPr/>
            <p:nvPr/>
          </p:nvSpPr>
          <p:spPr>
            <a:xfrm>
              <a:off x="4646721" y="2216315"/>
              <a:ext cx="75694" cy="159732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Isosceles Triangle 372"/>
            <p:cNvSpPr/>
            <p:nvPr/>
          </p:nvSpPr>
          <p:spPr>
            <a:xfrm rot="16486016" flipH="1">
              <a:off x="4473169" y="2429357"/>
              <a:ext cx="74656" cy="150968"/>
            </a:xfrm>
            <a:prstGeom prst="triangle">
              <a:avLst>
                <a:gd name="adj" fmla="val 5000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6" name="Oval 365"/>
          <p:cNvSpPr/>
          <p:nvPr/>
        </p:nvSpPr>
        <p:spPr>
          <a:xfrm rot="10151520">
            <a:off x="563016" y="5908899"/>
            <a:ext cx="115957" cy="89565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5" name="TextBox 374"/>
          <p:cNvSpPr txBox="1"/>
          <p:nvPr/>
        </p:nvSpPr>
        <p:spPr>
          <a:xfrm>
            <a:off x="655588" y="5457924"/>
            <a:ext cx="4315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chemeClr val="bg1"/>
                </a:solidFill>
              </a:rPr>
              <a:t>F2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386" name="Oval 385"/>
          <p:cNvSpPr/>
          <p:nvPr/>
        </p:nvSpPr>
        <p:spPr>
          <a:xfrm rot="12357954" flipH="1">
            <a:off x="1116052" y="5928953"/>
            <a:ext cx="111702" cy="7864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0" name="Oval 399"/>
          <p:cNvSpPr/>
          <p:nvPr/>
        </p:nvSpPr>
        <p:spPr>
          <a:xfrm rot="13594595">
            <a:off x="3307008" y="1743567"/>
            <a:ext cx="111702" cy="7864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4" name="Oval 403"/>
          <p:cNvSpPr/>
          <p:nvPr/>
        </p:nvSpPr>
        <p:spPr>
          <a:xfrm rot="15207226">
            <a:off x="3275187" y="1761166"/>
            <a:ext cx="111702" cy="7864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5491897" y="5997716"/>
            <a:ext cx="3554401" cy="646331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/>
              <a:t>… which ends the attack and </a:t>
            </a:r>
            <a:r>
              <a:rPr lang="en-US" b="1" u="sng" dirty="0"/>
              <a:t>Plant</a:t>
            </a:r>
            <a:r>
              <a:rPr lang="en-US" b="1" dirty="0"/>
              <a:t> </a:t>
            </a:r>
            <a:r>
              <a:rPr lang="en-US" b="1" u="sng" dirty="0"/>
              <a:t>wins</a:t>
            </a:r>
            <a:r>
              <a:rPr lang="en-US" b="1" dirty="0"/>
              <a:t> the game! (ETI trumps MTI)</a:t>
            </a:r>
            <a:endParaRPr lang="en-US" dirty="0"/>
          </a:p>
        </p:txBody>
      </p:sp>
      <p:grpSp>
        <p:nvGrpSpPr>
          <p:cNvPr id="338" name="Group 337"/>
          <p:cNvGrpSpPr/>
          <p:nvPr/>
        </p:nvGrpSpPr>
        <p:grpSpPr>
          <a:xfrm flipH="1">
            <a:off x="5704702" y="446361"/>
            <a:ext cx="407009" cy="386328"/>
            <a:chOff x="1862618" y="167596"/>
            <a:chExt cx="407009" cy="386328"/>
          </a:xfrm>
        </p:grpSpPr>
        <p:sp>
          <p:nvSpPr>
            <p:cNvPr id="339" name="Freeform 338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eardrop 339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Rounded Rectangle 340"/>
            <p:cNvSpPr/>
            <p:nvPr/>
          </p:nvSpPr>
          <p:spPr>
            <a:xfrm>
              <a:off x="1971368" y="459975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Chord 341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Oval 342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53" name="Freeform 352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5" name="Group 354"/>
          <p:cNvGrpSpPr/>
          <p:nvPr/>
        </p:nvGrpSpPr>
        <p:grpSpPr>
          <a:xfrm>
            <a:off x="1539868" y="420278"/>
            <a:ext cx="407009" cy="386328"/>
            <a:chOff x="1862618" y="167596"/>
            <a:chExt cx="407009" cy="386328"/>
          </a:xfrm>
        </p:grpSpPr>
        <p:sp>
          <p:nvSpPr>
            <p:cNvPr id="356" name="Freeform 355"/>
            <p:cNvSpPr/>
            <p:nvPr/>
          </p:nvSpPr>
          <p:spPr>
            <a:xfrm rot="21229995" flipH="1">
              <a:off x="2185076" y="285079"/>
              <a:ext cx="84551" cy="11450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Teardrop 356"/>
            <p:cNvSpPr/>
            <p:nvPr/>
          </p:nvSpPr>
          <p:spPr>
            <a:xfrm rot="18846001">
              <a:off x="1903244" y="167433"/>
              <a:ext cx="312156" cy="312481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Rounded Rectangle 357"/>
            <p:cNvSpPr/>
            <p:nvPr/>
          </p:nvSpPr>
          <p:spPr>
            <a:xfrm>
              <a:off x="1971368" y="459975"/>
              <a:ext cx="180074" cy="9394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Chord 358"/>
            <p:cNvSpPr/>
            <p:nvPr/>
          </p:nvSpPr>
          <p:spPr>
            <a:xfrm rot="17511817">
              <a:off x="1900422" y="175294"/>
              <a:ext cx="310031" cy="309582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Oval 359"/>
            <p:cNvSpPr/>
            <p:nvPr/>
          </p:nvSpPr>
          <p:spPr>
            <a:xfrm>
              <a:off x="1904369" y="276049"/>
              <a:ext cx="317422" cy="61789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74" name="Freeform 373"/>
            <p:cNvSpPr/>
            <p:nvPr/>
          </p:nvSpPr>
          <p:spPr>
            <a:xfrm rot="370005">
              <a:off x="1862618" y="277286"/>
              <a:ext cx="96548" cy="120610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39600 w 245706"/>
                <a:gd name="connsiteY8" fmla="*/ 204565 h 289069"/>
                <a:gd name="connsiteX0" fmla="*/ 245706 w 245706"/>
                <a:gd name="connsiteY0" fmla="*/ 125920 h 289069"/>
                <a:gd name="connsiteX1" fmla="*/ 196057 w 245706"/>
                <a:gd name="connsiteY1" fmla="*/ 19508 h 289069"/>
                <a:gd name="connsiteX2" fmla="*/ 108972 w 245706"/>
                <a:gd name="connsiteY2" fmla="*/ 1366 h 289069"/>
                <a:gd name="connsiteX3" fmla="*/ 25514 w 245706"/>
                <a:gd name="connsiteY3" fmla="*/ 37651 h 289069"/>
                <a:gd name="connsiteX4" fmla="*/ 114 w 245706"/>
                <a:gd name="connsiteY4" fmla="*/ 128365 h 289069"/>
                <a:gd name="connsiteX5" fmla="*/ 32771 w 245706"/>
                <a:gd name="connsiteY5" fmla="*/ 229965 h 289069"/>
                <a:gd name="connsiteX6" fmla="*/ 94457 w 245706"/>
                <a:gd name="connsiteY6" fmla="*/ 284394 h 289069"/>
                <a:gd name="connsiteX7" fmla="*/ 192428 w 245706"/>
                <a:gd name="connsiteY7" fmla="*/ 277137 h 289069"/>
                <a:gd name="connsiteX8" fmla="*/ 224050 w 245706"/>
                <a:gd name="connsiteY8" fmla="*/ 241392 h 28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06" h="289069">
                  <a:moveTo>
                    <a:pt x="245706" y="125920"/>
                  </a:moveTo>
                  <a:cubicBezTo>
                    <a:pt x="232099" y="94775"/>
                    <a:pt x="218846" y="40267"/>
                    <a:pt x="196057" y="19508"/>
                  </a:cubicBezTo>
                  <a:cubicBezTo>
                    <a:pt x="173268" y="-1251"/>
                    <a:pt x="137396" y="-1658"/>
                    <a:pt x="108972" y="1366"/>
                  </a:cubicBezTo>
                  <a:cubicBezTo>
                    <a:pt x="80548" y="4390"/>
                    <a:pt x="43657" y="16485"/>
                    <a:pt x="25514" y="37651"/>
                  </a:cubicBezTo>
                  <a:cubicBezTo>
                    <a:pt x="7371" y="58818"/>
                    <a:pt x="-1095" y="96313"/>
                    <a:pt x="114" y="128365"/>
                  </a:cubicBezTo>
                  <a:cubicBezTo>
                    <a:pt x="1323" y="160417"/>
                    <a:pt x="17047" y="203960"/>
                    <a:pt x="32771" y="229965"/>
                  </a:cubicBezTo>
                  <a:cubicBezTo>
                    <a:pt x="48495" y="255970"/>
                    <a:pt x="67848" y="276532"/>
                    <a:pt x="94457" y="284394"/>
                  </a:cubicBezTo>
                  <a:cubicBezTo>
                    <a:pt x="121066" y="292256"/>
                    <a:pt x="168238" y="290442"/>
                    <a:pt x="192428" y="277137"/>
                  </a:cubicBezTo>
                  <a:cubicBezTo>
                    <a:pt x="216618" y="263832"/>
                    <a:pt x="216793" y="254092"/>
                    <a:pt x="224050" y="24139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5" name="Group 414"/>
          <p:cNvGrpSpPr/>
          <p:nvPr/>
        </p:nvGrpSpPr>
        <p:grpSpPr>
          <a:xfrm rot="1270983">
            <a:off x="7218326" y="4076592"/>
            <a:ext cx="347174" cy="388569"/>
            <a:chOff x="5797041" y="2656153"/>
            <a:chExt cx="347174" cy="388569"/>
          </a:xfrm>
        </p:grpSpPr>
        <p:grpSp>
          <p:nvGrpSpPr>
            <p:cNvPr id="416" name="Group 415"/>
            <p:cNvGrpSpPr/>
            <p:nvPr/>
          </p:nvGrpSpPr>
          <p:grpSpPr>
            <a:xfrm>
              <a:off x="5797041" y="2656153"/>
              <a:ext cx="347174" cy="388569"/>
              <a:chOff x="5797041" y="2656153"/>
              <a:chExt cx="347174" cy="388569"/>
            </a:xfrm>
          </p:grpSpPr>
          <p:sp>
            <p:nvSpPr>
              <p:cNvPr id="418" name="Teardrop 417"/>
              <p:cNvSpPr/>
              <p:nvPr/>
            </p:nvSpPr>
            <p:spPr>
              <a:xfrm rot="8894503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 418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7" name="Oval 416"/>
            <p:cNvSpPr/>
            <p:nvPr/>
          </p:nvSpPr>
          <p:spPr>
            <a:xfrm flipH="1" flipV="1">
              <a:off x="6033806" y="2880140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4" name="Group 433"/>
          <p:cNvGrpSpPr/>
          <p:nvPr/>
        </p:nvGrpSpPr>
        <p:grpSpPr>
          <a:xfrm>
            <a:off x="654002" y="4932759"/>
            <a:ext cx="417760" cy="377524"/>
            <a:chOff x="2911329" y="3141397"/>
            <a:chExt cx="417760" cy="377524"/>
          </a:xfrm>
        </p:grpSpPr>
        <p:sp>
          <p:nvSpPr>
            <p:cNvPr id="435" name="Freeform 434"/>
            <p:cNvSpPr/>
            <p:nvPr/>
          </p:nvSpPr>
          <p:spPr>
            <a:xfrm rot="20691454" flipH="1">
              <a:off x="3223930" y="3289702"/>
              <a:ext cx="105159" cy="10746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Freeform 435"/>
            <p:cNvSpPr/>
            <p:nvPr/>
          </p:nvSpPr>
          <p:spPr>
            <a:xfrm rot="1293447">
              <a:off x="2911329" y="3281891"/>
              <a:ext cx="105159" cy="107462"/>
            </a:xfrm>
            <a:custGeom>
              <a:avLst/>
              <a:gdLst>
                <a:gd name="connsiteX0" fmla="*/ 235876 w 241992"/>
                <a:gd name="connsiteY0" fmla="*/ 105444 h 308214"/>
                <a:gd name="connsiteX1" fmla="*/ 185076 w 241992"/>
                <a:gd name="connsiteY1" fmla="*/ 25616 h 308214"/>
                <a:gd name="connsiteX2" fmla="*/ 94362 w 241992"/>
                <a:gd name="connsiteY2" fmla="*/ 216 h 308214"/>
                <a:gd name="connsiteX3" fmla="*/ 29047 w 241992"/>
                <a:gd name="connsiteY3" fmla="*/ 36502 h 308214"/>
                <a:gd name="connsiteX4" fmla="*/ 19 w 241992"/>
                <a:gd name="connsiteY4" fmla="*/ 141730 h 308214"/>
                <a:gd name="connsiteX5" fmla="*/ 32676 w 241992"/>
                <a:gd name="connsiteY5" fmla="*/ 243330 h 308214"/>
                <a:gd name="connsiteX6" fmla="*/ 112505 w 241992"/>
                <a:gd name="connsiteY6" fmla="*/ 301387 h 308214"/>
                <a:gd name="connsiteX7" fmla="*/ 203219 w 241992"/>
                <a:gd name="connsiteY7" fmla="*/ 297759 h 308214"/>
                <a:gd name="connsiteX8" fmla="*/ 239505 w 241992"/>
                <a:gd name="connsiteY8" fmla="*/ 217930 h 308214"/>
                <a:gd name="connsiteX9" fmla="*/ 235876 w 241992"/>
                <a:gd name="connsiteY9" fmla="*/ 214302 h 308214"/>
                <a:gd name="connsiteX0" fmla="*/ 235876 w 241992"/>
                <a:gd name="connsiteY0" fmla="*/ 105444 h 306223"/>
                <a:gd name="connsiteX1" fmla="*/ 185076 w 241992"/>
                <a:gd name="connsiteY1" fmla="*/ 25616 h 306223"/>
                <a:gd name="connsiteX2" fmla="*/ 94362 w 241992"/>
                <a:gd name="connsiteY2" fmla="*/ 216 h 306223"/>
                <a:gd name="connsiteX3" fmla="*/ 29047 w 241992"/>
                <a:gd name="connsiteY3" fmla="*/ 36502 h 306223"/>
                <a:gd name="connsiteX4" fmla="*/ 19 w 241992"/>
                <a:gd name="connsiteY4" fmla="*/ 141730 h 306223"/>
                <a:gd name="connsiteX5" fmla="*/ 32676 w 241992"/>
                <a:gd name="connsiteY5" fmla="*/ 243330 h 306223"/>
                <a:gd name="connsiteX6" fmla="*/ 94362 w 241992"/>
                <a:gd name="connsiteY6" fmla="*/ 297759 h 306223"/>
                <a:gd name="connsiteX7" fmla="*/ 203219 w 241992"/>
                <a:gd name="connsiteY7" fmla="*/ 297759 h 306223"/>
                <a:gd name="connsiteX8" fmla="*/ 239505 w 241992"/>
                <a:gd name="connsiteY8" fmla="*/ 217930 h 306223"/>
                <a:gd name="connsiteX9" fmla="*/ 235876 w 241992"/>
                <a:gd name="connsiteY9" fmla="*/ 214302 h 306223"/>
                <a:gd name="connsiteX0" fmla="*/ 235876 w 242798"/>
                <a:gd name="connsiteY0" fmla="*/ 105444 h 302434"/>
                <a:gd name="connsiteX1" fmla="*/ 185076 w 242798"/>
                <a:gd name="connsiteY1" fmla="*/ 25616 h 302434"/>
                <a:gd name="connsiteX2" fmla="*/ 94362 w 242798"/>
                <a:gd name="connsiteY2" fmla="*/ 216 h 302434"/>
                <a:gd name="connsiteX3" fmla="*/ 29047 w 242798"/>
                <a:gd name="connsiteY3" fmla="*/ 36502 h 302434"/>
                <a:gd name="connsiteX4" fmla="*/ 19 w 242798"/>
                <a:gd name="connsiteY4" fmla="*/ 141730 h 302434"/>
                <a:gd name="connsiteX5" fmla="*/ 32676 w 242798"/>
                <a:gd name="connsiteY5" fmla="*/ 243330 h 302434"/>
                <a:gd name="connsiteX6" fmla="*/ 94362 w 242798"/>
                <a:gd name="connsiteY6" fmla="*/ 297759 h 302434"/>
                <a:gd name="connsiteX7" fmla="*/ 192333 w 242798"/>
                <a:gd name="connsiteY7" fmla="*/ 290502 h 302434"/>
                <a:gd name="connsiteX8" fmla="*/ 239505 w 242798"/>
                <a:gd name="connsiteY8" fmla="*/ 217930 h 302434"/>
                <a:gd name="connsiteX9" fmla="*/ 235876 w 242798"/>
                <a:gd name="connsiteY9" fmla="*/ 214302 h 302434"/>
                <a:gd name="connsiteX0" fmla="*/ 235882 w 242804"/>
                <a:gd name="connsiteY0" fmla="*/ 105444 h 302434"/>
                <a:gd name="connsiteX1" fmla="*/ 185082 w 242804"/>
                <a:gd name="connsiteY1" fmla="*/ 25616 h 302434"/>
                <a:gd name="connsiteX2" fmla="*/ 116140 w 242804"/>
                <a:gd name="connsiteY2" fmla="*/ 216 h 302434"/>
                <a:gd name="connsiteX3" fmla="*/ 29053 w 242804"/>
                <a:gd name="connsiteY3" fmla="*/ 36502 h 302434"/>
                <a:gd name="connsiteX4" fmla="*/ 25 w 242804"/>
                <a:gd name="connsiteY4" fmla="*/ 141730 h 302434"/>
                <a:gd name="connsiteX5" fmla="*/ 32682 w 242804"/>
                <a:gd name="connsiteY5" fmla="*/ 243330 h 302434"/>
                <a:gd name="connsiteX6" fmla="*/ 94368 w 242804"/>
                <a:gd name="connsiteY6" fmla="*/ 297759 h 302434"/>
                <a:gd name="connsiteX7" fmla="*/ 192339 w 242804"/>
                <a:gd name="connsiteY7" fmla="*/ 290502 h 302434"/>
                <a:gd name="connsiteX8" fmla="*/ 239511 w 242804"/>
                <a:gd name="connsiteY8" fmla="*/ 217930 h 302434"/>
                <a:gd name="connsiteX9" fmla="*/ 235882 w 242804"/>
                <a:gd name="connsiteY9" fmla="*/ 214302 h 302434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85 w 242907"/>
                <a:gd name="connsiteY0" fmla="*/ 106076 h 303066"/>
                <a:gd name="connsiteX1" fmla="*/ 185185 w 242907"/>
                <a:gd name="connsiteY1" fmla="*/ 26248 h 303066"/>
                <a:gd name="connsiteX2" fmla="*/ 116243 w 242907"/>
                <a:gd name="connsiteY2" fmla="*/ 848 h 303066"/>
                <a:gd name="connsiteX3" fmla="*/ 25528 w 242907"/>
                <a:gd name="connsiteY3" fmla="*/ 51648 h 303066"/>
                <a:gd name="connsiteX4" fmla="*/ 128 w 242907"/>
                <a:gd name="connsiteY4" fmla="*/ 142362 h 303066"/>
                <a:gd name="connsiteX5" fmla="*/ 32785 w 242907"/>
                <a:gd name="connsiteY5" fmla="*/ 243962 h 303066"/>
                <a:gd name="connsiteX6" fmla="*/ 94471 w 242907"/>
                <a:gd name="connsiteY6" fmla="*/ 298391 h 303066"/>
                <a:gd name="connsiteX7" fmla="*/ 192442 w 242907"/>
                <a:gd name="connsiteY7" fmla="*/ 291134 h 303066"/>
                <a:gd name="connsiteX8" fmla="*/ 239614 w 242907"/>
                <a:gd name="connsiteY8" fmla="*/ 218562 h 303066"/>
                <a:gd name="connsiteX9" fmla="*/ 235985 w 242907"/>
                <a:gd name="connsiteY9" fmla="*/ 214934 h 303066"/>
                <a:gd name="connsiteX0" fmla="*/ 235971 w 242893"/>
                <a:gd name="connsiteY0" fmla="*/ 93136 h 290126"/>
                <a:gd name="connsiteX1" fmla="*/ 185171 w 242893"/>
                <a:gd name="connsiteY1" fmla="*/ 13308 h 290126"/>
                <a:gd name="connsiteX2" fmla="*/ 108972 w 242893"/>
                <a:gd name="connsiteY2" fmla="*/ 2423 h 290126"/>
                <a:gd name="connsiteX3" fmla="*/ 25514 w 242893"/>
                <a:gd name="connsiteY3" fmla="*/ 38708 h 290126"/>
                <a:gd name="connsiteX4" fmla="*/ 114 w 242893"/>
                <a:gd name="connsiteY4" fmla="*/ 129422 h 290126"/>
                <a:gd name="connsiteX5" fmla="*/ 32771 w 242893"/>
                <a:gd name="connsiteY5" fmla="*/ 231022 h 290126"/>
                <a:gd name="connsiteX6" fmla="*/ 94457 w 242893"/>
                <a:gd name="connsiteY6" fmla="*/ 285451 h 290126"/>
                <a:gd name="connsiteX7" fmla="*/ 192428 w 242893"/>
                <a:gd name="connsiteY7" fmla="*/ 278194 h 290126"/>
                <a:gd name="connsiteX8" fmla="*/ 239600 w 242893"/>
                <a:gd name="connsiteY8" fmla="*/ 205622 h 290126"/>
                <a:gd name="connsiteX9" fmla="*/ 235971 w 242893"/>
                <a:gd name="connsiteY9" fmla="*/ 201994 h 290126"/>
                <a:gd name="connsiteX0" fmla="*/ 235971 w 242893"/>
                <a:gd name="connsiteY0" fmla="*/ 91470 h 288460"/>
                <a:gd name="connsiteX1" fmla="*/ 196057 w 242893"/>
                <a:gd name="connsiteY1" fmla="*/ 18899 h 288460"/>
                <a:gd name="connsiteX2" fmla="*/ 108972 w 242893"/>
                <a:gd name="connsiteY2" fmla="*/ 757 h 288460"/>
                <a:gd name="connsiteX3" fmla="*/ 25514 w 242893"/>
                <a:gd name="connsiteY3" fmla="*/ 37042 h 288460"/>
                <a:gd name="connsiteX4" fmla="*/ 114 w 242893"/>
                <a:gd name="connsiteY4" fmla="*/ 127756 h 288460"/>
                <a:gd name="connsiteX5" fmla="*/ 32771 w 242893"/>
                <a:gd name="connsiteY5" fmla="*/ 229356 h 288460"/>
                <a:gd name="connsiteX6" fmla="*/ 94457 w 242893"/>
                <a:gd name="connsiteY6" fmla="*/ 283785 h 288460"/>
                <a:gd name="connsiteX7" fmla="*/ 192428 w 242893"/>
                <a:gd name="connsiteY7" fmla="*/ 276528 h 288460"/>
                <a:gd name="connsiteX8" fmla="*/ 239600 w 242893"/>
                <a:gd name="connsiteY8" fmla="*/ 203956 h 288460"/>
                <a:gd name="connsiteX9" fmla="*/ 235971 w 242893"/>
                <a:gd name="connsiteY9" fmla="*/ 200328 h 288460"/>
                <a:gd name="connsiteX0" fmla="*/ 235971 w 239600"/>
                <a:gd name="connsiteY0" fmla="*/ 91470 h 288460"/>
                <a:gd name="connsiteX1" fmla="*/ 196057 w 239600"/>
                <a:gd name="connsiteY1" fmla="*/ 18899 h 288460"/>
                <a:gd name="connsiteX2" fmla="*/ 108972 w 239600"/>
                <a:gd name="connsiteY2" fmla="*/ 757 h 288460"/>
                <a:gd name="connsiteX3" fmla="*/ 25514 w 239600"/>
                <a:gd name="connsiteY3" fmla="*/ 37042 h 288460"/>
                <a:gd name="connsiteX4" fmla="*/ 114 w 239600"/>
                <a:gd name="connsiteY4" fmla="*/ 127756 h 288460"/>
                <a:gd name="connsiteX5" fmla="*/ 32771 w 239600"/>
                <a:gd name="connsiteY5" fmla="*/ 229356 h 288460"/>
                <a:gd name="connsiteX6" fmla="*/ 94457 w 239600"/>
                <a:gd name="connsiteY6" fmla="*/ 283785 h 288460"/>
                <a:gd name="connsiteX7" fmla="*/ 192428 w 239600"/>
                <a:gd name="connsiteY7" fmla="*/ 276528 h 288460"/>
                <a:gd name="connsiteX8" fmla="*/ 239600 w 239600"/>
                <a:gd name="connsiteY8" fmla="*/ 203956 h 2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00" h="288460">
                  <a:moveTo>
                    <a:pt x="235971" y="91470"/>
                  </a:moveTo>
                  <a:cubicBezTo>
                    <a:pt x="222364" y="60325"/>
                    <a:pt x="217223" y="34018"/>
                    <a:pt x="196057" y="18899"/>
                  </a:cubicBezTo>
                  <a:cubicBezTo>
                    <a:pt x="174891" y="3780"/>
                    <a:pt x="137396" y="-2267"/>
                    <a:pt x="108972" y="757"/>
                  </a:cubicBezTo>
                  <a:cubicBezTo>
                    <a:pt x="80548" y="3781"/>
                    <a:pt x="43657" y="15876"/>
                    <a:pt x="25514" y="37042"/>
                  </a:cubicBezTo>
                  <a:cubicBezTo>
                    <a:pt x="7371" y="58209"/>
                    <a:pt x="-1095" y="95704"/>
                    <a:pt x="114" y="127756"/>
                  </a:cubicBezTo>
                  <a:cubicBezTo>
                    <a:pt x="1323" y="159808"/>
                    <a:pt x="17047" y="203351"/>
                    <a:pt x="32771" y="229356"/>
                  </a:cubicBezTo>
                  <a:cubicBezTo>
                    <a:pt x="48495" y="255361"/>
                    <a:pt x="67848" y="275923"/>
                    <a:pt x="94457" y="283785"/>
                  </a:cubicBezTo>
                  <a:cubicBezTo>
                    <a:pt x="121066" y="291647"/>
                    <a:pt x="168238" y="289833"/>
                    <a:pt x="192428" y="276528"/>
                  </a:cubicBezTo>
                  <a:cubicBezTo>
                    <a:pt x="216618" y="263223"/>
                    <a:pt x="232343" y="216656"/>
                    <a:pt x="239600" y="20395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Teardrop 436"/>
            <p:cNvSpPr/>
            <p:nvPr/>
          </p:nvSpPr>
          <p:spPr>
            <a:xfrm rot="13426396" flipH="1">
              <a:off x="2975725" y="3227844"/>
              <a:ext cx="293444" cy="291077"/>
            </a:xfrm>
            <a:prstGeom prst="teardrop">
              <a:avLst>
                <a:gd name="adj" fmla="val 81693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 437"/>
            <p:cNvSpPr/>
            <p:nvPr/>
          </p:nvSpPr>
          <p:spPr>
            <a:xfrm>
              <a:off x="2968182" y="3141397"/>
              <a:ext cx="308329" cy="207474"/>
            </a:xfrm>
            <a:custGeom>
              <a:avLst/>
              <a:gdLst>
                <a:gd name="connsiteX0" fmla="*/ 148771 w 293914"/>
                <a:gd name="connsiteY0" fmla="*/ 0 h 188686"/>
                <a:gd name="connsiteX1" fmla="*/ 50800 w 293914"/>
                <a:gd name="connsiteY1" fmla="*/ 101600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57628 w 293914"/>
                <a:gd name="connsiteY6" fmla="*/ 112486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6657 w 293914"/>
                <a:gd name="connsiteY5" fmla="*/ 152400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6742 w 293914"/>
                <a:gd name="connsiteY6" fmla="*/ 101600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65314 w 293914"/>
                <a:gd name="connsiteY1" fmla="*/ 79829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7587 w 293914"/>
                <a:gd name="connsiteY1" fmla="*/ 64374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  <a:gd name="connsiteX0" fmla="*/ 148771 w 293914"/>
                <a:gd name="connsiteY0" fmla="*/ 0 h 188686"/>
                <a:gd name="connsiteX1" fmla="*/ 52435 w 293914"/>
                <a:gd name="connsiteY1" fmla="*/ 74678 h 188686"/>
                <a:gd name="connsiteX2" fmla="*/ 14514 w 293914"/>
                <a:gd name="connsiteY2" fmla="*/ 134257 h 188686"/>
                <a:gd name="connsiteX3" fmla="*/ 0 w 293914"/>
                <a:gd name="connsiteY3" fmla="*/ 185057 h 188686"/>
                <a:gd name="connsiteX4" fmla="*/ 293914 w 293914"/>
                <a:gd name="connsiteY4" fmla="*/ 188686 h 188686"/>
                <a:gd name="connsiteX5" fmla="*/ 281505 w 293914"/>
                <a:gd name="connsiteY5" fmla="*/ 139521 h 188686"/>
                <a:gd name="connsiteX6" fmla="*/ 249317 w 293914"/>
                <a:gd name="connsiteY6" fmla="*/ 80994 h 188686"/>
                <a:gd name="connsiteX7" fmla="*/ 148771 w 293914"/>
                <a:gd name="connsiteY7" fmla="*/ 0 h 1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914" h="188686">
                  <a:moveTo>
                    <a:pt x="148771" y="0"/>
                  </a:moveTo>
                  <a:lnTo>
                    <a:pt x="52435" y="74678"/>
                  </a:lnTo>
                  <a:lnTo>
                    <a:pt x="14514" y="134257"/>
                  </a:lnTo>
                  <a:lnTo>
                    <a:pt x="0" y="185057"/>
                  </a:lnTo>
                  <a:lnTo>
                    <a:pt x="293914" y="188686"/>
                  </a:lnTo>
                  <a:lnTo>
                    <a:pt x="281505" y="139521"/>
                  </a:lnTo>
                  <a:lnTo>
                    <a:pt x="249317" y="80994"/>
                  </a:lnTo>
                  <a:lnTo>
                    <a:pt x="148771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39" name="Oval 438"/>
            <p:cNvSpPr/>
            <p:nvPr/>
          </p:nvSpPr>
          <p:spPr>
            <a:xfrm flipH="1" flipV="1">
              <a:off x="3013272" y="3366244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Oval 439"/>
            <p:cNvSpPr/>
            <p:nvPr/>
          </p:nvSpPr>
          <p:spPr>
            <a:xfrm flipH="1" flipV="1">
              <a:off x="3174790" y="3366884"/>
              <a:ext cx="54185" cy="2934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7" name="Group 256"/>
          <p:cNvGrpSpPr/>
          <p:nvPr/>
        </p:nvGrpSpPr>
        <p:grpSpPr>
          <a:xfrm>
            <a:off x="2749088" y="5051261"/>
            <a:ext cx="854106" cy="1614078"/>
            <a:chOff x="3269453" y="5015578"/>
            <a:chExt cx="854106" cy="1614078"/>
          </a:xfrm>
        </p:grpSpPr>
        <p:grpSp>
          <p:nvGrpSpPr>
            <p:cNvPr id="276" name="Group 275"/>
            <p:cNvGrpSpPr/>
            <p:nvPr/>
          </p:nvGrpSpPr>
          <p:grpSpPr>
            <a:xfrm>
              <a:off x="3269453" y="5373580"/>
              <a:ext cx="854106" cy="1256076"/>
              <a:chOff x="-1269076" y="4976345"/>
              <a:chExt cx="854106" cy="1256076"/>
            </a:xfrm>
          </p:grpSpPr>
          <p:grpSp>
            <p:nvGrpSpPr>
              <p:cNvPr id="329" name="Group 328"/>
              <p:cNvGrpSpPr/>
              <p:nvPr/>
            </p:nvGrpSpPr>
            <p:grpSpPr>
              <a:xfrm>
                <a:off x="-1116632" y="4976345"/>
                <a:ext cx="616053" cy="1256076"/>
                <a:chOff x="554061" y="4889102"/>
                <a:chExt cx="924610" cy="1811303"/>
              </a:xfrm>
            </p:grpSpPr>
            <p:sp>
              <p:nvSpPr>
                <p:cNvPr id="444" name="Oval 443"/>
                <p:cNvSpPr/>
                <p:nvPr/>
              </p:nvSpPr>
              <p:spPr>
                <a:xfrm rot="12109060">
                  <a:off x="1069693" y="6554382"/>
                  <a:ext cx="288189" cy="14602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Oval 444"/>
                <p:cNvSpPr/>
                <p:nvPr/>
              </p:nvSpPr>
              <p:spPr>
                <a:xfrm rot="20188142">
                  <a:off x="639651" y="6536673"/>
                  <a:ext cx="288189" cy="14602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46" name="Straight Connector 445"/>
                <p:cNvCxnSpPr/>
                <p:nvPr/>
              </p:nvCxnSpPr>
              <p:spPr>
                <a:xfrm>
                  <a:off x="1295624" y="4998922"/>
                  <a:ext cx="174930" cy="49252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7" name="Straight Connector 446"/>
                <p:cNvCxnSpPr/>
                <p:nvPr/>
              </p:nvCxnSpPr>
              <p:spPr>
                <a:xfrm>
                  <a:off x="1470553" y="5488247"/>
                  <a:ext cx="8118" cy="34319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Straight Connector 447"/>
                <p:cNvCxnSpPr/>
                <p:nvPr/>
              </p:nvCxnSpPr>
              <p:spPr>
                <a:xfrm flipH="1">
                  <a:off x="827888" y="5791010"/>
                  <a:ext cx="1" cy="79208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666656" y="5016636"/>
                  <a:ext cx="6465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Straight Connector 449"/>
                <p:cNvCxnSpPr/>
                <p:nvPr/>
              </p:nvCxnSpPr>
              <p:spPr>
                <a:xfrm flipH="1">
                  <a:off x="554061" y="4998922"/>
                  <a:ext cx="130030" cy="49252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/>
                <p:nvPr/>
              </p:nvCxnSpPr>
              <p:spPr>
                <a:xfrm flipH="1">
                  <a:off x="1148860" y="5804792"/>
                  <a:ext cx="1" cy="79208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52" name="Flowchart: Manual Operation 451"/>
                <p:cNvSpPr/>
                <p:nvPr/>
              </p:nvSpPr>
              <p:spPr>
                <a:xfrm rot="10800000">
                  <a:off x="604715" y="4998921"/>
                  <a:ext cx="780451" cy="979045"/>
                </a:xfrm>
                <a:prstGeom prst="flowChartManualOperation">
                  <a:avLst/>
                </a:prstGeom>
                <a:solidFill>
                  <a:srgbClr val="00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Rounded Rectangle 452"/>
                <p:cNvSpPr/>
                <p:nvPr/>
              </p:nvSpPr>
              <p:spPr>
                <a:xfrm>
                  <a:off x="847496" y="4889102"/>
                  <a:ext cx="263472" cy="144016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54" name="Straight Connector 453"/>
                <p:cNvCxnSpPr/>
                <p:nvPr/>
              </p:nvCxnSpPr>
              <p:spPr>
                <a:xfrm>
                  <a:off x="554061" y="5470442"/>
                  <a:ext cx="53126" cy="387437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30" name="Group 329"/>
              <p:cNvGrpSpPr/>
              <p:nvPr/>
            </p:nvGrpSpPr>
            <p:grpSpPr>
              <a:xfrm rot="16841616">
                <a:off x="-993350" y="5162108"/>
                <a:ext cx="302653" cy="854106"/>
                <a:chOff x="4435013" y="2216315"/>
                <a:chExt cx="501083" cy="1394701"/>
              </a:xfrm>
            </p:grpSpPr>
            <p:sp>
              <p:nvSpPr>
                <p:cNvPr id="364" name="Freeform 363"/>
                <p:cNvSpPr/>
                <p:nvPr/>
              </p:nvSpPr>
              <p:spPr>
                <a:xfrm>
                  <a:off x="4536829" y="2341267"/>
                  <a:ext cx="251984" cy="1269749"/>
                </a:xfrm>
                <a:custGeom>
                  <a:avLst/>
                  <a:gdLst>
                    <a:gd name="connsiteX0" fmla="*/ 75363 w 462224"/>
                    <a:gd name="connsiteY0" fmla="*/ 1230923 h 1230923"/>
                    <a:gd name="connsiteX1" fmla="*/ 0 w 462224"/>
                    <a:gd name="connsiteY1" fmla="*/ 216039 h 1230923"/>
                    <a:gd name="connsiteX2" fmla="*/ 90435 w 462224"/>
                    <a:gd name="connsiteY2" fmla="*/ 55266 h 1230923"/>
                    <a:gd name="connsiteX3" fmla="*/ 246185 w 462224"/>
                    <a:gd name="connsiteY3" fmla="*/ 0 h 1230923"/>
                    <a:gd name="connsiteX4" fmla="*/ 386862 w 462224"/>
                    <a:gd name="connsiteY4" fmla="*/ 50242 h 1230923"/>
                    <a:gd name="connsiteX5" fmla="*/ 462224 w 462224"/>
                    <a:gd name="connsiteY5" fmla="*/ 221064 h 1230923"/>
                    <a:gd name="connsiteX6" fmla="*/ 286378 w 462224"/>
                    <a:gd name="connsiteY6" fmla="*/ 1225899 h 1230923"/>
                    <a:gd name="connsiteX7" fmla="*/ 75363 w 462224"/>
                    <a:gd name="connsiteY7" fmla="*/ 1230923 h 1230923"/>
                    <a:gd name="connsiteX0" fmla="*/ 200967 w 462224"/>
                    <a:gd name="connsiteY0" fmla="*/ 1215851 h 1225899"/>
                    <a:gd name="connsiteX1" fmla="*/ 0 w 462224"/>
                    <a:gd name="connsiteY1" fmla="*/ 216039 h 1225899"/>
                    <a:gd name="connsiteX2" fmla="*/ 90435 w 462224"/>
                    <a:gd name="connsiteY2" fmla="*/ 55266 h 1225899"/>
                    <a:gd name="connsiteX3" fmla="*/ 246185 w 462224"/>
                    <a:gd name="connsiteY3" fmla="*/ 0 h 1225899"/>
                    <a:gd name="connsiteX4" fmla="*/ 386862 w 462224"/>
                    <a:gd name="connsiteY4" fmla="*/ 50242 h 1225899"/>
                    <a:gd name="connsiteX5" fmla="*/ 462224 w 462224"/>
                    <a:gd name="connsiteY5" fmla="*/ 221064 h 1225899"/>
                    <a:gd name="connsiteX6" fmla="*/ 286378 w 462224"/>
                    <a:gd name="connsiteY6" fmla="*/ 1225899 h 1225899"/>
                    <a:gd name="connsiteX7" fmla="*/ 200967 w 462224"/>
                    <a:gd name="connsiteY7" fmla="*/ 1215851 h 1225899"/>
                    <a:gd name="connsiteX0" fmla="*/ 185895 w 447152"/>
                    <a:gd name="connsiteY0" fmla="*/ 1215851 h 1225899"/>
                    <a:gd name="connsiteX1" fmla="*/ 0 w 447152"/>
                    <a:gd name="connsiteY1" fmla="*/ 241160 h 1225899"/>
                    <a:gd name="connsiteX2" fmla="*/ 75363 w 447152"/>
                    <a:gd name="connsiteY2" fmla="*/ 55266 h 1225899"/>
                    <a:gd name="connsiteX3" fmla="*/ 231113 w 447152"/>
                    <a:gd name="connsiteY3" fmla="*/ 0 h 1225899"/>
                    <a:gd name="connsiteX4" fmla="*/ 371790 w 447152"/>
                    <a:gd name="connsiteY4" fmla="*/ 50242 h 1225899"/>
                    <a:gd name="connsiteX5" fmla="*/ 447152 w 447152"/>
                    <a:gd name="connsiteY5" fmla="*/ 221064 h 1225899"/>
                    <a:gd name="connsiteX6" fmla="*/ 271306 w 447152"/>
                    <a:gd name="connsiteY6" fmla="*/ 1225899 h 1225899"/>
                    <a:gd name="connsiteX7" fmla="*/ 185895 w 447152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75363 w 441233"/>
                    <a:gd name="connsiteY2" fmla="*/ 55266 h 1225899"/>
                    <a:gd name="connsiteX3" fmla="*/ 231113 w 441233"/>
                    <a:gd name="connsiteY3" fmla="*/ 0 h 1225899"/>
                    <a:gd name="connsiteX4" fmla="*/ 371790 w 441233"/>
                    <a:gd name="connsiteY4" fmla="*/ 50242 h 1225899"/>
                    <a:gd name="connsiteX5" fmla="*/ 441233 w 441233"/>
                    <a:gd name="connsiteY5" fmla="*/ 244737 h 1225899"/>
                    <a:gd name="connsiteX6" fmla="*/ 271306 w 441233"/>
                    <a:gd name="connsiteY6" fmla="*/ 1225899 h 1225899"/>
                    <a:gd name="connsiteX7" fmla="*/ 185895 w 441233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231113 w 441233"/>
                    <a:gd name="connsiteY4" fmla="*/ 0 h 1225899"/>
                    <a:gd name="connsiteX5" fmla="*/ 371790 w 441233"/>
                    <a:gd name="connsiteY5" fmla="*/ 50242 h 1225899"/>
                    <a:gd name="connsiteX6" fmla="*/ 441233 w 441233"/>
                    <a:gd name="connsiteY6" fmla="*/ 244737 h 1225899"/>
                    <a:gd name="connsiteX7" fmla="*/ 271306 w 441233"/>
                    <a:gd name="connsiteY7" fmla="*/ 1225899 h 1225899"/>
                    <a:gd name="connsiteX8" fmla="*/ 185895 w 441233"/>
                    <a:gd name="connsiteY8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71790 w 441233"/>
                    <a:gd name="connsiteY6" fmla="*/ 50242 h 1225899"/>
                    <a:gd name="connsiteX7" fmla="*/ 441233 w 441233"/>
                    <a:gd name="connsiteY7" fmla="*/ 244737 h 1225899"/>
                    <a:gd name="connsiteX8" fmla="*/ 271306 w 441233"/>
                    <a:gd name="connsiteY8" fmla="*/ 1225899 h 1225899"/>
                    <a:gd name="connsiteX9" fmla="*/ 185895 w 441233"/>
                    <a:gd name="connsiteY9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41233 w 441233"/>
                    <a:gd name="connsiteY8" fmla="*/ 244737 h 1225899"/>
                    <a:gd name="connsiteX9" fmla="*/ 271306 w 441233"/>
                    <a:gd name="connsiteY9" fmla="*/ 1225899 h 1225899"/>
                    <a:gd name="connsiteX10" fmla="*/ 185895 w 441233"/>
                    <a:gd name="connsiteY10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02115 w 441233"/>
                    <a:gd name="connsiteY8" fmla="*/ 144482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29252 w 441233"/>
                    <a:gd name="connsiteY2" fmla="*/ 123767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91814 w 441233"/>
                    <a:gd name="connsiteY0" fmla="*/ 1233607 h 1233607"/>
                    <a:gd name="connsiteX1" fmla="*/ 0 w 441233"/>
                    <a:gd name="connsiteY1" fmla="*/ 241160 h 1233607"/>
                    <a:gd name="connsiteX2" fmla="*/ 29252 w 441233"/>
                    <a:gd name="connsiteY2" fmla="*/ 123767 h 1233607"/>
                    <a:gd name="connsiteX3" fmla="*/ 75363 w 441233"/>
                    <a:gd name="connsiteY3" fmla="*/ 55266 h 1233607"/>
                    <a:gd name="connsiteX4" fmla="*/ 156499 w 441233"/>
                    <a:gd name="connsiteY4" fmla="*/ 11317 h 1233607"/>
                    <a:gd name="connsiteX5" fmla="*/ 231113 w 441233"/>
                    <a:gd name="connsiteY5" fmla="*/ 0 h 1233607"/>
                    <a:gd name="connsiteX6" fmla="*/ 304460 w 441233"/>
                    <a:gd name="connsiteY6" fmla="*/ 14276 h 1233607"/>
                    <a:gd name="connsiteX7" fmla="*/ 371790 w 441233"/>
                    <a:gd name="connsiteY7" fmla="*/ 50242 h 1233607"/>
                    <a:gd name="connsiteX8" fmla="*/ 428748 w 441233"/>
                    <a:gd name="connsiteY8" fmla="*/ 138563 h 1233607"/>
                    <a:gd name="connsiteX9" fmla="*/ 441233 w 441233"/>
                    <a:gd name="connsiteY9" fmla="*/ 244737 h 1233607"/>
                    <a:gd name="connsiteX10" fmla="*/ 271306 w 441233"/>
                    <a:gd name="connsiteY10" fmla="*/ 1225899 h 1233607"/>
                    <a:gd name="connsiteX11" fmla="*/ 191814 w 441233"/>
                    <a:gd name="connsiteY11" fmla="*/ 1233607 h 1233607"/>
                    <a:gd name="connsiteX0" fmla="*/ 191814 w 441233"/>
                    <a:gd name="connsiteY0" fmla="*/ 1233607 h 1237736"/>
                    <a:gd name="connsiteX1" fmla="*/ 0 w 441233"/>
                    <a:gd name="connsiteY1" fmla="*/ 241160 h 1237736"/>
                    <a:gd name="connsiteX2" fmla="*/ 29252 w 441233"/>
                    <a:gd name="connsiteY2" fmla="*/ 123767 h 1237736"/>
                    <a:gd name="connsiteX3" fmla="*/ 75363 w 441233"/>
                    <a:gd name="connsiteY3" fmla="*/ 55266 h 1237736"/>
                    <a:gd name="connsiteX4" fmla="*/ 156499 w 441233"/>
                    <a:gd name="connsiteY4" fmla="*/ 11317 h 1237736"/>
                    <a:gd name="connsiteX5" fmla="*/ 231113 w 441233"/>
                    <a:gd name="connsiteY5" fmla="*/ 0 h 1237736"/>
                    <a:gd name="connsiteX6" fmla="*/ 304460 w 441233"/>
                    <a:gd name="connsiteY6" fmla="*/ 14276 h 1237736"/>
                    <a:gd name="connsiteX7" fmla="*/ 371790 w 441233"/>
                    <a:gd name="connsiteY7" fmla="*/ 50242 h 1237736"/>
                    <a:gd name="connsiteX8" fmla="*/ 428748 w 441233"/>
                    <a:gd name="connsiteY8" fmla="*/ 138563 h 1237736"/>
                    <a:gd name="connsiteX9" fmla="*/ 441233 w 441233"/>
                    <a:gd name="connsiteY9" fmla="*/ 244737 h 1237736"/>
                    <a:gd name="connsiteX10" fmla="*/ 268347 w 441233"/>
                    <a:gd name="connsiteY10" fmla="*/ 1237736 h 1237736"/>
                    <a:gd name="connsiteX11" fmla="*/ 191814 w 441233"/>
                    <a:gd name="connsiteY11" fmla="*/ 1233607 h 123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1233" h="1237736">
                      <a:moveTo>
                        <a:pt x="191814" y="1233607"/>
                      </a:moveTo>
                      <a:lnTo>
                        <a:pt x="0" y="241160"/>
                      </a:lnTo>
                      <a:lnTo>
                        <a:pt x="29252" y="123767"/>
                      </a:lnTo>
                      <a:lnTo>
                        <a:pt x="75363" y="55266"/>
                      </a:lnTo>
                      <a:lnTo>
                        <a:pt x="156499" y="11317"/>
                      </a:lnTo>
                      <a:lnTo>
                        <a:pt x="231113" y="0"/>
                      </a:lnTo>
                      <a:lnTo>
                        <a:pt x="304460" y="14276"/>
                      </a:lnTo>
                      <a:lnTo>
                        <a:pt x="371790" y="50242"/>
                      </a:lnTo>
                      <a:lnTo>
                        <a:pt x="428748" y="138563"/>
                      </a:lnTo>
                      <a:lnTo>
                        <a:pt x="441233" y="244737"/>
                      </a:lnTo>
                      <a:lnTo>
                        <a:pt x="268347" y="1237736"/>
                      </a:lnTo>
                      <a:lnTo>
                        <a:pt x="191814" y="123360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Isosceles Triangle 391"/>
                <p:cNvSpPr/>
                <p:nvPr/>
              </p:nvSpPr>
              <p:spPr>
                <a:xfrm rot="3267293">
                  <a:off x="4760578" y="2295998"/>
                  <a:ext cx="74656" cy="173237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Isosceles Triangle 394"/>
                <p:cNvSpPr/>
                <p:nvPr/>
              </p:nvSpPr>
              <p:spPr>
                <a:xfrm rot="18332707" flipH="1">
                  <a:off x="4525376" y="2302926"/>
                  <a:ext cx="74656" cy="152474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Isosceles Triangle 395"/>
                <p:cNvSpPr/>
                <p:nvPr/>
              </p:nvSpPr>
              <p:spPr>
                <a:xfrm rot="5113984">
                  <a:off x="4807968" y="2421506"/>
                  <a:ext cx="74656" cy="181601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Isosceles Triangle 396"/>
                <p:cNvSpPr/>
                <p:nvPr/>
              </p:nvSpPr>
              <p:spPr>
                <a:xfrm>
                  <a:off x="4646721" y="2216315"/>
                  <a:ext cx="75694" cy="159732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Isosceles Triangle 397"/>
                <p:cNvSpPr/>
                <p:nvPr/>
              </p:nvSpPr>
              <p:spPr>
                <a:xfrm rot="16486016" flipH="1">
                  <a:off x="4473169" y="2429357"/>
                  <a:ext cx="74656" cy="150968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1" name="Oval 330"/>
              <p:cNvSpPr/>
              <p:nvPr/>
            </p:nvSpPr>
            <p:spPr>
              <a:xfrm rot="10151520">
                <a:off x="-1129814" y="5596996"/>
                <a:ext cx="115957" cy="8956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TextBox 361"/>
              <p:cNvSpPr txBox="1"/>
              <p:nvPr/>
            </p:nvSpPr>
            <p:spPr>
              <a:xfrm>
                <a:off x="-1037242" y="5146021"/>
                <a:ext cx="45076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C1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63" name="Oval 362"/>
              <p:cNvSpPr/>
              <p:nvPr/>
            </p:nvSpPr>
            <p:spPr>
              <a:xfrm rot="12357954" flipH="1">
                <a:off x="-576778" y="5617050"/>
                <a:ext cx="111702" cy="7864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8" name="Group 287"/>
            <p:cNvGrpSpPr/>
            <p:nvPr/>
          </p:nvGrpSpPr>
          <p:grpSpPr>
            <a:xfrm>
              <a:off x="3501288" y="5015578"/>
              <a:ext cx="417760" cy="377524"/>
              <a:chOff x="2911329" y="3141397"/>
              <a:chExt cx="417760" cy="377524"/>
            </a:xfrm>
          </p:grpSpPr>
          <p:sp>
            <p:nvSpPr>
              <p:cNvPr id="296" name="Freeform 295"/>
              <p:cNvSpPr/>
              <p:nvPr/>
            </p:nvSpPr>
            <p:spPr>
              <a:xfrm rot="20691454" flipH="1">
                <a:off x="3223930" y="3289702"/>
                <a:ext cx="105159" cy="107462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Freeform 296"/>
              <p:cNvSpPr/>
              <p:nvPr/>
            </p:nvSpPr>
            <p:spPr>
              <a:xfrm rot="1293447">
                <a:off x="2911329" y="3281891"/>
                <a:ext cx="105159" cy="107462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Teardrop 301"/>
              <p:cNvSpPr/>
              <p:nvPr/>
            </p:nvSpPr>
            <p:spPr>
              <a:xfrm rot="13426396" flipH="1">
                <a:off x="2975725" y="3227844"/>
                <a:ext cx="293444" cy="291077"/>
              </a:xfrm>
              <a:prstGeom prst="teardrop">
                <a:avLst>
                  <a:gd name="adj" fmla="val 8657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Freeform 312"/>
              <p:cNvSpPr/>
              <p:nvPr/>
            </p:nvSpPr>
            <p:spPr>
              <a:xfrm>
                <a:off x="2968182" y="3141397"/>
                <a:ext cx="308329" cy="207474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/>
              <p:cNvSpPr/>
              <p:nvPr/>
            </p:nvSpPr>
            <p:spPr>
              <a:xfrm flipH="1" flipV="1">
                <a:off x="3013272" y="3366244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Oval 321"/>
              <p:cNvSpPr/>
              <p:nvPr/>
            </p:nvSpPr>
            <p:spPr>
              <a:xfrm flipH="1" flipV="1">
                <a:off x="3174790" y="3366884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2" name="Group 461"/>
          <p:cNvGrpSpPr/>
          <p:nvPr/>
        </p:nvGrpSpPr>
        <p:grpSpPr>
          <a:xfrm>
            <a:off x="2912571" y="1652034"/>
            <a:ext cx="854106" cy="1614078"/>
            <a:chOff x="3269453" y="5015578"/>
            <a:chExt cx="854106" cy="1614078"/>
          </a:xfrm>
        </p:grpSpPr>
        <p:grpSp>
          <p:nvGrpSpPr>
            <p:cNvPr id="463" name="Group 462"/>
            <p:cNvGrpSpPr/>
            <p:nvPr/>
          </p:nvGrpSpPr>
          <p:grpSpPr>
            <a:xfrm>
              <a:off x="3269453" y="5373580"/>
              <a:ext cx="854106" cy="1256076"/>
              <a:chOff x="-1269076" y="4976345"/>
              <a:chExt cx="854106" cy="1256076"/>
            </a:xfrm>
          </p:grpSpPr>
          <p:grpSp>
            <p:nvGrpSpPr>
              <p:cNvPr id="471" name="Group 470"/>
              <p:cNvGrpSpPr/>
              <p:nvPr/>
            </p:nvGrpSpPr>
            <p:grpSpPr>
              <a:xfrm>
                <a:off x="-1116632" y="4976345"/>
                <a:ext cx="616053" cy="1256076"/>
                <a:chOff x="554061" y="4889102"/>
                <a:chExt cx="924610" cy="1811303"/>
              </a:xfrm>
            </p:grpSpPr>
            <p:sp>
              <p:nvSpPr>
                <p:cNvPr id="482" name="Oval 481"/>
                <p:cNvSpPr/>
                <p:nvPr/>
              </p:nvSpPr>
              <p:spPr>
                <a:xfrm rot="12109060">
                  <a:off x="1069693" y="6554382"/>
                  <a:ext cx="288189" cy="14602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" name="Oval 482"/>
                <p:cNvSpPr/>
                <p:nvPr/>
              </p:nvSpPr>
              <p:spPr>
                <a:xfrm rot="20188142">
                  <a:off x="639651" y="6536673"/>
                  <a:ext cx="288189" cy="14602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84" name="Straight Connector 483"/>
                <p:cNvCxnSpPr/>
                <p:nvPr/>
              </p:nvCxnSpPr>
              <p:spPr>
                <a:xfrm>
                  <a:off x="1295624" y="4998922"/>
                  <a:ext cx="174930" cy="49252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Straight Connector 484"/>
                <p:cNvCxnSpPr/>
                <p:nvPr/>
              </p:nvCxnSpPr>
              <p:spPr>
                <a:xfrm>
                  <a:off x="1470553" y="5488247"/>
                  <a:ext cx="8118" cy="34319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6" name="Straight Connector 485"/>
                <p:cNvCxnSpPr/>
                <p:nvPr/>
              </p:nvCxnSpPr>
              <p:spPr>
                <a:xfrm flipH="1">
                  <a:off x="827888" y="5791010"/>
                  <a:ext cx="1" cy="79208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7" name="Straight Connector 486"/>
                <p:cNvCxnSpPr/>
                <p:nvPr/>
              </p:nvCxnSpPr>
              <p:spPr>
                <a:xfrm>
                  <a:off x="666656" y="5016636"/>
                  <a:ext cx="6465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8" name="Straight Connector 487"/>
                <p:cNvCxnSpPr/>
                <p:nvPr/>
              </p:nvCxnSpPr>
              <p:spPr>
                <a:xfrm flipH="1">
                  <a:off x="554061" y="4998922"/>
                  <a:ext cx="130030" cy="492523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9" name="Straight Connector 488"/>
                <p:cNvCxnSpPr/>
                <p:nvPr/>
              </p:nvCxnSpPr>
              <p:spPr>
                <a:xfrm flipH="1">
                  <a:off x="1148860" y="5804792"/>
                  <a:ext cx="1" cy="792088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90" name="Flowchart: Manual Operation 489"/>
                <p:cNvSpPr/>
                <p:nvPr/>
              </p:nvSpPr>
              <p:spPr>
                <a:xfrm rot="10800000">
                  <a:off x="604715" y="4998921"/>
                  <a:ext cx="780451" cy="979045"/>
                </a:xfrm>
                <a:prstGeom prst="flowChartManualOperation">
                  <a:avLst/>
                </a:prstGeom>
                <a:solidFill>
                  <a:srgbClr val="00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" name="Rounded Rectangle 490"/>
                <p:cNvSpPr/>
                <p:nvPr/>
              </p:nvSpPr>
              <p:spPr>
                <a:xfrm>
                  <a:off x="847496" y="4889102"/>
                  <a:ext cx="263472" cy="144016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92" name="Straight Connector 491"/>
                <p:cNvCxnSpPr/>
                <p:nvPr/>
              </p:nvCxnSpPr>
              <p:spPr>
                <a:xfrm>
                  <a:off x="554061" y="5470442"/>
                  <a:ext cx="53126" cy="387437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2" name="Group 471"/>
              <p:cNvGrpSpPr/>
              <p:nvPr/>
            </p:nvGrpSpPr>
            <p:grpSpPr>
              <a:xfrm rot="16841616">
                <a:off x="-993350" y="5162108"/>
                <a:ext cx="302653" cy="854106"/>
                <a:chOff x="4435013" y="2216315"/>
                <a:chExt cx="501083" cy="1394701"/>
              </a:xfrm>
            </p:grpSpPr>
            <p:sp>
              <p:nvSpPr>
                <p:cNvPr id="476" name="Freeform 475"/>
                <p:cNvSpPr/>
                <p:nvPr/>
              </p:nvSpPr>
              <p:spPr>
                <a:xfrm>
                  <a:off x="4536829" y="2341267"/>
                  <a:ext cx="251984" cy="1269749"/>
                </a:xfrm>
                <a:custGeom>
                  <a:avLst/>
                  <a:gdLst>
                    <a:gd name="connsiteX0" fmla="*/ 75363 w 462224"/>
                    <a:gd name="connsiteY0" fmla="*/ 1230923 h 1230923"/>
                    <a:gd name="connsiteX1" fmla="*/ 0 w 462224"/>
                    <a:gd name="connsiteY1" fmla="*/ 216039 h 1230923"/>
                    <a:gd name="connsiteX2" fmla="*/ 90435 w 462224"/>
                    <a:gd name="connsiteY2" fmla="*/ 55266 h 1230923"/>
                    <a:gd name="connsiteX3" fmla="*/ 246185 w 462224"/>
                    <a:gd name="connsiteY3" fmla="*/ 0 h 1230923"/>
                    <a:gd name="connsiteX4" fmla="*/ 386862 w 462224"/>
                    <a:gd name="connsiteY4" fmla="*/ 50242 h 1230923"/>
                    <a:gd name="connsiteX5" fmla="*/ 462224 w 462224"/>
                    <a:gd name="connsiteY5" fmla="*/ 221064 h 1230923"/>
                    <a:gd name="connsiteX6" fmla="*/ 286378 w 462224"/>
                    <a:gd name="connsiteY6" fmla="*/ 1225899 h 1230923"/>
                    <a:gd name="connsiteX7" fmla="*/ 75363 w 462224"/>
                    <a:gd name="connsiteY7" fmla="*/ 1230923 h 1230923"/>
                    <a:gd name="connsiteX0" fmla="*/ 200967 w 462224"/>
                    <a:gd name="connsiteY0" fmla="*/ 1215851 h 1225899"/>
                    <a:gd name="connsiteX1" fmla="*/ 0 w 462224"/>
                    <a:gd name="connsiteY1" fmla="*/ 216039 h 1225899"/>
                    <a:gd name="connsiteX2" fmla="*/ 90435 w 462224"/>
                    <a:gd name="connsiteY2" fmla="*/ 55266 h 1225899"/>
                    <a:gd name="connsiteX3" fmla="*/ 246185 w 462224"/>
                    <a:gd name="connsiteY3" fmla="*/ 0 h 1225899"/>
                    <a:gd name="connsiteX4" fmla="*/ 386862 w 462224"/>
                    <a:gd name="connsiteY4" fmla="*/ 50242 h 1225899"/>
                    <a:gd name="connsiteX5" fmla="*/ 462224 w 462224"/>
                    <a:gd name="connsiteY5" fmla="*/ 221064 h 1225899"/>
                    <a:gd name="connsiteX6" fmla="*/ 286378 w 462224"/>
                    <a:gd name="connsiteY6" fmla="*/ 1225899 h 1225899"/>
                    <a:gd name="connsiteX7" fmla="*/ 200967 w 462224"/>
                    <a:gd name="connsiteY7" fmla="*/ 1215851 h 1225899"/>
                    <a:gd name="connsiteX0" fmla="*/ 185895 w 447152"/>
                    <a:gd name="connsiteY0" fmla="*/ 1215851 h 1225899"/>
                    <a:gd name="connsiteX1" fmla="*/ 0 w 447152"/>
                    <a:gd name="connsiteY1" fmla="*/ 241160 h 1225899"/>
                    <a:gd name="connsiteX2" fmla="*/ 75363 w 447152"/>
                    <a:gd name="connsiteY2" fmla="*/ 55266 h 1225899"/>
                    <a:gd name="connsiteX3" fmla="*/ 231113 w 447152"/>
                    <a:gd name="connsiteY3" fmla="*/ 0 h 1225899"/>
                    <a:gd name="connsiteX4" fmla="*/ 371790 w 447152"/>
                    <a:gd name="connsiteY4" fmla="*/ 50242 h 1225899"/>
                    <a:gd name="connsiteX5" fmla="*/ 447152 w 447152"/>
                    <a:gd name="connsiteY5" fmla="*/ 221064 h 1225899"/>
                    <a:gd name="connsiteX6" fmla="*/ 271306 w 447152"/>
                    <a:gd name="connsiteY6" fmla="*/ 1225899 h 1225899"/>
                    <a:gd name="connsiteX7" fmla="*/ 185895 w 447152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75363 w 441233"/>
                    <a:gd name="connsiteY2" fmla="*/ 55266 h 1225899"/>
                    <a:gd name="connsiteX3" fmla="*/ 231113 w 441233"/>
                    <a:gd name="connsiteY3" fmla="*/ 0 h 1225899"/>
                    <a:gd name="connsiteX4" fmla="*/ 371790 w 441233"/>
                    <a:gd name="connsiteY4" fmla="*/ 50242 h 1225899"/>
                    <a:gd name="connsiteX5" fmla="*/ 441233 w 441233"/>
                    <a:gd name="connsiteY5" fmla="*/ 244737 h 1225899"/>
                    <a:gd name="connsiteX6" fmla="*/ 271306 w 441233"/>
                    <a:gd name="connsiteY6" fmla="*/ 1225899 h 1225899"/>
                    <a:gd name="connsiteX7" fmla="*/ 185895 w 441233"/>
                    <a:gd name="connsiteY7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231113 w 441233"/>
                    <a:gd name="connsiteY4" fmla="*/ 0 h 1225899"/>
                    <a:gd name="connsiteX5" fmla="*/ 371790 w 441233"/>
                    <a:gd name="connsiteY5" fmla="*/ 50242 h 1225899"/>
                    <a:gd name="connsiteX6" fmla="*/ 441233 w 441233"/>
                    <a:gd name="connsiteY6" fmla="*/ 244737 h 1225899"/>
                    <a:gd name="connsiteX7" fmla="*/ 271306 w 441233"/>
                    <a:gd name="connsiteY7" fmla="*/ 1225899 h 1225899"/>
                    <a:gd name="connsiteX8" fmla="*/ 185895 w 441233"/>
                    <a:gd name="connsiteY8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71790 w 441233"/>
                    <a:gd name="connsiteY6" fmla="*/ 50242 h 1225899"/>
                    <a:gd name="connsiteX7" fmla="*/ 441233 w 441233"/>
                    <a:gd name="connsiteY7" fmla="*/ 244737 h 1225899"/>
                    <a:gd name="connsiteX8" fmla="*/ 271306 w 441233"/>
                    <a:gd name="connsiteY8" fmla="*/ 1225899 h 1225899"/>
                    <a:gd name="connsiteX9" fmla="*/ 185895 w 441233"/>
                    <a:gd name="connsiteY9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41233 w 441233"/>
                    <a:gd name="connsiteY8" fmla="*/ 244737 h 1225899"/>
                    <a:gd name="connsiteX9" fmla="*/ 271306 w 441233"/>
                    <a:gd name="connsiteY9" fmla="*/ 1225899 h 1225899"/>
                    <a:gd name="connsiteX10" fmla="*/ 185895 w 441233"/>
                    <a:gd name="connsiteY10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02115 w 441233"/>
                    <a:gd name="connsiteY8" fmla="*/ 144482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298542 w 441233"/>
                    <a:gd name="connsiteY6" fmla="*/ 26113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26113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41089 w 441233"/>
                    <a:gd name="connsiteY2" fmla="*/ 135604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85895 w 441233"/>
                    <a:gd name="connsiteY0" fmla="*/ 1215851 h 1225899"/>
                    <a:gd name="connsiteX1" fmla="*/ 0 w 441233"/>
                    <a:gd name="connsiteY1" fmla="*/ 241160 h 1225899"/>
                    <a:gd name="connsiteX2" fmla="*/ 29252 w 441233"/>
                    <a:gd name="connsiteY2" fmla="*/ 123767 h 1225899"/>
                    <a:gd name="connsiteX3" fmla="*/ 75363 w 441233"/>
                    <a:gd name="connsiteY3" fmla="*/ 55266 h 1225899"/>
                    <a:gd name="connsiteX4" fmla="*/ 156499 w 441233"/>
                    <a:gd name="connsiteY4" fmla="*/ 11317 h 1225899"/>
                    <a:gd name="connsiteX5" fmla="*/ 231113 w 441233"/>
                    <a:gd name="connsiteY5" fmla="*/ 0 h 1225899"/>
                    <a:gd name="connsiteX6" fmla="*/ 304460 w 441233"/>
                    <a:gd name="connsiteY6" fmla="*/ 14276 h 1225899"/>
                    <a:gd name="connsiteX7" fmla="*/ 371790 w 441233"/>
                    <a:gd name="connsiteY7" fmla="*/ 50242 h 1225899"/>
                    <a:gd name="connsiteX8" fmla="*/ 428748 w 441233"/>
                    <a:gd name="connsiteY8" fmla="*/ 138563 h 1225899"/>
                    <a:gd name="connsiteX9" fmla="*/ 441233 w 441233"/>
                    <a:gd name="connsiteY9" fmla="*/ 244737 h 1225899"/>
                    <a:gd name="connsiteX10" fmla="*/ 271306 w 441233"/>
                    <a:gd name="connsiteY10" fmla="*/ 1225899 h 1225899"/>
                    <a:gd name="connsiteX11" fmla="*/ 185895 w 441233"/>
                    <a:gd name="connsiteY11" fmla="*/ 1215851 h 1225899"/>
                    <a:gd name="connsiteX0" fmla="*/ 191814 w 441233"/>
                    <a:gd name="connsiteY0" fmla="*/ 1233607 h 1233607"/>
                    <a:gd name="connsiteX1" fmla="*/ 0 w 441233"/>
                    <a:gd name="connsiteY1" fmla="*/ 241160 h 1233607"/>
                    <a:gd name="connsiteX2" fmla="*/ 29252 w 441233"/>
                    <a:gd name="connsiteY2" fmla="*/ 123767 h 1233607"/>
                    <a:gd name="connsiteX3" fmla="*/ 75363 w 441233"/>
                    <a:gd name="connsiteY3" fmla="*/ 55266 h 1233607"/>
                    <a:gd name="connsiteX4" fmla="*/ 156499 w 441233"/>
                    <a:gd name="connsiteY4" fmla="*/ 11317 h 1233607"/>
                    <a:gd name="connsiteX5" fmla="*/ 231113 w 441233"/>
                    <a:gd name="connsiteY5" fmla="*/ 0 h 1233607"/>
                    <a:gd name="connsiteX6" fmla="*/ 304460 w 441233"/>
                    <a:gd name="connsiteY6" fmla="*/ 14276 h 1233607"/>
                    <a:gd name="connsiteX7" fmla="*/ 371790 w 441233"/>
                    <a:gd name="connsiteY7" fmla="*/ 50242 h 1233607"/>
                    <a:gd name="connsiteX8" fmla="*/ 428748 w 441233"/>
                    <a:gd name="connsiteY8" fmla="*/ 138563 h 1233607"/>
                    <a:gd name="connsiteX9" fmla="*/ 441233 w 441233"/>
                    <a:gd name="connsiteY9" fmla="*/ 244737 h 1233607"/>
                    <a:gd name="connsiteX10" fmla="*/ 271306 w 441233"/>
                    <a:gd name="connsiteY10" fmla="*/ 1225899 h 1233607"/>
                    <a:gd name="connsiteX11" fmla="*/ 191814 w 441233"/>
                    <a:gd name="connsiteY11" fmla="*/ 1233607 h 1233607"/>
                    <a:gd name="connsiteX0" fmla="*/ 191814 w 441233"/>
                    <a:gd name="connsiteY0" fmla="*/ 1233607 h 1237736"/>
                    <a:gd name="connsiteX1" fmla="*/ 0 w 441233"/>
                    <a:gd name="connsiteY1" fmla="*/ 241160 h 1237736"/>
                    <a:gd name="connsiteX2" fmla="*/ 29252 w 441233"/>
                    <a:gd name="connsiteY2" fmla="*/ 123767 h 1237736"/>
                    <a:gd name="connsiteX3" fmla="*/ 75363 w 441233"/>
                    <a:gd name="connsiteY3" fmla="*/ 55266 h 1237736"/>
                    <a:gd name="connsiteX4" fmla="*/ 156499 w 441233"/>
                    <a:gd name="connsiteY4" fmla="*/ 11317 h 1237736"/>
                    <a:gd name="connsiteX5" fmla="*/ 231113 w 441233"/>
                    <a:gd name="connsiteY5" fmla="*/ 0 h 1237736"/>
                    <a:gd name="connsiteX6" fmla="*/ 304460 w 441233"/>
                    <a:gd name="connsiteY6" fmla="*/ 14276 h 1237736"/>
                    <a:gd name="connsiteX7" fmla="*/ 371790 w 441233"/>
                    <a:gd name="connsiteY7" fmla="*/ 50242 h 1237736"/>
                    <a:gd name="connsiteX8" fmla="*/ 428748 w 441233"/>
                    <a:gd name="connsiteY8" fmla="*/ 138563 h 1237736"/>
                    <a:gd name="connsiteX9" fmla="*/ 441233 w 441233"/>
                    <a:gd name="connsiteY9" fmla="*/ 244737 h 1237736"/>
                    <a:gd name="connsiteX10" fmla="*/ 268347 w 441233"/>
                    <a:gd name="connsiteY10" fmla="*/ 1237736 h 1237736"/>
                    <a:gd name="connsiteX11" fmla="*/ 191814 w 441233"/>
                    <a:gd name="connsiteY11" fmla="*/ 1233607 h 123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1233" h="1237736">
                      <a:moveTo>
                        <a:pt x="191814" y="1233607"/>
                      </a:moveTo>
                      <a:lnTo>
                        <a:pt x="0" y="241160"/>
                      </a:lnTo>
                      <a:lnTo>
                        <a:pt x="29252" y="123767"/>
                      </a:lnTo>
                      <a:lnTo>
                        <a:pt x="75363" y="55266"/>
                      </a:lnTo>
                      <a:lnTo>
                        <a:pt x="156499" y="11317"/>
                      </a:lnTo>
                      <a:lnTo>
                        <a:pt x="231113" y="0"/>
                      </a:lnTo>
                      <a:lnTo>
                        <a:pt x="304460" y="14276"/>
                      </a:lnTo>
                      <a:lnTo>
                        <a:pt x="371790" y="50242"/>
                      </a:lnTo>
                      <a:lnTo>
                        <a:pt x="428748" y="138563"/>
                      </a:lnTo>
                      <a:lnTo>
                        <a:pt x="441233" y="244737"/>
                      </a:lnTo>
                      <a:lnTo>
                        <a:pt x="268347" y="1237736"/>
                      </a:lnTo>
                      <a:lnTo>
                        <a:pt x="191814" y="123360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Isosceles Triangle 476"/>
                <p:cNvSpPr/>
                <p:nvPr/>
              </p:nvSpPr>
              <p:spPr>
                <a:xfrm rot="3267293">
                  <a:off x="4760578" y="2295998"/>
                  <a:ext cx="74656" cy="173237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Isosceles Triangle 477"/>
                <p:cNvSpPr/>
                <p:nvPr/>
              </p:nvSpPr>
              <p:spPr>
                <a:xfrm rot="18332707" flipH="1">
                  <a:off x="4525376" y="2302926"/>
                  <a:ext cx="74656" cy="152474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" name="Isosceles Triangle 478"/>
                <p:cNvSpPr/>
                <p:nvPr/>
              </p:nvSpPr>
              <p:spPr>
                <a:xfrm rot="5113984">
                  <a:off x="4807968" y="2421506"/>
                  <a:ext cx="74656" cy="181601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0" name="Isosceles Triangle 479"/>
                <p:cNvSpPr/>
                <p:nvPr/>
              </p:nvSpPr>
              <p:spPr>
                <a:xfrm>
                  <a:off x="4646721" y="2216315"/>
                  <a:ext cx="75694" cy="159732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" name="Isosceles Triangle 480"/>
                <p:cNvSpPr/>
                <p:nvPr/>
              </p:nvSpPr>
              <p:spPr>
                <a:xfrm rot="16486016" flipH="1">
                  <a:off x="4473169" y="2429357"/>
                  <a:ext cx="74656" cy="150968"/>
                </a:xfrm>
                <a:prstGeom prst="triangle">
                  <a:avLst>
                    <a:gd name="adj" fmla="val 50001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73" name="Oval 472"/>
              <p:cNvSpPr/>
              <p:nvPr/>
            </p:nvSpPr>
            <p:spPr>
              <a:xfrm rot="10151520">
                <a:off x="-1129814" y="5596996"/>
                <a:ext cx="115957" cy="8956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TextBox 473"/>
              <p:cNvSpPr txBox="1"/>
              <p:nvPr/>
            </p:nvSpPr>
            <p:spPr>
              <a:xfrm>
                <a:off x="-1037242" y="5146021"/>
                <a:ext cx="45878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B1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475" name="Oval 474"/>
              <p:cNvSpPr/>
              <p:nvPr/>
            </p:nvSpPr>
            <p:spPr>
              <a:xfrm rot="12357954" flipH="1">
                <a:off x="-576778" y="5617050"/>
                <a:ext cx="111702" cy="7864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4" name="Group 463"/>
            <p:cNvGrpSpPr/>
            <p:nvPr/>
          </p:nvGrpSpPr>
          <p:grpSpPr>
            <a:xfrm>
              <a:off x="3501288" y="5015578"/>
              <a:ext cx="417760" cy="377524"/>
              <a:chOff x="2911329" y="3141397"/>
              <a:chExt cx="417760" cy="377524"/>
            </a:xfrm>
          </p:grpSpPr>
          <p:sp>
            <p:nvSpPr>
              <p:cNvPr id="465" name="Freeform 464"/>
              <p:cNvSpPr/>
              <p:nvPr/>
            </p:nvSpPr>
            <p:spPr>
              <a:xfrm rot="20691454" flipH="1">
                <a:off x="3223930" y="3289702"/>
                <a:ext cx="105159" cy="107462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" name="Freeform 465"/>
              <p:cNvSpPr/>
              <p:nvPr/>
            </p:nvSpPr>
            <p:spPr>
              <a:xfrm rot="1293447">
                <a:off x="2911329" y="3281891"/>
                <a:ext cx="105159" cy="107462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" name="Teardrop 466"/>
              <p:cNvSpPr/>
              <p:nvPr/>
            </p:nvSpPr>
            <p:spPr>
              <a:xfrm rot="13426396" flipH="1">
                <a:off x="2975725" y="3227844"/>
                <a:ext cx="293444" cy="291077"/>
              </a:xfrm>
              <a:prstGeom prst="teardrop">
                <a:avLst>
                  <a:gd name="adj" fmla="val 8657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Freeform 467"/>
              <p:cNvSpPr/>
              <p:nvPr/>
            </p:nvSpPr>
            <p:spPr>
              <a:xfrm>
                <a:off x="2968182" y="3141397"/>
                <a:ext cx="308329" cy="207474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69" name="Oval 468"/>
              <p:cNvSpPr/>
              <p:nvPr/>
            </p:nvSpPr>
            <p:spPr>
              <a:xfrm flipH="1" flipV="1">
                <a:off x="3013272" y="3366244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Oval 469"/>
              <p:cNvSpPr/>
              <p:nvPr/>
            </p:nvSpPr>
            <p:spPr>
              <a:xfrm flipH="1" flipV="1">
                <a:off x="3174790" y="3366884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94" name="Group 493"/>
          <p:cNvGrpSpPr/>
          <p:nvPr/>
        </p:nvGrpSpPr>
        <p:grpSpPr>
          <a:xfrm rot="824921">
            <a:off x="2614685" y="1491894"/>
            <a:ext cx="5685931" cy="5132128"/>
            <a:chOff x="6190734" y="1435655"/>
            <a:chExt cx="2271193" cy="1943928"/>
          </a:xfrm>
          <a:solidFill>
            <a:srgbClr val="CCFFCC"/>
          </a:solidFill>
        </p:grpSpPr>
        <p:sp>
          <p:nvSpPr>
            <p:cNvPr id="496" name="Explosion 2 495"/>
            <p:cNvSpPr/>
            <p:nvPr/>
          </p:nvSpPr>
          <p:spPr>
            <a:xfrm rot="2867807">
              <a:off x="6354367" y="1272022"/>
              <a:ext cx="1943928" cy="2271193"/>
            </a:xfrm>
            <a:prstGeom prst="irregularSeal2">
              <a:avLst/>
            </a:pr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97" name="Explosion 2 496"/>
            <p:cNvSpPr/>
            <p:nvPr/>
          </p:nvSpPr>
          <p:spPr>
            <a:xfrm rot="2867807">
              <a:off x="6545891" y="1582980"/>
              <a:ext cx="1423370" cy="1645358"/>
            </a:xfrm>
            <a:prstGeom prst="irregularSeal2">
              <a:avLst/>
            </a:pr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58" name="TextBox 457"/>
          <p:cNvSpPr txBox="1"/>
          <p:nvPr/>
        </p:nvSpPr>
        <p:spPr>
          <a:xfrm>
            <a:off x="4354825" y="3466969"/>
            <a:ext cx="1946255" cy="830997"/>
          </a:xfrm>
          <a:prstGeom prst="rect">
            <a:avLst/>
          </a:prstGeom>
          <a:solidFill>
            <a:srgbClr val="FFCC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PLANT WINS BY ETI !</a:t>
            </a:r>
            <a:endParaRPr lang="en-US" sz="2400" b="1" dirty="0"/>
          </a:p>
        </p:txBody>
      </p:sp>
      <p:grpSp>
        <p:nvGrpSpPr>
          <p:cNvPr id="8" name="Group 7"/>
          <p:cNvGrpSpPr/>
          <p:nvPr/>
        </p:nvGrpSpPr>
        <p:grpSpPr>
          <a:xfrm rot="20473176">
            <a:off x="1113068" y="3274498"/>
            <a:ext cx="1915911" cy="1676718"/>
            <a:chOff x="1329520" y="3516735"/>
            <a:chExt cx="1915911" cy="1676718"/>
          </a:xfrm>
        </p:grpSpPr>
        <p:grpSp>
          <p:nvGrpSpPr>
            <p:cNvPr id="250" name="Group 249"/>
            <p:cNvGrpSpPr/>
            <p:nvPr/>
          </p:nvGrpSpPr>
          <p:grpSpPr>
            <a:xfrm rot="14363573">
              <a:off x="1644525" y="3453857"/>
              <a:ext cx="1107343" cy="1233099"/>
              <a:chOff x="5283729" y="5787843"/>
              <a:chExt cx="886987" cy="987226"/>
            </a:xfrm>
          </p:grpSpPr>
          <p:sp>
            <p:nvSpPr>
              <p:cNvPr id="253" name="Freeform 252"/>
              <p:cNvSpPr/>
              <p:nvPr/>
            </p:nvSpPr>
            <p:spPr>
              <a:xfrm rot="10399373" flipH="1">
                <a:off x="5409330" y="6349241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Freeform 264"/>
              <p:cNvSpPr/>
              <p:nvPr/>
            </p:nvSpPr>
            <p:spPr>
              <a:xfrm rot="17504246" flipH="1">
                <a:off x="5869853" y="6002191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Oval 265"/>
              <p:cNvSpPr/>
              <p:nvPr/>
            </p:nvSpPr>
            <p:spPr>
              <a:xfrm rot="1915206" flipH="1">
                <a:off x="5457919" y="6700035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lowchart: Manual Operation 181"/>
              <p:cNvSpPr/>
              <p:nvPr/>
            </p:nvSpPr>
            <p:spPr>
              <a:xfrm rot="11055952" flipH="1">
                <a:off x="5283729" y="5962864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Rounded Rectangle 285"/>
              <p:cNvSpPr/>
              <p:nvPr/>
            </p:nvSpPr>
            <p:spPr>
              <a:xfrm rot="1144649" flipH="1">
                <a:off x="5521489" y="5834433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/>
              <p:cNvSpPr/>
              <p:nvPr/>
            </p:nvSpPr>
            <p:spPr>
              <a:xfrm rot="7935130" flipH="1">
                <a:off x="6094505" y="6131020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TextBox 290"/>
              <p:cNvSpPr txBox="1"/>
              <p:nvPr/>
            </p:nvSpPr>
            <p:spPr>
              <a:xfrm rot="625760">
                <a:off x="5356063" y="6122038"/>
                <a:ext cx="361064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C1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92" name="Oval 291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6" name="Group 305"/>
            <p:cNvGrpSpPr/>
            <p:nvPr/>
          </p:nvGrpSpPr>
          <p:grpSpPr>
            <a:xfrm rot="13750433">
              <a:off x="1350218" y="4408346"/>
              <a:ext cx="347174" cy="388569"/>
              <a:chOff x="5797041" y="2656153"/>
              <a:chExt cx="347174" cy="388569"/>
            </a:xfrm>
          </p:grpSpPr>
          <p:grpSp>
            <p:nvGrpSpPr>
              <p:cNvPr id="310" name="Group 309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314" name="Teardrop 313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" name="Freeform 314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Freeform 315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1" name="Flowchart: Delay 310"/>
              <p:cNvSpPr/>
              <p:nvPr/>
            </p:nvSpPr>
            <p:spPr>
              <a:xfrm rot="5400000">
                <a:off x="6018475" y="2809545"/>
                <a:ext cx="84384" cy="154972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12" name="Oval 311"/>
              <p:cNvSpPr/>
              <p:nvPr/>
            </p:nvSpPr>
            <p:spPr>
              <a:xfrm flipH="1" flipV="1">
                <a:off x="6033574" y="2857687"/>
                <a:ext cx="54185" cy="293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9" name="Freeform 318"/>
            <p:cNvSpPr/>
            <p:nvPr/>
          </p:nvSpPr>
          <p:spPr>
            <a:xfrm rot="4718695" flipH="1">
              <a:off x="2850648" y="4053516"/>
              <a:ext cx="123178" cy="43627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/>
            <p:cNvSpPr/>
            <p:nvPr/>
          </p:nvSpPr>
          <p:spPr>
            <a:xfrm rot="16278779" flipH="1">
              <a:off x="3110833" y="4129198"/>
              <a:ext cx="175473" cy="937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 322"/>
            <p:cNvSpPr/>
            <p:nvPr/>
          </p:nvSpPr>
          <p:spPr>
            <a:xfrm rot="916204">
              <a:off x="1902011" y="4728033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Oval 323"/>
            <p:cNvSpPr/>
            <p:nvPr/>
          </p:nvSpPr>
          <p:spPr>
            <a:xfrm rot="18338654" flipH="1">
              <a:off x="1772993" y="5098281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 rot="2135180">
            <a:off x="817876" y="1446222"/>
            <a:ext cx="1878874" cy="1691535"/>
            <a:chOff x="792841" y="1650055"/>
            <a:chExt cx="1878874" cy="1691535"/>
          </a:xfrm>
        </p:grpSpPr>
        <p:grpSp>
          <p:nvGrpSpPr>
            <p:cNvPr id="325" name="Group 324"/>
            <p:cNvGrpSpPr/>
            <p:nvPr/>
          </p:nvGrpSpPr>
          <p:grpSpPr>
            <a:xfrm rot="14363573">
              <a:off x="1132892" y="1616274"/>
              <a:ext cx="1107343" cy="1174906"/>
              <a:chOff x="5283729" y="5834433"/>
              <a:chExt cx="886987" cy="940636"/>
            </a:xfrm>
          </p:grpSpPr>
          <p:sp>
            <p:nvSpPr>
              <p:cNvPr id="326" name="Freeform 325"/>
              <p:cNvSpPr/>
              <p:nvPr/>
            </p:nvSpPr>
            <p:spPr>
              <a:xfrm rot="10399373" flipH="1">
                <a:off x="5409330" y="6349241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Freeform 326"/>
              <p:cNvSpPr/>
              <p:nvPr/>
            </p:nvSpPr>
            <p:spPr>
              <a:xfrm rot="17504246" flipH="1">
                <a:off x="5869853" y="6002191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Oval 331"/>
              <p:cNvSpPr/>
              <p:nvPr/>
            </p:nvSpPr>
            <p:spPr>
              <a:xfrm rot="1915206" flipH="1">
                <a:off x="5457919" y="6700035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Flowchart: Manual Operation 181"/>
              <p:cNvSpPr/>
              <p:nvPr/>
            </p:nvSpPr>
            <p:spPr>
              <a:xfrm rot="11055952" flipH="1">
                <a:off x="5283729" y="5962864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ounded Rectangle 333"/>
              <p:cNvSpPr/>
              <p:nvPr/>
            </p:nvSpPr>
            <p:spPr>
              <a:xfrm rot="1144649" flipH="1">
                <a:off x="5521489" y="5834433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Oval 334"/>
              <p:cNvSpPr/>
              <p:nvPr/>
            </p:nvSpPr>
            <p:spPr>
              <a:xfrm rot="7935130" flipH="1">
                <a:off x="6094505" y="6131020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TextBox 335"/>
              <p:cNvSpPr txBox="1"/>
              <p:nvPr/>
            </p:nvSpPr>
            <p:spPr>
              <a:xfrm rot="750045">
                <a:off x="5371615" y="6110960"/>
                <a:ext cx="367485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B1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79" name="Group 378"/>
            <p:cNvGrpSpPr/>
            <p:nvPr/>
          </p:nvGrpSpPr>
          <p:grpSpPr>
            <a:xfrm rot="13750433">
              <a:off x="813539" y="2556483"/>
              <a:ext cx="347174" cy="388569"/>
              <a:chOff x="5797041" y="2656153"/>
              <a:chExt cx="347174" cy="388569"/>
            </a:xfrm>
          </p:grpSpPr>
          <p:grpSp>
            <p:nvGrpSpPr>
              <p:cNvPr id="380" name="Group 379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389" name="Teardrop 388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Freeform 389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Freeform 390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87" name="Flowchart: Delay 386"/>
              <p:cNvSpPr/>
              <p:nvPr/>
            </p:nvSpPr>
            <p:spPr>
              <a:xfrm rot="5400000">
                <a:off x="6018475" y="2809545"/>
                <a:ext cx="84384" cy="154972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8" name="Oval 387"/>
              <p:cNvSpPr/>
              <p:nvPr/>
            </p:nvSpPr>
            <p:spPr>
              <a:xfrm flipH="1" flipV="1">
                <a:off x="6033574" y="2857687"/>
                <a:ext cx="54185" cy="293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3" name="Freeform 392"/>
            <p:cNvSpPr/>
            <p:nvPr/>
          </p:nvSpPr>
          <p:spPr>
            <a:xfrm rot="4718695" flipH="1">
              <a:off x="2329269" y="2397683"/>
              <a:ext cx="123178" cy="43627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Oval 393"/>
            <p:cNvSpPr/>
            <p:nvPr/>
          </p:nvSpPr>
          <p:spPr>
            <a:xfrm rot="16278779" flipH="1">
              <a:off x="2537117" y="2456090"/>
              <a:ext cx="175473" cy="937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 398"/>
            <p:cNvSpPr/>
            <p:nvPr/>
          </p:nvSpPr>
          <p:spPr>
            <a:xfrm rot="916204">
              <a:off x="1365332" y="2876170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Oval 401"/>
            <p:cNvSpPr/>
            <p:nvPr/>
          </p:nvSpPr>
          <p:spPr>
            <a:xfrm rot="18338654" flipH="1">
              <a:off x="1236314" y="3246418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3" name="Group 402"/>
          <p:cNvGrpSpPr/>
          <p:nvPr/>
        </p:nvGrpSpPr>
        <p:grpSpPr>
          <a:xfrm rot="13040482">
            <a:off x="6927305" y="1493695"/>
            <a:ext cx="1878874" cy="1702278"/>
            <a:chOff x="792841" y="1639312"/>
            <a:chExt cx="1878874" cy="1702278"/>
          </a:xfrm>
        </p:grpSpPr>
        <p:grpSp>
          <p:nvGrpSpPr>
            <p:cNvPr id="411" name="Group 410"/>
            <p:cNvGrpSpPr/>
            <p:nvPr/>
          </p:nvGrpSpPr>
          <p:grpSpPr>
            <a:xfrm rot="14363573">
              <a:off x="1095045" y="1682635"/>
              <a:ext cx="1261552" cy="1174906"/>
              <a:chOff x="5160207" y="5834433"/>
              <a:chExt cx="1010509" cy="940636"/>
            </a:xfrm>
          </p:grpSpPr>
          <p:sp>
            <p:nvSpPr>
              <p:cNvPr id="429" name="Freeform 428"/>
              <p:cNvSpPr/>
              <p:nvPr/>
            </p:nvSpPr>
            <p:spPr>
              <a:xfrm rot="10399373" flipH="1">
                <a:off x="5409330" y="6349241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Freeform 429"/>
              <p:cNvSpPr/>
              <p:nvPr/>
            </p:nvSpPr>
            <p:spPr>
              <a:xfrm rot="17504246" flipH="1">
                <a:off x="5869853" y="6002191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" name="Oval 430"/>
              <p:cNvSpPr/>
              <p:nvPr/>
            </p:nvSpPr>
            <p:spPr>
              <a:xfrm rot="1915206" flipH="1">
                <a:off x="5457919" y="6700035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Flowchart: Manual Operation 181"/>
              <p:cNvSpPr/>
              <p:nvPr/>
            </p:nvSpPr>
            <p:spPr>
              <a:xfrm rot="12839210" flipH="1">
                <a:off x="5160207" y="5915766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Rounded Rectangle 432"/>
              <p:cNvSpPr/>
              <p:nvPr/>
            </p:nvSpPr>
            <p:spPr>
              <a:xfrm rot="1144649" flipH="1">
                <a:off x="5521489" y="5834433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Oval 454"/>
              <p:cNvSpPr/>
              <p:nvPr/>
            </p:nvSpPr>
            <p:spPr>
              <a:xfrm rot="7935130" flipH="1">
                <a:off x="6094505" y="6131020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TextBox 455"/>
              <p:cNvSpPr txBox="1"/>
              <p:nvPr/>
            </p:nvSpPr>
            <p:spPr>
              <a:xfrm rot="2454502">
                <a:off x="5200915" y="6087986"/>
                <a:ext cx="376472" cy="320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chemeClr val="bg1"/>
                    </a:solidFill>
                  </a:rPr>
                  <a:t>A2</a:t>
                </a:r>
                <a:endParaRPr lang="en-US" sz="2000" b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12" name="Group 411"/>
            <p:cNvGrpSpPr/>
            <p:nvPr/>
          </p:nvGrpSpPr>
          <p:grpSpPr>
            <a:xfrm rot="13750433">
              <a:off x="813539" y="2556483"/>
              <a:ext cx="347174" cy="388569"/>
              <a:chOff x="5797041" y="2656153"/>
              <a:chExt cx="347174" cy="388569"/>
            </a:xfrm>
          </p:grpSpPr>
          <p:grpSp>
            <p:nvGrpSpPr>
              <p:cNvPr id="423" name="Group 422"/>
              <p:cNvGrpSpPr/>
              <p:nvPr/>
            </p:nvGrpSpPr>
            <p:grpSpPr>
              <a:xfrm>
                <a:off x="5797041" y="2656153"/>
                <a:ext cx="347174" cy="388569"/>
                <a:chOff x="5797041" y="2656153"/>
                <a:chExt cx="347174" cy="388569"/>
              </a:xfrm>
            </p:grpSpPr>
            <p:sp>
              <p:nvSpPr>
                <p:cNvPr id="426" name="Teardrop 425"/>
                <p:cNvSpPr/>
                <p:nvPr/>
              </p:nvSpPr>
              <p:spPr>
                <a:xfrm rot="8894503" flipH="1">
                  <a:off x="5850771" y="2753645"/>
                  <a:ext cx="293444" cy="291077"/>
                </a:xfrm>
                <a:prstGeom prst="teardrop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Freeform 426"/>
                <p:cNvSpPr/>
                <p:nvPr/>
              </p:nvSpPr>
              <p:spPr>
                <a:xfrm>
                  <a:off x="5847841" y="2656153"/>
                  <a:ext cx="293914" cy="188686"/>
                </a:xfrm>
                <a:custGeom>
                  <a:avLst/>
                  <a:gdLst>
                    <a:gd name="connsiteX0" fmla="*/ 148771 w 293914"/>
                    <a:gd name="connsiteY0" fmla="*/ 0 h 188686"/>
                    <a:gd name="connsiteX1" fmla="*/ 50800 w 293914"/>
                    <a:gd name="connsiteY1" fmla="*/ 101600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57628 w 293914"/>
                    <a:gd name="connsiteY6" fmla="*/ 112486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6657 w 293914"/>
                    <a:gd name="connsiteY5" fmla="*/ 152400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6742 w 293914"/>
                    <a:gd name="connsiteY6" fmla="*/ 101600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65314 w 293914"/>
                    <a:gd name="connsiteY1" fmla="*/ 79829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7587 w 293914"/>
                    <a:gd name="connsiteY1" fmla="*/ 64374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  <a:gd name="connsiteX0" fmla="*/ 148771 w 293914"/>
                    <a:gd name="connsiteY0" fmla="*/ 0 h 188686"/>
                    <a:gd name="connsiteX1" fmla="*/ 52435 w 293914"/>
                    <a:gd name="connsiteY1" fmla="*/ 74678 h 188686"/>
                    <a:gd name="connsiteX2" fmla="*/ 14514 w 293914"/>
                    <a:gd name="connsiteY2" fmla="*/ 134257 h 188686"/>
                    <a:gd name="connsiteX3" fmla="*/ 0 w 293914"/>
                    <a:gd name="connsiteY3" fmla="*/ 185057 h 188686"/>
                    <a:gd name="connsiteX4" fmla="*/ 293914 w 293914"/>
                    <a:gd name="connsiteY4" fmla="*/ 188686 h 188686"/>
                    <a:gd name="connsiteX5" fmla="*/ 281505 w 293914"/>
                    <a:gd name="connsiteY5" fmla="*/ 139521 h 188686"/>
                    <a:gd name="connsiteX6" fmla="*/ 249317 w 293914"/>
                    <a:gd name="connsiteY6" fmla="*/ 80994 h 188686"/>
                    <a:gd name="connsiteX7" fmla="*/ 148771 w 293914"/>
                    <a:gd name="connsiteY7" fmla="*/ 0 h 188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914" h="188686">
                      <a:moveTo>
                        <a:pt x="148771" y="0"/>
                      </a:moveTo>
                      <a:lnTo>
                        <a:pt x="52435" y="74678"/>
                      </a:lnTo>
                      <a:lnTo>
                        <a:pt x="14514" y="134257"/>
                      </a:lnTo>
                      <a:lnTo>
                        <a:pt x="0" y="185057"/>
                      </a:lnTo>
                      <a:lnTo>
                        <a:pt x="293914" y="188686"/>
                      </a:lnTo>
                      <a:lnTo>
                        <a:pt x="281505" y="139521"/>
                      </a:lnTo>
                      <a:lnTo>
                        <a:pt x="249317" y="80994"/>
                      </a:lnTo>
                      <a:lnTo>
                        <a:pt x="14877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Freeform 427"/>
                <p:cNvSpPr/>
                <p:nvPr/>
              </p:nvSpPr>
              <p:spPr>
                <a:xfrm rot="1293447">
                  <a:off x="5797041" y="2789888"/>
                  <a:ext cx="105159" cy="130823"/>
                </a:xfrm>
                <a:custGeom>
                  <a:avLst/>
                  <a:gdLst>
                    <a:gd name="connsiteX0" fmla="*/ 235876 w 241992"/>
                    <a:gd name="connsiteY0" fmla="*/ 105444 h 308214"/>
                    <a:gd name="connsiteX1" fmla="*/ 185076 w 241992"/>
                    <a:gd name="connsiteY1" fmla="*/ 25616 h 308214"/>
                    <a:gd name="connsiteX2" fmla="*/ 94362 w 241992"/>
                    <a:gd name="connsiteY2" fmla="*/ 216 h 308214"/>
                    <a:gd name="connsiteX3" fmla="*/ 29047 w 241992"/>
                    <a:gd name="connsiteY3" fmla="*/ 36502 h 308214"/>
                    <a:gd name="connsiteX4" fmla="*/ 19 w 241992"/>
                    <a:gd name="connsiteY4" fmla="*/ 141730 h 308214"/>
                    <a:gd name="connsiteX5" fmla="*/ 32676 w 241992"/>
                    <a:gd name="connsiteY5" fmla="*/ 243330 h 308214"/>
                    <a:gd name="connsiteX6" fmla="*/ 112505 w 241992"/>
                    <a:gd name="connsiteY6" fmla="*/ 301387 h 308214"/>
                    <a:gd name="connsiteX7" fmla="*/ 203219 w 241992"/>
                    <a:gd name="connsiteY7" fmla="*/ 297759 h 308214"/>
                    <a:gd name="connsiteX8" fmla="*/ 239505 w 241992"/>
                    <a:gd name="connsiteY8" fmla="*/ 217930 h 308214"/>
                    <a:gd name="connsiteX9" fmla="*/ 235876 w 241992"/>
                    <a:gd name="connsiteY9" fmla="*/ 214302 h 308214"/>
                    <a:gd name="connsiteX0" fmla="*/ 235876 w 241992"/>
                    <a:gd name="connsiteY0" fmla="*/ 105444 h 306223"/>
                    <a:gd name="connsiteX1" fmla="*/ 185076 w 241992"/>
                    <a:gd name="connsiteY1" fmla="*/ 25616 h 306223"/>
                    <a:gd name="connsiteX2" fmla="*/ 94362 w 241992"/>
                    <a:gd name="connsiteY2" fmla="*/ 216 h 306223"/>
                    <a:gd name="connsiteX3" fmla="*/ 29047 w 241992"/>
                    <a:gd name="connsiteY3" fmla="*/ 36502 h 306223"/>
                    <a:gd name="connsiteX4" fmla="*/ 19 w 241992"/>
                    <a:gd name="connsiteY4" fmla="*/ 141730 h 306223"/>
                    <a:gd name="connsiteX5" fmla="*/ 32676 w 241992"/>
                    <a:gd name="connsiteY5" fmla="*/ 243330 h 306223"/>
                    <a:gd name="connsiteX6" fmla="*/ 94362 w 241992"/>
                    <a:gd name="connsiteY6" fmla="*/ 297759 h 306223"/>
                    <a:gd name="connsiteX7" fmla="*/ 203219 w 241992"/>
                    <a:gd name="connsiteY7" fmla="*/ 297759 h 306223"/>
                    <a:gd name="connsiteX8" fmla="*/ 239505 w 241992"/>
                    <a:gd name="connsiteY8" fmla="*/ 217930 h 306223"/>
                    <a:gd name="connsiteX9" fmla="*/ 235876 w 241992"/>
                    <a:gd name="connsiteY9" fmla="*/ 214302 h 306223"/>
                    <a:gd name="connsiteX0" fmla="*/ 235876 w 242798"/>
                    <a:gd name="connsiteY0" fmla="*/ 105444 h 302434"/>
                    <a:gd name="connsiteX1" fmla="*/ 185076 w 242798"/>
                    <a:gd name="connsiteY1" fmla="*/ 25616 h 302434"/>
                    <a:gd name="connsiteX2" fmla="*/ 94362 w 242798"/>
                    <a:gd name="connsiteY2" fmla="*/ 216 h 302434"/>
                    <a:gd name="connsiteX3" fmla="*/ 29047 w 242798"/>
                    <a:gd name="connsiteY3" fmla="*/ 36502 h 302434"/>
                    <a:gd name="connsiteX4" fmla="*/ 19 w 242798"/>
                    <a:gd name="connsiteY4" fmla="*/ 141730 h 302434"/>
                    <a:gd name="connsiteX5" fmla="*/ 32676 w 242798"/>
                    <a:gd name="connsiteY5" fmla="*/ 243330 h 302434"/>
                    <a:gd name="connsiteX6" fmla="*/ 94362 w 242798"/>
                    <a:gd name="connsiteY6" fmla="*/ 297759 h 302434"/>
                    <a:gd name="connsiteX7" fmla="*/ 192333 w 242798"/>
                    <a:gd name="connsiteY7" fmla="*/ 290502 h 302434"/>
                    <a:gd name="connsiteX8" fmla="*/ 239505 w 242798"/>
                    <a:gd name="connsiteY8" fmla="*/ 217930 h 302434"/>
                    <a:gd name="connsiteX9" fmla="*/ 235876 w 242798"/>
                    <a:gd name="connsiteY9" fmla="*/ 214302 h 302434"/>
                    <a:gd name="connsiteX0" fmla="*/ 235882 w 242804"/>
                    <a:gd name="connsiteY0" fmla="*/ 105444 h 302434"/>
                    <a:gd name="connsiteX1" fmla="*/ 185082 w 242804"/>
                    <a:gd name="connsiteY1" fmla="*/ 25616 h 302434"/>
                    <a:gd name="connsiteX2" fmla="*/ 116140 w 242804"/>
                    <a:gd name="connsiteY2" fmla="*/ 216 h 302434"/>
                    <a:gd name="connsiteX3" fmla="*/ 29053 w 242804"/>
                    <a:gd name="connsiteY3" fmla="*/ 36502 h 302434"/>
                    <a:gd name="connsiteX4" fmla="*/ 25 w 242804"/>
                    <a:gd name="connsiteY4" fmla="*/ 141730 h 302434"/>
                    <a:gd name="connsiteX5" fmla="*/ 32682 w 242804"/>
                    <a:gd name="connsiteY5" fmla="*/ 243330 h 302434"/>
                    <a:gd name="connsiteX6" fmla="*/ 94368 w 242804"/>
                    <a:gd name="connsiteY6" fmla="*/ 297759 h 302434"/>
                    <a:gd name="connsiteX7" fmla="*/ 192339 w 242804"/>
                    <a:gd name="connsiteY7" fmla="*/ 290502 h 302434"/>
                    <a:gd name="connsiteX8" fmla="*/ 239511 w 242804"/>
                    <a:gd name="connsiteY8" fmla="*/ 217930 h 302434"/>
                    <a:gd name="connsiteX9" fmla="*/ 235882 w 242804"/>
                    <a:gd name="connsiteY9" fmla="*/ 214302 h 302434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85 w 242907"/>
                    <a:gd name="connsiteY0" fmla="*/ 106076 h 303066"/>
                    <a:gd name="connsiteX1" fmla="*/ 185185 w 242907"/>
                    <a:gd name="connsiteY1" fmla="*/ 26248 h 303066"/>
                    <a:gd name="connsiteX2" fmla="*/ 116243 w 242907"/>
                    <a:gd name="connsiteY2" fmla="*/ 848 h 303066"/>
                    <a:gd name="connsiteX3" fmla="*/ 25528 w 242907"/>
                    <a:gd name="connsiteY3" fmla="*/ 51648 h 303066"/>
                    <a:gd name="connsiteX4" fmla="*/ 128 w 242907"/>
                    <a:gd name="connsiteY4" fmla="*/ 142362 h 303066"/>
                    <a:gd name="connsiteX5" fmla="*/ 32785 w 242907"/>
                    <a:gd name="connsiteY5" fmla="*/ 243962 h 303066"/>
                    <a:gd name="connsiteX6" fmla="*/ 94471 w 242907"/>
                    <a:gd name="connsiteY6" fmla="*/ 298391 h 303066"/>
                    <a:gd name="connsiteX7" fmla="*/ 192442 w 242907"/>
                    <a:gd name="connsiteY7" fmla="*/ 291134 h 303066"/>
                    <a:gd name="connsiteX8" fmla="*/ 239614 w 242907"/>
                    <a:gd name="connsiteY8" fmla="*/ 218562 h 303066"/>
                    <a:gd name="connsiteX9" fmla="*/ 235985 w 242907"/>
                    <a:gd name="connsiteY9" fmla="*/ 214934 h 303066"/>
                    <a:gd name="connsiteX0" fmla="*/ 235971 w 242893"/>
                    <a:gd name="connsiteY0" fmla="*/ 93136 h 290126"/>
                    <a:gd name="connsiteX1" fmla="*/ 185171 w 242893"/>
                    <a:gd name="connsiteY1" fmla="*/ 13308 h 290126"/>
                    <a:gd name="connsiteX2" fmla="*/ 108972 w 242893"/>
                    <a:gd name="connsiteY2" fmla="*/ 2423 h 290126"/>
                    <a:gd name="connsiteX3" fmla="*/ 25514 w 242893"/>
                    <a:gd name="connsiteY3" fmla="*/ 38708 h 290126"/>
                    <a:gd name="connsiteX4" fmla="*/ 114 w 242893"/>
                    <a:gd name="connsiteY4" fmla="*/ 129422 h 290126"/>
                    <a:gd name="connsiteX5" fmla="*/ 32771 w 242893"/>
                    <a:gd name="connsiteY5" fmla="*/ 231022 h 290126"/>
                    <a:gd name="connsiteX6" fmla="*/ 94457 w 242893"/>
                    <a:gd name="connsiteY6" fmla="*/ 285451 h 290126"/>
                    <a:gd name="connsiteX7" fmla="*/ 192428 w 242893"/>
                    <a:gd name="connsiteY7" fmla="*/ 278194 h 290126"/>
                    <a:gd name="connsiteX8" fmla="*/ 239600 w 242893"/>
                    <a:gd name="connsiteY8" fmla="*/ 205622 h 290126"/>
                    <a:gd name="connsiteX9" fmla="*/ 235971 w 242893"/>
                    <a:gd name="connsiteY9" fmla="*/ 201994 h 290126"/>
                    <a:gd name="connsiteX0" fmla="*/ 235971 w 242893"/>
                    <a:gd name="connsiteY0" fmla="*/ 91470 h 288460"/>
                    <a:gd name="connsiteX1" fmla="*/ 196057 w 242893"/>
                    <a:gd name="connsiteY1" fmla="*/ 18899 h 288460"/>
                    <a:gd name="connsiteX2" fmla="*/ 108972 w 242893"/>
                    <a:gd name="connsiteY2" fmla="*/ 757 h 288460"/>
                    <a:gd name="connsiteX3" fmla="*/ 25514 w 242893"/>
                    <a:gd name="connsiteY3" fmla="*/ 37042 h 288460"/>
                    <a:gd name="connsiteX4" fmla="*/ 114 w 242893"/>
                    <a:gd name="connsiteY4" fmla="*/ 127756 h 288460"/>
                    <a:gd name="connsiteX5" fmla="*/ 32771 w 242893"/>
                    <a:gd name="connsiteY5" fmla="*/ 229356 h 288460"/>
                    <a:gd name="connsiteX6" fmla="*/ 94457 w 242893"/>
                    <a:gd name="connsiteY6" fmla="*/ 283785 h 288460"/>
                    <a:gd name="connsiteX7" fmla="*/ 192428 w 242893"/>
                    <a:gd name="connsiteY7" fmla="*/ 276528 h 288460"/>
                    <a:gd name="connsiteX8" fmla="*/ 239600 w 242893"/>
                    <a:gd name="connsiteY8" fmla="*/ 203956 h 288460"/>
                    <a:gd name="connsiteX9" fmla="*/ 235971 w 242893"/>
                    <a:gd name="connsiteY9" fmla="*/ 200328 h 288460"/>
                    <a:gd name="connsiteX0" fmla="*/ 235971 w 239600"/>
                    <a:gd name="connsiteY0" fmla="*/ 91470 h 288460"/>
                    <a:gd name="connsiteX1" fmla="*/ 196057 w 239600"/>
                    <a:gd name="connsiteY1" fmla="*/ 18899 h 288460"/>
                    <a:gd name="connsiteX2" fmla="*/ 108972 w 239600"/>
                    <a:gd name="connsiteY2" fmla="*/ 757 h 288460"/>
                    <a:gd name="connsiteX3" fmla="*/ 25514 w 239600"/>
                    <a:gd name="connsiteY3" fmla="*/ 37042 h 288460"/>
                    <a:gd name="connsiteX4" fmla="*/ 114 w 239600"/>
                    <a:gd name="connsiteY4" fmla="*/ 127756 h 288460"/>
                    <a:gd name="connsiteX5" fmla="*/ 32771 w 239600"/>
                    <a:gd name="connsiteY5" fmla="*/ 229356 h 288460"/>
                    <a:gd name="connsiteX6" fmla="*/ 94457 w 239600"/>
                    <a:gd name="connsiteY6" fmla="*/ 283785 h 288460"/>
                    <a:gd name="connsiteX7" fmla="*/ 192428 w 239600"/>
                    <a:gd name="connsiteY7" fmla="*/ 276528 h 288460"/>
                    <a:gd name="connsiteX8" fmla="*/ 239600 w 239600"/>
                    <a:gd name="connsiteY8" fmla="*/ 203956 h 28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9600" h="288460">
                      <a:moveTo>
                        <a:pt x="235971" y="91470"/>
                      </a:moveTo>
                      <a:cubicBezTo>
                        <a:pt x="222364" y="60325"/>
                        <a:pt x="217223" y="34018"/>
                        <a:pt x="196057" y="18899"/>
                      </a:cubicBezTo>
                      <a:cubicBezTo>
                        <a:pt x="174891" y="3780"/>
                        <a:pt x="137396" y="-2267"/>
                        <a:pt x="108972" y="757"/>
                      </a:cubicBezTo>
                      <a:cubicBezTo>
                        <a:pt x="80548" y="3781"/>
                        <a:pt x="43657" y="15876"/>
                        <a:pt x="25514" y="37042"/>
                      </a:cubicBezTo>
                      <a:cubicBezTo>
                        <a:pt x="7371" y="58209"/>
                        <a:pt x="-1095" y="95704"/>
                        <a:pt x="114" y="127756"/>
                      </a:cubicBezTo>
                      <a:cubicBezTo>
                        <a:pt x="1323" y="159808"/>
                        <a:pt x="17047" y="203351"/>
                        <a:pt x="32771" y="229356"/>
                      </a:cubicBezTo>
                      <a:cubicBezTo>
                        <a:pt x="48495" y="255361"/>
                        <a:pt x="67848" y="275923"/>
                        <a:pt x="94457" y="283785"/>
                      </a:cubicBezTo>
                      <a:cubicBezTo>
                        <a:pt x="121066" y="291647"/>
                        <a:pt x="168238" y="289833"/>
                        <a:pt x="192428" y="276528"/>
                      </a:cubicBezTo>
                      <a:cubicBezTo>
                        <a:pt x="216618" y="263223"/>
                        <a:pt x="232343" y="216656"/>
                        <a:pt x="239600" y="203956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24" name="Flowchart: Delay 423"/>
              <p:cNvSpPr/>
              <p:nvPr/>
            </p:nvSpPr>
            <p:spPr>
              <a:xfrm rot="5400000">
                <a:off x="6018475" y="2809545"/>
                <a:ext cx="84384" cy="154972"/>
              </a:xfrm>
              <a:prstGeom prst="flowChartDelay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25" name="Oval 424"/>
              <p:cNvSpPr/>
              <p:nvPr/>
            </p:nvSpPr>
            <p:spPr>
              <a:xfrm flipH="1" flipV="1">
                <a:off x="6033574" y="2857687"/>
                <a:ext cx="54185" cy="293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3" name="Freeform 412"/>
            <p:cNvSpPr/>
            <p:nvPr/>
          </p:nvSpPr>
          <p:spPr>
            <a:xfrm rot="4718695" flipH="1">
              <a:off x="2329269" y="2397683"/>
              <a:ext cx="123178" cy="43627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Oval 413"/>
            <p:cNvSpPr/>
            <p:nvPr/>
          </p:nvSpPr>
          <p:spPr>
            <a:xfrm rot="16278779" flipH="1">
              <a:off x="2537117" y="2456090"/>
              <a:ext cx="175473" cy="9372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 420"/>
            <p:cNvSpPr/>
            <p:nvPr/>
          </p:nvSpPr>
          <p:spPr>
            <a:xfrm rot="916204">
              <a:off x="1365332" y="2876170"/>
              <a:ext cx="129843" cy="41387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Oval 421"/>
            <p:cNvSpPr/>
            <p:nvPr/>
          </p:nvSpPr>
          <p:spPr>
            <a:xfrm rot="18338654" flipH="1">
              <a:off x="1236314" y="3246418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9584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 74"/>
          <p:cNvSpPr/>
          <p:nvPr/>
        </p:nvSpPr>
        <p:spPr>
          <a:xfrm>
            <a:off x="559288" y="3152687"/>
            <a:ext cx="4309117" cy="3145874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blipFill dpi="0" rotWithShape="1">
            <a:blip r:embed="rId2">
              <a:alphaModFix amt="50000"/>
            </a:blip>
            <a:srcRect/>
            <a:tile tx="0" ty="0" sx="100000" sy="100000" flip="none" algn="tl"/>
          </a:blip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2996192" y="2733366"/>
            <a:ext cx="610031" cy="796405"/>
            <a:chOff x="2666569" y="2680201"/>
            <a:chExt cx="610031" cy="796405"/>
          </a:xfrm>
        </p:grpSpPr>
        <p:sp>
          <p:nvSpPr>
            <p:cNvPr id="39" name="Freeform 38"/>
            <p:cNvSpPr/>
            <p:nvPr/>
          </p:nvSpPr>
          <p:spPr>
            <a:xfrm>
              <a:off x="2839456" y="2680201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ln w="57150">
              <a:solidFill>
                <a:srgbClr val="72C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 flipH="1">
              <a:off x="2835777" y="2759382"/>
              <a:ext cx="3116" cy="717224"/>
            </a:xfrm>
            <a:prstGeom prst="line">
              <a:avLst/>
            </a:prstGeom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Equal 4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792523" y="2196966"/>
            <a:ext cx="2217305" cy="583682"/>
            <a:chOff x="929640" y="725424"/>
            <a:chExt cx="4549139" cy="905256"/>
          </a:xfrm>
        </p:grpSpPr>
        <p:sp>
          <p:nvSpPr>
            <p:cNvPr id="43" name="Rounded Rectangle 42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63" name="Straight Connector 62"/>
          <p:cNvCxnSpPr/>
          <p:nvPr/>
        </p:nvCxnSpPr>
        <p:spPr>
          <a:xfrm flipH="1">
            <a:off x="2057399" y="2812547"/>
            <a:ext cx="2" cy="1137243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91734" y="407215"/>
            <a:ext cx="80697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In </a:t>
            </a:r>
            <a:r>
              <a:rPr lang="en-US" sz="2000" b="1" i="1" dirty="0" smtClean="0"/>
              <a:t>VEGEVADERS</a:t>
            </a:r>
            <a:r>
              <a:rPr lang="en-US" sz="2000" dirty="0" smtClean="0"/>
              <a:t>, the </a:t>
            </a:r>
            <a:r>
              <a:rPr lang="en-US" sz="2000" b="1" u="sng" dirty="0" smtClean="0"/>
              <a:t>cards </a:t>
            </a:r>
            <a:r>
              <a:rPr lang="en-US" sz="2000" u="sng" dirty="0" smtClean="0"/>
              <a:t>played in </a:t>
            </a:r>
            <a:r>
              <a:rPr lang="en-US" sz="2000" b="1" u="sng" dirty="0" smtClean="0"/>
              <a:t>Row 4</a:t>
            </a:r>
            <a:r>
              <a:rPr lang="en-US" sz="2000" b="1" dirty="0" smtClean="0"/>
              <a:t> </a:t>
            </a:r>
            <a:r>
              <a:rPr lang="en-US" sz="2000" dirty="0" smtClean="0"/>
              <a:t>represent the different </a:t>
            </a:r>
            <a:r>
              <a:rPr lang="en-US" sz="2000" b="1" dirty="0" smtClean="0"/>
              <a:t>PLANT R (RESISTANCE) PROTEINS…</a:t>
            </a:r>
            <a:endParaRPr lang="en-US" sz="20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5858548" y="2138935"/>
            <a:ext cx="133970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   </a:t>
            </a:r>
            <a:r>
              <a:rPr lang="en-US" dirty="0" smtClean="0">
                <a:solidFill>
                  <a:srgbClr val="C00000"/>
                </a:solidFill>
              </a:rPr>
              <a:t>Microbial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</a:t>
            </a:r>
            <a:r>
              <a:rPr lang="en-US" b="1" u="sng" dirty="0" smtClean="0">
                <a:solidFill>
                  <a:srgbClr val="C00000"/>
                </a:solidFill>
              </a:rPr>
              <a:t>Feature</a:t>
            </a:r>
            <a:endParaRPr lang="en-US" b="1" u="sng" dirty="0">
              <a:solidFill>
                <a:srgbClr val="C00000"/>
              </a:solidFill>
            </a:endParaRPr>
          </a:p>
          <a:p>
            <a:endParaRPr lang="en-US" b="1" dirty="0" smtClean="0"/>
          </a:p>
          <a:p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029938" y="2041451"/>
            <a:ext cx="712722" cy="56232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249796" y="1743740"/>
            <a:ext cx="290849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507668" y="3000479"/>
            <a:ext cx="18089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2   </a:t>
            </a:r>
            <a:r>
              <a:rPr lang="en-US" dirty="0" smtClean="0">
                <a:solidFill>
                  <a:srgbClr val="336600"/>
                </a:solidFill>
              </a:rPr>
              <a:t>Plant Surface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         </a:t>
            </a:r>
            <a:r>
              <a:rPr lang="en-US" b="1" u="sng" dirty="0" smtClean="0">
                <a:solidFill>
                  <a:srgbClr val="336600"/>
                </a:solidFill>
              </a:rPr>
              <a:t>Receptor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89495" y="2780648"/>
            <a:ext cx="277471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5879814" y="4122159"/>
            <a:ext cx="13397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3   </a:t>
            </a:r>
            <a:r>
              <a:rPr lang="en-US" dirty="0" smtClean="0">
                <a:solidFill>
                  <a:srgbClr val="C00000"/>
                </a:solidFill>
              </a:rPr>
              <a:t>Microbial </a:t>
            </a:r>
            <a:br>
              <a:rPr lang="en-US" dirty="0" smtClean="0">
                <a:solidFill>
                  <a:srgbClr val="C00000"/>
                </a:solidFill>
              </a:rPr>
            </a:br>
            <a:r>
              <a:rPr lang="en-US" dirty="0" smtClean="0">
                <a:solidFill>
                  <a:srgbClr val="C00000"/>
                </a:solidFill>
              </a:rPr>
              <a:t>      </a:t>
            </a:r>
            <a:r>
              <a:rPr lang="en-US" b="1" u="sng" dirty="0" smtClean="0">
                <a:solidFill>
                  <a:srgbClr val="C00000"/>
                </a:solidFill>
              </a:rPr>
              <a:t>Effector</a:t>
            </a:r>
            <a:endParaRPr lang="en-US" b="1" u="sng" dirty="0">
              <a:solidFill>
                <a:srgbClr val="C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81961" y="4272006"/>
            <a:ext cx="283014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4" name="TextBox 13"/>
          <p:cNvSpPr txBox="1"/>
          <p:nvPr/>
        </p:nvSpPr>
        <p:spPr>
          <a:xfrm>
            <a:off x="1736045" y="5264733"/>
            <a:ext cx="306918" cy="372934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5" name="Rectangle 14"/>
          <p:cNvSpPr/>
          <p:nvPr/>
        </p:nvSpPr>
        <p:spPr>
          <a:xfrm>
            <a:off x="5858548" y="2149615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5608689" y="3021794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5867423" y="4154404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5964889" y="5330398"/>
            <a:ext cx="127589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4     </a:t>
            </a:r>
            <a:r>
              <a:rPr lang="en-US" dirty="0" smtClean="0">
                <a:solidFill>
                  <a:srgbClr val="336600"/>
                </a:solidFill>
              </a:rPr>
              <a:t>Plant  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 Resistance </a:t>
            </a:r>
            <a:br>
              <a:rPr lang="en-US" dirty="0" smtClean="0">
                <a:solidFill>
                  <a:srgbClr val="336600"/>
                </a:solidFill>
              </a:rPr>
            </a:br>
            <a:r>
              <a:rPr lang="en-US" dirty="0" smtClean="0">
                <a:solidFill>
                  <a:srgbClr val="336600"/>
                </a:solidFill>
              </a:rPr>
              <a:t> (</a:t>
            </a:r>
            <a:r>
              <a:rPr lang="en-US" b="1" u="sng" dirty="0" smtClean="0">
                <a:solidFill>
                  <a:srgbClr val="336600"/>
                </a:solidFill>
              </a:rPr>
              <a:t>R) Protein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5976049" y="5341031"/>
            <a:ext cx="287079" cy="3170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445870" y="3045812"/>
            <a:ext cx="4540785" cy="3358530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223284" y="5135524"/>
            <a:ext cx="8803758" cy="164627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/>
          <p:cNvGrpSpPr/>
          <p:nvPr/>
        </p:nvGrpSpPr>
        <p:grpSpPr>
          <a:xfrm>
            <a:off x="2363150" y="4020074"/>
            <a:ext cx="721054" cy="949669"/>
            <a:chOff x="4994424" y="5668337"/>
            <a:chExt cx="914867" cy="1136539"/>
          </a:xfrm>
        </p:grpSpPr>
        <p:grpSp>
          <p:nvGrpSpPr>
            <p:cNvPr id="122" name="Group 121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37" name="Isosceles Triangle 136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ounded Rectangle 137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Rounded Rectangle 138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3" name="Freeform 122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 123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ounded Rectangle 128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eardrop 129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Chord 130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Freeform 131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 rot="1196322">
              <a:off x="5156210" y="6044607"/>
              <a:ext cx="590607" cy="4051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A1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36" name="Oval 135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779666" y="5239532"/>
            <a:ext cx="826483" cy="847030"/>
            <a:chOff x="1772639" y="5073011"/>
            <a:chExt cx="1368910" cy="1526939"/>
          </a:xfrm>
        </p:grpSpPr>
        <p:grpSp>
          <p:nvGrpSpPr>
            <p:cNvPr id="141" name="Group 140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158" name="Freeform 1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9" name="Isosceles Triangle 158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Isosceles Triangle 159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Isosceles Triangle 160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Isosceles Triangle 161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Isosceles Triangle 162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143" name="Chord 142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4" name="Freeform 143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 144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Freeform 145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Oval 147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ed Rectangle 149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Teardrop 150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Chord 151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Freeform 152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Oval 153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Oval 154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TextBox 155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7" name="Oval 156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4" name="Group 163"/>
          <p:cNvGrpSpPr/>
          <p:nvPr/>
        </p:nvGrpSpPr>
        <p:grpSpPr>
          <a:xfrm>
            <a:off x="2091047" y="5237282"/>
            <a:ext cx="826483" cy="847030"/>
            <a:chOff x="1772639" y="5073011"/>
            <a:chExt cx="1368910" cy="1526939"/>
          </a:xfrm>
        </p:grpSpPr>
        <p:grpSp>
          <p:nvGrpSpPr>
            <p:cNvPr id="165" name="Group 164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182" name="Freeform 18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3" name="Isosceles Triangle 182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Isosceles Triangle 183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Isosceles Triangle 184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Isosceles Triangle 185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Isosceles Triangle 186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6" name="Group 165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167" name="Chord 166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8" name="Freeform 167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Freeform 168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reeform 169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Oval 170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Oval 171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Teardrop 174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Chord 175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Freeform 176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Oval 177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Oval 178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TextBox 179"/>
              <p:cNvSpPr txBox="1"/>
              <p:nvPr/>
            </p:nvSpPr>
            <p:spPr>
              <a:xfrm rot="1196322">
                <a:off x="5196841" y="5952032"/>
                <a:ext cx="549119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A1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Oval 180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2" name="Group 211"/>
          <p:cNvGrpSpPr/>
          <p:nvPr/>
        </p:nvGrpSpPr>
        <p:grpSpPr>
          <a:xfrm>
            <a:off x="3116894" y="5248242"/>
            <a:ext cx="826483" cy="847030"/>
            <a:chOff x="1772639" y="5073011"/>
            <a:chExt cx="1368910" cy="1526939"/>
          </a:xfrm>
        </p:grpSpPr>
        <p:grpSp>
          <p:nvGrpSpPr>
            <p:cNvPr id="213" name="Group 212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230" name="Freeform 229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4" name="Group 213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215" name="Chord 214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16" name="Freeform 215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Freeform 216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Freeform 217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Rounded Rectangle 221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Teardrop 222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Chord 223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 224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Oval 225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 rot="1196322">
                <a:off x="5193652" y="5952032"/>
                <a:ext cx="555498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H2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Oval 228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0" name="Rectangle 189"/>
          <p:cNvSpPr/>
          <p:nvPr/>
        </p:nvSpPr>
        <p:spPr>
          <a:xfrm rot="16200000">
            <a:off x="7033561" y="3963791"/>
            <a:ext cx="1384124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Rectangle 191"/>
          <p:cNvSpPr/>
          <p:nvPr/>
        </p:nvSpPr>
        <p:spPr>
          <a:xfrm rot="16200000">
            <a:off x="7854402" y="3963790"/>
            <a:ext cx="1384126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/>
          <p:cNvSpPr/>
          <p:nvPr/>
        </p:nvSpPr>
        <p:spPr>
          <a:xfrm>
            <a:off x="7315200" y="2835610"/>
            <a:ext cx="1644098" cy="770603"/>
          </a:xfrm>
          <a:prstGeom prst="rect">
            <a:avLst/>
          </a:prstGeom>
          <a:solidFill>
            <a:srgbClr val="92D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Rectangle 256"/>
          <p:cNvSpPr/>
          <p:nvPr/>
        </p:nvSpPr>
        <p:spPr>
          <a:xfrm>
            <a:off x="7315200" y="1995615"/>
            <a:ext cx="1644098" cy="768448"/>
          </a:xfrm>
          <a:prstGeom prst="rect">
            <a:avLst/>
          </a:prstGeom>
          <a:solidFill>
            <a:srgbClr val="FF993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TextBox 258"/>
          <p:cNvSpPr txBox="1"/>
          <p:nvPr/>
        </p:nvSpPr>
        <p:spPr>
          <a:xfrm rot="16200000">
            <a:off x="7213735" y="4065812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A1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260" name="TextBox 259"/>
          <p:cNvSpPr txBox="1"/>
          <p:nvPr/>
        </p:nvSpPr>
        <p:spPr>
          <a:xfrm rot="16200000">
            <a:off x="8032562" y="4065812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A2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189" name="Rectangle 188"/>
          <p:cNvSpPr/>
          <p:nvPr/>
        </p:nvSpPr>
        <p:spPr>
          <a:xfrm rot="16200000">
            <a:off x="6976502" y="5525463"/>
            <a:ext cx="1498239" cy="820843"/>
          </a:xfrm>
          <a:prstGeom prst="rect">
            <a:avLst/>
          </a:prstGeom>
          <a:solidFill>
            <a:srgbClr val="0066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 rot="16200000">
            <a:off x="7797344" y="5525462"/>
            <a:ext cx="1498241" cy="820843"/>
          </a:xfrm>
          <a:prstGeom prst="rect">
            <a:avLst/>
          </a:prstGeom>
          <a:solidFill>
            <a:srgbClr val="0066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/>
          <p:cNvGrpSpPr/>
          <p:nvPr/>
        </p:nvGrpSpPr>
        <p:grpSpPr>
          <a:xfrm>
            <a:off x="8180575" y="5275477"/>
            <a:ext cx="748476" cy="1250332"/>
            <a:chOff x="4435833" y="2145952"/>
            <a:chExt cx="468574" cy="1433051"/>
          </a:xfrm>
          <a:solidFill>
            <a:schemeClr val="tx1"/>
          </a:solidFill>
        </p:grpSpPr>
        <p:sp>
          <p:nvSpPr>
            <p:cNvPr id="293" name="Freeform 292"/>
            <p:cNvSpPr/>
            <p:nvPr/>
          </p:nvSpPr>
          <p:spPr>
            <a:xfrm>
              <a:off x="4536830" y="2341267"/>
              <a:ext cx="251984" cy="1237736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4" name="Isosceles Triangle 293"/>
            <p:cNvSpPr/>
            <p:nvPr/>
          </p:nvSpPr>
          <p:spPr>
            <a:xfrm rot="3130523">
              <a:off x="4718702" y="2308022"/>
              <a:ext cx="108559" cy="173237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5" name="Isosceles Triangle 294"/>
            <p:cNvSpPr/>
            <p:nvPr/>
          </p:nvSpPr>
          <p:spPr>
            <a:xfrm rot="18806343" flipH="1">
              <a:off x="4502894" y="2297385"/>
              <a:ext cx="123841" cy="15247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6" name="Isosceles Triangle 295"/>
            <p:cNvSpPr/>
            <p:nvPr/>
          </p:nvSpPr>
          <p:spPr>
            <a:xfrm rot="5113984">
              <a:off x="4756720" y="2472109"/>
              <a:ext cx="113773" cy="181601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7" name="Isosceles Triangle 296"/>
            <p:cNvSpPr/>
            <p:nvPr/>
          </p:nvSpPr>
          <p:spPr>
            <a:xfrm>
              <a:off x="4644636" y="2145952"/>
              <a:ext cx="57080" cy="251922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8" name="Isosceles Triangle 297"/>
            <p:cNvSpPr/>
            <p:nvPr/>
          </p:nvSpPr>
          <p:spPr>
            <a:xfrm rot="16486016" flipH="1">
              <a:off x="4457403" y="2479820"/>
              <a:ext cx="107828" cy="150968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</p:grpSp>
      <p:grpSp>
        <p:nvGrpSpPr>
          <p:cNvPr id="262" name="Group 261"/>
          <p:cNvGrpSpPr/>
          <p:nvPr/>
        </p:nvGrpSpPr>
        <p:grpSpPr>
          <a:xfrm>
            <a:off x="7349906" y="5275477"/>
            <a:ext cx="748476" cy="1250332"/>
            <a:chOff x="4435833" y="2145952"/>
            <a:chExt cx="468574" cy="1433051"/>
          </a:xfrm>
          <a:solidFill>
            <a:schemeClr val="tx1"/>
          </a:solidFill>
        </p:grpSpPr>
        <p:sp>
          <p:nvSpPr>
            <p:cNvPr id="287" name="Freeform 286"/>
            <p:cNvSpPr/>
            <p:nvPr/>
          </p:nvSpPr>
          <p:spPr>
            <a:xfrm>
              <a:off x="4536830" y="2341267"/>
              <a:ext cx="251984" cy="1237736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88" name="Isosceles Triangle 287"/>
            <p:cNvSpPr/>
            <p:nvPr/>
          </p:nvSpPr>
          <p:spPr>
            <a:xfrm rot="3130523">
              <a:off x="4718702" y="2308022"/>
              <a:ext cx="108559" cy="173237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89" name="Isosceles Triangle 288"/>
            <p:cNvSpPr/>
            <p:nvPr/>
          </p:nvSpPr>
          <p:spPr>
            <a:xfrm rot="18806343" flipH="1">
              <a:off x="4502894" y="2297385"/>
              <a:ext cx="123841" cy="15247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0" name="Isosceles Triangle 289"/>
            <p:cNvSpPr/>
            <p:nvPr/>
          </p:nvSpPr>
          <p:spPr>
            <a:xfrm rot="5113984">
              <a:off x="4756720" y="2472109"/>
              <a:ext cx="113773" cy="181601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1" name="Isosceles Triangle 290"/>
            <p:cNvSpPr/>
            <p:nvPr/>
          </p:nvSpPr>
          <p:spPr>
            <a:xfrm>
              <a:off x="4644636" y="2145952"/>
              <a:ext cx="57080" cy="251922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292" name="Isosceles Triangle 291"/>
            <p:cNvSpPr/>
            <p:nvPr/>
          </p:nvSpPr>
          <p:spPr>
            <a:xfrm rot="16486016" flipH="1">
              <a:off x="4457403" y="2479820"/>
              <a:ext cx="107828" cy="150968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</p:grpSp>
      <p:sp>
        <p:nvSpPr>
          <p:cNvPr id="267" name="TextBox 266"/>
          <p:cNvSpPr txBox="1"/>
          <p:nvPr/>
        </p:nvSpPr>
        <p:spPr>
          <a:xfrm rot="16200000">
            <a:off x="7370729" y="5474222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A1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268" name="TextBox 267"/>
          <p:cNvSpPr txBox="1"/>
          <p:nvPr/>
        </p:nvSpPr>
        <p:spPr>
          <a:xfrm rot="16200000">
            <a:off x="8199368" y="5474222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A2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269" name="Group 268"/>
          <p:cNvGrpSpPr/>
          <p:nvPr/>
        </p:nvGrpSpPr>
        <p:grpSpPr>
          <a:xfrm>
            <a:off x="8534438" y="3980778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284" name="Isosceles Triangle 283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Rounded Rectangle 284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Rounded Rectangle 285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0" name="Group 269"/>
          <p:cNvGrpSpPr/>
          <p:nvPr/>
        </p:nvGrpSpPr>
        <p:grpSpPr>
          <a:xfrm>
            <a:off x="7712487" y="3981120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281" name="Isosceles Triangle 280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Rounded Rectangle 281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Rounded Rectangle 282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1" name="Group 270"/>
          <p:cNvGrpSpPr/>
          <p:nvPr/>
        </p:nvGrpSpPr>
        <p:grpSpPr>
          <a:xfrm>
            <a:off x="7521779" y="3009785"/>
            <a:ext cx="1281251" cy="457941"/>
            <a:chOff x="7419524" y="2923189"/>
            <a:chExt cx="1372390" cy="459519"/>
          </a:xfrm>
        </p:grpSpPr>
        <p:grpSp>
          <p:nvGrpSpPr>
            <p:cNvPr id="276" name="Group 275"/>
            <p:cNvGrpSpPr/>
            <p:nvPr/>
          </p:nvGrpSpPr>
          <p:grpSpPr>
            <a:xfrm>
              <a:off x="7419524" y="3010968"/>
              <a:ext cx="1372390" cy="345039"/>
              <a:chOff x="8184068" y="557242"/>
              <a:chExt cx="384123" cy="171895"/>
            </a:xfrm>
          </p:grpSpPr>
          <p:sp>
            <p:nvSpPr>
              <p:cNvPr id="278" name="Flowchart: Manual Operation 27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Oval 27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7" name="TextBox 276"/>
            <p:cNvSpPr txBox="1"/>
            <p:nvPr/>
          </p:nvSpPr>
          <p:spPr>
            <a:xfrm rot="16200000">
              <a:off x="7717924" y="2891339"/>
              <a:ext cx="45951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</a:rPr>
                <a:t>A</a:t>
              </a:r>
              <a:endParaRPr lang="en-US" sz="28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7714038" y="2096973"/>
            <a:ext cx="921570" cy="667090"/>
            <a:chOff x="1057563" y="560144"/>
            <a:chExt cx="747613" cy="456091"/>
          </a:xfrm>
        </p:grpSpPr>
        <p:sp>
          <p:nvSpPr>
            <p:cNvPr id="274" name="Freeform 27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5" name="Straight Connector 27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3" name="TextBox 272"/>
          <p:cNvSpPr txBox="1"/>
          <p:nvPr/>
        </p:nvSpPr>
        <p:spPr>
          <a:xfrm rot="16200000">
            <a:off x="7781569" y="2056774"/>
            <a:ext cx="514257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A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188" name="Group 187"/>
          <p:cNvGrpSpPr/>
          <p:nvPr/>
        </p:nvGrpSpPr>
        <p:grpSpPr>
          <a:xfrm>
            <a:off x="2519227" y="2847989"/>
            <a:ext cx="417880" cy="905103"/>
            <a:chOff x="2653188" y="3534236"/>
            <a:chExt cx="417880" cy="905103"/>
          </a:xfrm>
        </p:grpSpPr>
        <p:sp>
          <p:nvSpPr>
            <p:cNvPr id="194" name="Freeform 193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Freeform 194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Oval 195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Oval 196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Rounded Rectangle 197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Freeform 199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203" name="Group 202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205" name="Teardrop 204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Freeform 205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7" name="Freeform 206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4" name="TextBox 203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3805062" y="1668539"/>
            <a:ext cx="588807" cy="369332"/>
            <a:chOff x="3798983" y="1668539"/>
            <a:chExt cx="438072" cy="369332"/>
          </a:xfrm>
        </p:grpSpPr>
        <p:grpSp>
          <p:nvGrpSpPr>
            <p:cNvPr id="210" name="Group 209"/>
            <p:cNvGrpSpPr/>
            <p:nvPr/>
          </p:nvGrpSpPr>
          <p:grpSpPr>
            <a:xfrm>
              <a:off x="3810423" y="1720224"/>
              <a:ext cx="426632" cy="293992"/>
              <a:chOff x="3454400" y="2286024"/>
              <a:chExt cx="526286" cy="369332"/>
            </a:xfrm>
          </p:grpSpPr>
          <p:sp>
            <p:nvSpPr>
              <p:cNvPr id="236" name="Freeform 235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TextBox 236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  <p:sp>
          <p:nvSpPr>
            <p:cNvPr id="211" name="TextBox 210"/>
            <p:cNvSpPr txBox="1"/>
            <p:nvPr/>
          </p:nvSpPr>
          <p:spPr>
            <a:xfrm>
              <a:off x="3798983" y="166853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857204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Freeform 256"/>
          <p:cNvSpPr/>
          <p:nvPr/>
        </p:nvSpPr>
        <p:spPr>
          <a:xfrm rot="4435695" flipH="1">
            <a:off x="1303493" y="181828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Freeform 257"/>
          <p:cNvSpPr/>
          <p:nvPr/>
        </p:nvSpPr>
        <p:spPr>
          <a:xfrm rot="5210143" flipH="1">
            <a:off x="1394838" y="194319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861241" y="195923"/>
            <a:ext cx="7570381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… </a:t>
            </a:r>
            <a:r>
              <a:rPr lang="en-US" sz="2000" dirty="0" smtClean="0"/>
              <a:t>and HERE the </a:t>
            </a:r>
            <a:r>
              <a:rPr lang="en-US" sz="2000" dirty="0"/>
              <a:t>played </a:t>
            </a:r>
            <a:r>
              <a:rPr lang="en-US" sz="2000" b="1" u="sng" dirty="0" smtClean="0"/>
              <a:t>RESISTANCE PROTEIN</a:t>
            </a:r>
            <a:r>
              <a:rPr lang="en-US" sz="2000" b="1" dirty="0" smtClean="0"/>
              <a:t> </a:t>
            </a:r>
            <a:r>
              <a:rPr lang="en-US" sz="2000" b="1" dirty="0"/>
              <a:t>card </a:t>
            </a:r>
            <a:r>
              <a:rPr lang="en-US" sz="2000" b="1" u="sng" dirty="0" smtClean="0"/>
              <a:t>E2</a:t>
            </a:r>
            <a:r>
              <a:rPr lang="en-US" sz="2000" b="1" dirty="0" smtClean="0"/>
              <a:t> </a:t>
            </a:r>
            <a:r>
              <a:rPr lang="en-US" sz="2000" dirty="0" smtClean="0"/>
              <a:t>in Row 4 </a:t>
            </a:r>
            <a:r>
              <a:rPr lang="en-US" sz="2000" b="1" dirty="0" smtClean="0">
                <a:solidFill>
                  <a:srgbClr val="C00000"/>
                </a:solidFill>
              </a:rPr>
              <a:t>recognizes </a:t>
            </a:r>
            <a:r>
              <a:rPr lang="en-US" sz="2000" dirty="0" smtClean="0"/>
              <a:t>the </a:t>
            </a:r>
            <a:r>
              <a:rPr lang="en-US" sz="2000" u="sng" dirty="0" smtClean="0"/>
              <a:t>matching</a:t>
            </a:r>
            <a:r>
              <a:rPr lang="en-US" sz="2000" dirty="0" smtClean="0"/>
              <a:t> </a:t>
            </a:r>
            <a:r>
              <a:rPr lang="en-US" sz="2000" b="1" dirty="0" smtClean="0"/>
              <a:t>E2</a:t>
            </a:r>
            <a:r>
              <a:rPr lang="en-US" sz="2000" dirty="0" smtClean="0"/>
              <a:t> EFFECTOR (in Row 3) and </a:t>
            </a:r>
            <a:r>
              <a:rPr lang="en-US" sz="2000" b="1" dirty="0" smtClean="0">
                <a:solidFill>
                  <a:srgbClr val="C00000"/>
                </a:solidFill>
              </a:rPr>
              <a:t>induces</a:t>
            </a:r>
            <a:r>
              <a:rPr lang="en-US" sz="2000" dirty="0" smtClean="0"/>
              <a:t> the plant’s </a:t>
            </a:r>
            <a:r>
              <a:rPr lang="en-US" sz="2000" b="1" u="sng" dirty="0" smtClean="0"/>
              <a:t>ETI</a:t>
            </a:r>
            <a:r>
              <a:rPr lang="en-US" sz="2000" dirty="0" smtClean="0"/>
              <a:t>.  </a:t>
            </a:r>
            <a:br>
              <a:rPr lang="en-US" sz="2000" dirty="0" smtClean="0"/>
            </a:br>
            <a:r>
              <a:rPr lang="en-US" sz="2000" dirty="0" smtClean="0"/>
              <a:t>    </a:t>
            </a:r>
            <a:r>
              <a:rPr lang="en-US" sz="2000" u="sng" dirty="0" smtClean="0"/>
              <a:t>Only </a:t>
            </a:r>
            <a:r>
              <a:rPr lang="en-US" sz="2000" b="1" u="sng" dirty="0" smtClean="0"/>
              <a:t>1</a:t>
            </a:r>
            <a:r>
              <a:rPr lang="en-US" sz="2000" u="sng" dirty="0" smtClean="0"/>
              <a:t> </a:t>
            </a:r>
            <a:r>
              <a:rPr lang="en-US" sz="2000" b="1" u="sng" dirty="0" smtClean="0"/>
              <a:t>match</a:t>
            </a:r>
            <a:r>
              <a:rPr lang="en-US" sz="2000" dirty="0" smtClean="0"/>
              <a:t> (letter </a:t>
            </a:r>
            <a:r>
              <a:rPr lang="en-US" sz="2000" b="1" u="sng" dirty="0" smtClean="0"/>
              <a:t>and</a:t>
            </a:r>
            <a:r>
              <a:rPr lang="en-US" sz="2000" dirty="0" smtClean="0"/>
              <a:t> number) is required for </a:t>
            </a:r>
            <a:r>
              <a:rPr lang="en-US" sz="2000" b="1" dirty="0" smtClean="0"/>
              <a:t>ETI</a:t>
            </a:r>
            <a:r>
              <a:rPr lang="en-US" sz="2000" dirty="0" smtClean="0"/>
              <a:t>, and since ETI trumps MTI, the </a:t>
            </a:r>
            <a:r>
              <a:rPr lang="en-US" sz="2000" u="sng" dirty="0" smtClean="0"/>
              <a:t>plant</a:t>
            </a:r>
            <a:r>
              <a:rPr lang="en-US" sz="2000" dirty="0" smtClean="0"/>
              <a:t> wins the game!  </a:t>
            </a:r>
          </a:p>
          <a:p>
            <a:r>
              <a:rPr lang="en-US" sz="2000" dirty="0"/>
              <a:t> </a:t>
            </a:r>
            <a:r>
              <a:rPr lang="en-US" sz="2000" dirty="0" smtClean="0"/>
              <a:t>    </a:t>
            </a:r>
            <a:endParaRPr lang="en-US" sz="2000" dirty="0"/>
          </a:p>
        </p:txBody>
      </p:sp>
      <p:sp>
        <p:nvSpPr>
          <p:cNvPr id="14" name="Down Arrow 13"/>
          <p:cNvSpPr/>
          <p:nvPr/>
        </p:nvSpPr>
        <p:spPr>
          <a:xfrm rot="10800000">
            <a:off x="5126927" y="6273352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748538" y="2612566"/>
            <a:ext cx="7654737" cy="3788361"/>
            <a:chOff x="707208" y="2691172"/>
            <a:chExt cx="6518772" cy="2771181"/>
          </a:xfrm>
        </p:grpSpPr>
        <p:sp>
          <p:nvSpPr>
            <p:cNvPr id="29" name="Rectangle 28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Isosceles Triangle 110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Isosceles Triangle 111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ed Rectangle 114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1" name="Rounded Rectangle 120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42" name="Rectangle 141"/>
          <p:cNvSpPr/>
          <p:nvPr/>
        </p:nvSpPr>
        <p:spPr>
          <a:xfrm>
            <a:off x="3653700" y="274246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3" name="Group 142"/>
          <p:cNvGrpSpPr/>
          <p:nvPr/>
        </p:nvGrpSpPr>
        <p:grpSpPr>
          <a:xfrm>
            <a:off x="3825310" y="2889582"/>
            <a:ext cx="662003" cy="431855"/>
            <a:chOff x="1057563" y="560144"/>
            <a:chExt cx="747613" cy="456091"/>
          </a:xfrm>
        </p:grpSpPr>
        <p:sp>
          <p:nvSpPr>
            <p:cNvPr id="144" name="Freeform 14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" name="Straight Connector 14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TextBox 145"/>
          <p:cNvSpPr txBox="1"/>
          <p:nvPr/>
        </p:nvSpPr>
        <p:spPr>
          <a:xfrm rot="16200000">
            <a:off x="3868719" y="2862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7" name="Rectangle 146"/>
          <p:cNvSpPr/>
          <p:nvPr/>
        </p:nvSpPr>
        <p:spPr>
          <a:xfrm>
            <a:off x="1828962" y="273421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8" name="Group 147"/>
          <p:cNvGrpSpPr/>
          <p:nvPr/>
        </p:nvGrpSpPr>
        <p:grpSpPr>
          <a:xfrm>
            <a:off x="1987686" y="2870656"/>
            <a:ext cx="660064" cy="431855"/>
            <a:chOff x="1011847" y="560144"/>
            <a:chExt cx="759041" cy="456091"/>
          </a:xfrm>
        </p:grpSpPr>
        <p:sp>
          <p:nvSpPr>
            <p:cNvPr id="149" name="Freeform 148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" name="Straight Connector 149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1" name="TextBox 150"/>
          <p:cNvSpPr txBox="1"/>
          <p:nvPr/>
        </p:nvSpPr>
        <p:spPr>
          <a:xfrm rot="16200000">
            <a:off x="2070847" y="285092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883515" y="2737932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3" name="Group 152"/>
          <p:cNvGrpSpPr/>
          <p:nvPr/>
        </p:nvGrpSpPr>
        <p:grpSpPr>
          <a:xfrm>
            <a:off x="1064911" y="2874372"/>
            <a:ext cx="610679" cy="431855"/>
            <a:chOff x="1057563" y="560144"/>
            <a:chExt cx="747613" cy="456091"/>
          </a:xfrm>
        </p:grpSpPr>
        <p:sp>
          <p:nvSpPr>
            <p:cNvPr id="154" name="Freeform 15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" name="Straight Connector 15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6" name="TextBox 155"/>
          <p:cNvSpPr txBox="1"/>
          <p:nvPr/>
        </p:nvSpPr>
        <p:spPr>
          <a:xfrm rot="16200000">
            <a:off x="1108320" y="28577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7" name="Rectangle 156"/>
          <p:cNvSpPr/>
          <p:nvPr/>
        </p:nvSpPr>
        <p:spPr>
          <a:xfrm>
            <a:off x="5492905" y="273742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8" name="Group 157"/>
          <p:cNvGrpSpPr/>
          <p:nvPr/>
        </p:nvGrpSpPr>
        <p:grpSpPr>
          <a:xfrm>
            <a:off x="5674301" y="2879743"/>
            <a:ext cx="610679" cy="431855"/>
            <a:chOff x="1057563" y="560144"/>
            <a:chExt cx="747613" cy="456091"/>
          </a:xfrm>
        </p:grpSpPr>
        <p:sp>
          <p:nvSpPr>
            <p:cNvPr id="159" name="Freeform 15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" name="Straight Connector 15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TextBox 160"/>
          <p:cNvSpPr txBox="1"/>
          <p:nvPr/>
        </p:nvSpPr>
        <p:spPr>
          <a:xfrm rot="16200000">
            <a:off x="5717710" y="287068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2" name="Group 161"/>
          <p:cNvGrpSpPr/>
          <p:nvPr/>
        </p:nvGrpSpPr>
        <p:grpSpPr>
          <a:xfrm>
            <a:off x="1824111" y="3889104"/>
            <a:ext cx="516205" cy="1061075"/>
            <a:chOff x="8359899" y="3612805"/>
            <a:chExt cx="890813" cy="1384126"/>
          </a:xfrm>
        </p:grpSpPr>
        <p:sp>
          <p:nvSpPr>
            <p:cNvPr id="163" name="Rectangle 16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extBox 16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5" name="Group 16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6" name="Isosceles Triangle 16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9" name="Group 168"/>
          <p:cNvGrpSpPr/>
          <p:nvPr/>
        </p:nvGrpSpPr>
        <p:grpSpPr>
          <a:xfrm>
            <a:off x="3613384" y="3889172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5001571" y="3889171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7773880" y="387816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0" name="Rectangle 189"/>
          <p:cNvSpPr/>
          <p:nvPr/>
        </p:nvSpPr>
        <p:spPr>
          <a:xfrm>
            <a:off x="3635585" y="329750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1" name="Group 190"/>
          <p:cNvGrpSpPr/>
          <p:nvPr/>
        </p:nvGrpSpPr>
        <p:grpSpPr>
          <a:xfrm>
            <a:off x="3743468" y="3468223"/>
            <a:ext cx="772229" cy="249976"/>
            <a:chOff x="8184068" y="557242"/>
            <a:chExt cx="384123" cy="171895"/>
          </a:xfrm>
        </p:grpSpPr>
        <p:sp>
          <p:nvSpPr>
            <p:cNvPr id="192" name="Flowchart: Manual Operation 191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5" name="TextBox 194"/>
          <p:cNvSpPr txBox="1"/>
          <p:nvPr/>
        </p:nvSpPr>
        <p:spPr>
          <a:xfrm rot="16200000">
            <a:off x="3888388" y="339838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6" name="Rectangle 195"/>
          <p:cNvSpPr/>
          <p:nvPr/>
        </p:nvSpPr>
        <p:spPr>
          <a:xfrm>
            <a:off x="2759269" y="330813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7" name="Group 196"/>
          <p:cNvGrpSpPr/>
          <p:nvPr/>
        </p:nvGrpSpPr>
        <p:grpSpPr>
          <a:xfrm>
            <a:off x="2821143" y="3476208"/>
            <a:ext cx="725630" cy="231910"/>
            <a:chOff x="8184068" y="557242"/>
            <a:chExt cx="384123" cy="171895"/>
          </a:xfrm>
        </p:grpSpPr>
        <p:sp>
          <p:nvSpPr>
            <p:cNvPr id="198" name="Flowchart: Manual Operation 197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1" name="TextBox 200"/>
          <p:cNvSpPr txBox="1"/>
          <p:nvPr/>
        </p:nvSpPr>
        <p:spPr>
          <a:xfrm rot="16200000">
            <a:off x="2917098" y="339251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6440451" y="3300167"/>
            <a:ext cx="900020" cy="574454"/>
            <a:chOff x="4875701" y="3227461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6678434" y="340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 rot="16200000">
            <a:off x="5755089" y="339421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0" name="Group 209"/>
          <p:cNvGrpSpPr/>
          <p:nvPr/>
        </p:nvGrpSpPr>
        <p:grpSpPr>
          <a:xfrm>
            <a:off x="5492310" y="3299127"/>
            <a:ext cx="935329" cy="574454"/>
            <a:chOff x="4875701" y="3218845"/>
            <a:chExt cx="990922" cy="568411"/>
          </a:xfrm>
        </p:grpSpPr>
        <p:sp>
          <p:nvSpPr>
            <p:cNvPr id="211" name="Rectangle 210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" name="Group 211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3" name="Flowchart: Manual Operation 212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6" name="TextBox 215"/>
          <p:cNvSpPr txBox="1"/>
          <p:nvPr/>
        </p:nvSpPr>
        <p:spPr>
          <a:xfrm rot="16200000">
            <a:off x="5710478" y="339441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410865" y="4941808"/>
            <a:ext cx="478301" cy="1064228"/>
            <a:chOff x="8136043" y="5186763"/>
            <a:chExt cx="820843" cy="1498241"/>
          </a:xfrm>
        </p:grpSpPr>
        <p:sp>
          <p:nvSpPr>
            <p:cNvPr id="217" name="Rectangle 216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8" name="Group 217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19" name="Freeform 218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0" name="Isosceles Triangle 219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1" name="Isosceles Triangle 220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2" name="Isosceles Triangle 221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3" name="Isosceles Triangle 222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5" name="TextBox 22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7" name="Group 226"/>
          <p:cNvGrpSpPr/>
          <p:nvPr/>
        </p:nvGrpSpPr>
        <p:grpSpPr>
          <a:xfrm>
            <a:off x="5040795" y="4950247"/>
            <a:ext cx="478301" cy="1064228"/>
            <a:chOff x="8136043" y="5186763"/>
            <a:chExt cx="820843" cy="1498241"/>
          </a:xfrm>
        </p:grpSpPr>
        <p:sp>
          <p:nvSpPr>
            <p:cNvPr id="228" name="Rectangle 227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oup 22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1" name="Freeform 23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0" name="TextBox 22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3199972" y="4954359"/>
            <a:ext cx="478301" cy="1064228"/>
            <a:chOff x="8136043" y="5186763"/>
            <a:chExt cx="820843" cy="1498241"/>
          </a:xfrm>
        </p:grpSpPr>
        <p:sp>
          <p:nvSpPr>
            <p:cNvPr id="238" name="Rectangle 237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9" name="Group 23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1" name="Freeform 24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0" name="TextBox 23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2308617" y="4953133"/>
            <a:ext cx="478301" cy="1064228"/>
            <a:chOff x="8136046" y="5170674"/>
            <a:chExt cx="820843" cy="1498241"/>
          </a:xfrm>
        </p:grpSpPr>
        <p:sp>
          <p:nvSpPr>
            <p:cNvPr id="248" name="Rectangle 247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1" name="Freeform 25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0" name="TextBox 24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4929967" y="3793376"/>
            <a:ext cx="723528" cy="2403447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TextBox 258"/>
          <p:cNvSpPr txBox="1"/>
          <p:nvPr/>
        </p:nvSpPr>
        <p:spPr>
          <a:xfrm>
            <a:off x="8454013" y="279137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60" name="TextBox 259"/>
          <p:cNvSpPr txBox="1"/>
          <p:nvPr/>
        </p:nvSpPr>
        <p:spPr>
          <a:xfrm>
            <a:off x="8454013" y="337418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61" name="TextBox 260"/>
          <p:cNvSpPr txBox="1"/>
          <p:nvPr/>
        </p:nvSpPr>
        <p:spPr>
          <a:xfrm>
            <a:off x="8454013" y="418365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62" name="TextBox 261"/>
          <p:cNvSpPr txBox="1"/>
          <p:nvPr/>
        </p:nvSpPr>
        <p:spPr>
          <a:xfrm>
            <a:off x="8454013" y="519217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008204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Freeform 256"/>
          <p:cNvSpPr/>
          <p:nvPr/>
        </p:nvSpPr>
        <p:spPr>
          <a:xfrm rot="4435695" flipH="1">
            <a:off x="1303493" y="181828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Freeform 257"/>
          <p:cNvSpPr/>
          <p:nvPr/>
        </p:nvSpPr>
        <p:spPr>
          <a:xfrm rot="5210143" flipH="1">
            <a:off x="1394838" y="194319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861241" y="195923"/>
            <a:ext cx="798587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…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and HERE the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played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RESISTANCE PROTEIN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card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E2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in Row 4     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recognizes 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the </a:t>
            </a:r>
            <a:r>
              <a:rPr lang="en-US" sz="2000" u="sng" dirty="0" smtClean="0">
                <a:solidFill>
                  <a:schemeClr val="bg1">
                    <a:lumMod val="50000"/>
                  </a:schemeClr>
                </a:solidFill>
              </a:rPr>
              <a:t>matching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E2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EFFECTOR (in Row 3) and 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induces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the        plant’s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ETI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.  </a:t>
            </a:r>
            <a:r>
              <a:rPr lang="en-US" sz="2000" u="sng" dirty="0" smtClean="0">
                <a:solidFill>
                  <a:schemeClr val="bg1">
                    <a:lumMod val="50000"/>
                  </a:schemeClr>
                </a:solidFill>
              </a:rPr>
              <a:t>Only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en-US" sz="2000" u="sng" dirty="0" smtClean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match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(letter </a:t>
            </a:r>
            <a:r>
              <a:rPr lang="en-US" sz="2000" b="1" u="sng" dirty="0" smtClean="0">
                <a:solidFill>
                  <a:schemeClr val="bg1">
                    <a:lumMod val="50000"/>
                  </a:schemeClr>
                </a:solidFill>
              </a:rPr>
              <a:t>and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 number) is required for </a:t>
            </a:r>
            <a:r>
              <a:rPr lang="en-US" sz="2000" b="1" dirty="0" smtClean="0">
                <a:solidFill>
                  <a:schemeClr val="bg1">
                    <a:lumMod val="50000"/>
                  </a:schemeClr>
                </a:solidFill>
              </a:rPr>
              <a:t>ETI</a:t>
            </a:r>
            <a:r>
              <a:rPr lang="en-US" sz="2000" dirty="0" smtClean="0">
                <a:solidFill>
                  <a:schemeClr val="bg1">
                    <a:lumMod val="50000"/>
                  </a:schemeClr>
                </a:solidFill>
              </a:rPr>
              <a:t>, and   since ETI trumps MTI, the plant wins the game!  </a:t>
            </a:r>
          </a:p>
          <a:p>
            <a:r>
              <a:rPr lang="en-US" sz="2000" dirty="0"/>
              <a:t> </a:t>
            </a:r>
            <a:r>
              <a:rPr lang="en-US" sz="2000" dirty="0" smtClean="0"/>
              <a:t>   ** (Note that </a:t>
            </a:r>
            <a:r>
              <a:rPr lang="en-US" sz="2000" b="1" u="sng" dirty="0" smtClean="0"/>
              <a:t>no</a:t>
            </a:r>
            <a:r>
              <a:rPr lang="en-US" sz="2000" dirty="0" smtClean="0"/>
              <a:t> </a:t>
            </a:r>
            <a:r>
              <a:rPr lang="en-US" sz="2000" u="sng" dirty="0" smtClean="0"/>
              <a:t>Plant </a:t>
            </a:r>
            <a:r>
              <a:rPr lang="en-US" sz="2000" b="1" u="sng" dirty="0" smtClean="0"/>
              <a:t>Receptor</a:t>
            </a:r>
            <a:r>
              <a:rPr lang="en-US" sz="2000" dirty="0" smtClean="0"/>
              <a:t> </a:t>
            </a:r>
            <a:r>
              <a:rPr lang="en-US" sz="2000" b="1" u="sng" dirty="0"/>
              <a:t>E</a:t>
            </a:r>
            <a:r>
              <a:rPr lang="en-US" sz="2000" dirty="0"/>
              <a:t> </a:t>
            </a:r>
            <a:r>
              <a:rPr lang="en-US" sz="2000" dirty="0" smtClean="0"/>
              <a:t>(Row 2) or </a:t>
            </a:r>
            <a:r>
              <a:rPr lang="en-US" sz="2000" u="sng" dirty="0" smtClean="0"/>
              <a:t>Microbial </a:t>
            </a:r>
            <a:r>
              <a:rPr lang="en-US" sz="2000" b="1" u="sng" dirty="0" smtClean="0"/>
              <a:t>Feature</a:t>
            </a:r>
            <a:r>
              <a:rPr lang="en-US" sz="2000" dirty="0" smtClean="0"/>
              <a:t> </a:t>
            </a:r>
            <a:r>
              <a:rPr lang="en-US" sz="2000" b="1" u="sng" dirty="0"/>
              <a:t>E</a:t>
            </a:r>
            <a:r>
              <a:rPr lang="en-US" sz="2000" dirty="0"/>
              <a:t> </a:t>
            </a:r>
            <a:r>
              <a:rPr lang="en-US" sz="2000" dirty="0" smtClean="0"/>
              <a:t>(Row 1) is necessary.)</a:t>
            </a:r>
            <a:endParaRPr lang="en-US" sz="2000" dirty="0"/>
          </a:p>
        </p:txBody>
      </p:sp>
      <p:sp>
        <p:nvSpPr>
          <p:cNvPr id="14" name="Down Arrow 13"/>
          <p:cNvSpPr/>
          <p:nvPr/>
        </p:nvSpPr>
        <p:spPr>
          <a:xfrm>
            <a:off x="4906239" y="1951753"/>
            <a:ext cx="329610" cy="467833"/>
          </a:xfrm>
          <a:prstGeom prst="downArrow">
            <a:avLst/>
          </a:prstGeom>
          <a:solidFill>
            <a:srgbClr val="FF33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748538" y="2612566"/>
            <a:ext cx="7654737" cy="3788361"/>
            <a:chOff x="707208" y="2691172"/>
            <a:chExt cx="6518772" cy="2771181"/>
          </a:xfrm>
        </p:grpSpPr>
        <p:sp>
          <p:nvSpPr>
            <p:cNvPr id="29" name="Rectangle 28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0" name="Rectangle 29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TextBox 50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7" name="Rectangle 66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TextBox 84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Isosceles Triangle 110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Isosceles Triangle 111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ed Rectangle 114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1" name="Rounded Rectangle 120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extBox 131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42" name="Rectangle 141"/>
          <p:cNvSpPr/>
          <p:nvPr/>
        </p:nvSpPr>
        <p:spPr>
          <a:xfrm>
            <a:off x="3653700" y="274246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3" name="Group 142"/>
          <p:cNvGrpSpPr/>
          <p:nvPr/>
        </p:nvGrpSpPr>
        <p:grpSpPr>
          <a:xfrm>
            <a:off x="3825310" y="2889582"/>
            <a:ext cx="662003" cy="431855"/>
            <a:chOff x="1057563" y="560144"/>
            <a:chExt cx="747613" cy="456091"/>
          </a:xfrm>
        </p:grpSpPr>
        <p:sp>
          <p:nvSpPr>
            <p:cNvPr id="144" name="Freeform 14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" name="Straight Connector 14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TextBox 145"/>
          <p:cNvSpPr txBox="1"/>
          <p:nvPr/>
        </p:nvSpPr>
        <p:spPr>
          <a:xfrm rot="16200000">
            <a:off x="3868719" y="2862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7" name="Rectangle 146"/>
          <p:cNvSpPr/>
          <p:nvPr/>
        </p:nvSpPr>
        <p:spPr>
          <a:xfrm>
            <a:off x="1828962" y="273421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8" name="Group 147"/>
          <p:cNvGrpSpPr/>
          <p:nvPr/>
        </p:nvGrpSpPr>
        <p:grpSpPr>
          <a:xfrm>
            <a:off x="1987686" y="2870656"/>
            <a:ext cx="660064" cy="431855"/>
            <a:chOff x="1011847" y="560144"/>
            <a:chExt cx="759041" cy="456091"/>
          </a:xfrm>
        </p:grpSpPr>
        <p:sp>
          <p:nvSpPr>
            <p:cNvPr id="149" name="Freeform 148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" name="Straight Connector 149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1" name="TextBox 150"/>
          <p:cNvSpPr txBox="1"/>
          <p:nvPr/>
        </p:nvSpPr>
        <p:spPr>
          <a:xfrm rot="16200000">
            <a:off x="2070847" y="285092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883515" y="2737932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3" name="Group 152"/>
          <p:cNvGrpSpPr/>
          <p:nvPr/>
        </p:nvGrpSpPr>
        <p:grpSpPr>
          <a:xfrm>
            <a:off x="1064911" y="2874372"/>
            <a:ext cx="610679" cy="431855"/>
            <a:chOff x="1057563" y="560144"/>
            <a:chExt cx="747613" cy="456091"/>
          </a:xfrm>
        </p:grpSpPr>
        <p:sp>
          <p:nvSpPr>
            <p:cNvPr id="154" name="Freeform 15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" name="Straight Connector 15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6" name="TextBox 155"/>
          <p:cNvSpPr txBox="1"/>
          <p:nvPr/>
        </p:nvSpPr>
        <p:spPr>
          <a:xfrm rot="16200000">
            <a:off x="1108320" y="28577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7" name="Rectangle 156"/>
          <p:cNvSpPr/>
          <p:nvPr/>
        </p:nvSpPr>
        <p:spPr>
          <a:xfrm>
            <a:off x="5492905" y="273742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8" name="Group 157"/>
          <p:cNvGrpSpPr/>
          <p:nvPr/>
        </p:nvGrpSpPr>
        <p:grpSpPr>
          <a:xfrm>
            <a:off x="5674301" y="2879743"/>
            <a:ext cx="610679" cy="431855"/>
            <a:chOff x="1057563" y="560144"/>
            <a:chExt cx="747613" cy="456091"/>
          </a:xfrm>
        </p:grpSpPr>
        <p:sp>
          <p:nvSpPr>
            <p:cNvPr id="159" name="Freeform 15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" name="Straight Connector 15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TextBox 160"/>
          <p:cNvSpPr txBox="1"/>
          <p:nvPr/>
        </p:nvSpPr>
        <p:spPr>
          <a:xfrm rot="16200000">
            <a:off x="5717710" y="287068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2" name="Group 161"/>
          <p:cNvGrpSpPr/>
          <p:nvPr/>
        </p:nvGrpSpPr>
        <p:grpSpPr>
          <a:xfrm>
            <a:off x="1824111" y="3889104"/>
            <a:ext cx="516205" cy="1061075"/>
            <a:chOff x="8359899" y="3612805"/>
            <a:chExt cx="890813" cy="1384126"/>
          </a:xfrm>
        </p:grpSpPr>
        <p:sp>
          <p:nvSpPr>
            <p:cNvPr id="163" name="Rectangle 16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extBox 16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5" name="Group 16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6" name="Isosceles Triangle 16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9" name="Group 168"/>
          <p:cNvGrpSpPr/>
          <p:nvPr/>
        </p:nvGrpSpPr>
        <p:grpSpPr>
          <a:xfrm>
            <a:off x="3613384" y="3889172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5001571" y="3889171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7773880" y="387816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0" name="Rectangle 189"/>
          <p:cNvSpPr/>
          <p:nvPr/>
        </p:nvSpPr>
        <p:spPr>
          <a:xfrm>
            <a:off x="3635585" y="329750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1" name="Group 190"/>
          <p:cNvGrpSpPr/>
          <p:nvPr/>
        </p:nvGrpSpPr>
        <p:grpSpPr>
          <a:xfrm>
            <a:off x="3743468" y="3468223"/>
            <a:ext cx="772229" cy="249976"/>
            <a:chOff x="8184068" y="557242"/>
            <a:chExt cx="384123" cy="171895"/>
          </a:xfrm>
        </p:grpSpPr>
        <p:sp>
          <p:nvSpPr>
            <p:cNvPr id="192" name="Flowchart: Manual Operation 191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5" name="TextBox 194"/>
          <p:cNvSpPr txBox="1"/>
          <p:nvPr/>
        </p:nvSpPr>
        <p:spPr>
          <a:xfrm rot="16200000">
            <a:off x="3888388" y="339838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6" name="Rectangle 195"/>
          <p:cNvSpPr/>
          <p:nvPr/>
        </p:nvSpPr>
        <p:spPr>
          <a:xfrm>
            <a:off x="2759269" y="330813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7" name="Group 196"/>
          <p:cNvGrpSpPr/>
          <p:nvPr/>
        </p:nvGrpSpPr>
        <p:grpSpPr>
          <a:xfrm>
            <a:off x="2821143" y="3476208"/>
            <a:ext cx="725630" cy="231910"/>
            <a:chOff x="8184068" y="557242"/>
            <a:chExt cx="384123" cy="171895"/>
          </a:xfrm>
        </p:grpSpPr>
        <p:sp>
          <p:nvSpPr>
            <p:cNvPr id="198" name="Flowchart: Manual Operation 197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1" name="TextBox 200"/>
          <p:cNvSpPr txBox="1"/>
          <p:nvPr/>
        </p:nvSpPr>
        <p:spPr>
          <a:xfrm rot="16200000">
            <a:off x="2917098" y="339251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2" name="Group 201"/>
          <p:cNvGrpSpPr/>
          <p:nvPr/>
        </p:nvGrpSpPr>
        <p:grpSpPr>
          <a:xfrm>
            <a:off x="6440451" y="3300167"/>
            <a:ext cx="900020" cy="574454"/>
            <a:chOff x="4875701" y="3227461"/>
            <a:chExt cx="990922" cy="568411"/>
          </a:xfrm>
        </p:grpSpPr>
        <p:sp>
          <p:nvSpPr>
            <p:cNvPr id="203" name="Rectangle 202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5" name="Flowchart: Manual Operation 204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8" name="TextBox 207"/>
          <p:cNvSpPr txBox="1"/>
          <p:nvPr/>
        </p:nvSpPr>
        <p:spPr>
          <a:xfrm rot="16200000">
            <a:off x="6678434" y="340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 rot="16200000">
            <a:off x="5755089" y="339421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0" name="Group 209"/>
          <p:cNvGrpSpPr/>
          <p:nvPr/>
        </p:nvGrpSpPr>
        <p:grpSpPr>
          <a:xfrm>
            <a:off x="5492310" y="3299127"/>
            <a:ext cx="935329" cy="574454"/>
            <a:chOff x="4875701" y="3218845"/>
            <a:chExt cx="990922" cy="568411"/>
          </a:xfrm>
        </p:grpSpPr>
        <p:sp>
          <p:nvSpPr>
            <p:cNvPr id="211" name="Rectangle 210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" name="Group 211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3" name="Flowchart: Manual Operation 212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6" name="TextBox 215"/>
          <p:cNvSpPr txBox="1"/>
          <p:nvPr/>
        </p:nvSpPr>
        <p:spPr>
          <a:xfrm rot="16200000">
            <a:off x="5710478" y="339441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410865" y="4941808"/>
            <a:ext cx="478301" cy="1064228"/>
            <a:chOff x="8136043" y="5186763"/>
            <a:chExt cx="820843" cy="1498241"/>
          </a:xfrm>
        </p:grpSpPr>
        <p:sp>
          <p:nvSpPr>
            <p:cNvPr id="217" name="Rectangle 216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8" name="Group 217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19" name="Freeform 218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0" name="Isosceles Triangle 219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1" name="Isosceles Triangle 220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2" name="Isosceles Triangle 221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3" name="Isosceles Triangle 222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5" name="TextBox 22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7" name="Group 226"/>
          <p:cNvGrpSpPr/>
          <p:nvPr/>
        </p:nvGrpSpPr>
        <p:grpSpPr>
          <a:xfrm>
            <a:off x="5040795" y="4950247"/>
            <a:ext cx="478301" cy="1064228"/>
            <a:chOff x="8136043" y="5186763"/>
            <a:chExt cx="820843" cy="1498241"/>
          </a:xfrm>
        </p:grpSpPr>
        <p:sp>
          <p:nvSpPr>
            <p:cNvPr id="228" name="Rectangle 227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oup 22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1" name="Freeform 23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0" name="TextBox 22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3199972" y="4954359"/>
            <a:ext cx="478301" cy="1064228"/>
            <a:chOff x="8136043" y="5186763"/>
            <a:chExt cx="820843" cy="1498241"/>
          </a:xfrm>
        </p:grpSpPr>
        <p:sp>
          <p:nvSpPr>
            <p:cNvPr id="238" name="Rectangle 237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9" name="Group 23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1" name="Freeform 24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0" name="TextBox 23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2308617" y="4953133"/>
            <a:ext cx="478301" cy="1064228"/>
            <a:chOff x="8136046" y="5170674"/>
            <a:chExt cx="820843" cy="1498241"/>
          </a:xfrm>
        </p:grpSpPr>
        <p:sp>
          <p:nvSpPr>
            <p:cNvPr id="248" name="Rectangle 247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1" name="Freeform 250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0" name="TextBox 249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4547127" y="2612564"/>
            <a:ext cx="1031915" cy="1317469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TextBox 258"/>
          <p:cNvSpPr txBox="1"/>
          <p:nvPr/>
        </p:nvSpPr>
        <p:spPr>
          <a:xfrm>
            <a:off x="8454013" y="279137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60" name="TextBox 259"/>
          <p:cNvSpPr txBox="1"/>
          <p:nvPr/>
        </p:nvSpPr>
        <p:spPr>
          <a:xfrm>
            <a:off x="8454013" y="337418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61" name="TextBox 260"/>
          <p:cNvSpPr txBox="1"/>
          <p:nvPr/>
        </p:nvSpPr>
        <p:spPr>
          <a:xfrm>
            <a:off x="8454013" y="418365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62" name="TextBox 261"/>
          <p:cNvSpPr txBox="1"/>
          <p:nvPr/>
        </p:nvSpPr>
        <p:spPr>
          <a:xfrm>
            <a:off x="8454013" y="519217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263" name="Rectangle 262"/>
          <p:cNvSpPr/>
          <p:nvPr/>
        </p:nvSpPr>
        <p:spPr>
          <a:xfrm>
            <a:off x="4929967" y="3793376"/>
            <a:ext cx="723528" cy="2403447"/>
          </a:xfrm>
          <a:prstGeom prst="rect">
            <a:avLst/>
          </a:prstGeom>
          <a:noFill/>
          <a:ln w="190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08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Freeform 380"/>
          <p:cNvSpPr/>
          <p:nvPr/>
        </p:nvSpPr>
        <p:spPr>
          <a:xfrm rot="4435695" flipH="1">
            <a:off x="1303493" y="181828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Freeform 381"/>
          <p:cNvSpPr/>
          <p:nvPr/>
        </p:nvSpPr>
        <p:spPr>
          <a:xfrm rot="5210143" flipH="1">
            <a:off x="1394838" y="194319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3" name="Group 382"/>
          <p:cNvGrpSpPr/>
          <p:nvPr/>
        </p:nvGrpSpPr>
        <p:grpSpPr>
          <a:xfrm>
            <a:off x="748538" y="2612566"/>
            <a:ext cx="7654737" cy="3788361"/>
            <a:chOff x="707208" y="2691172"/>
            <a:chExt cx="6518772" cy="2771181"/>
          </a:xfrm>
        </p:grpSpPr>
        <p:sp>
          <p:nvSpPr>
            <p:cNvPr id="384" name="Rectangle 383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5" name="Rectangle 384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6" name="Rectangle 385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7" name="Rectangle 386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8" name="Rectangle 387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9" name="Rectangle 388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0" name="Rectangle 389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91" name="Rectangle 390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2" name="Rectangle 391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3" name="Rectangle 392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4" name="Rectangle 393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5" name="Rectangle 394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6" name="Rectangle 395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7" name="Rectangle 396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8" name="Rectangle 397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9" name="Rectangle 398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0" name="Rectangle 399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1" name="Rectangle 400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2" name="Rectangle 401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6" name="TextBox 405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07" name="TextBox 406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08" name="TextBox 407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09" name="TextBox 408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0" name="TextBox 409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14" name="TextBox 413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15" name="TextBox 414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416" name="TextBox 415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7" name="TextBox 416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9" name="TextBox 418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20" name="TextBox 419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21" name="TextBox 420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22" name="Rectangle 421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3" name="Rectangle 422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4" name="Rectangle 423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5" name="Rectangle 424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6" name="Rectangle 425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7" name="Rectangle 426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8" name="Rectangle 427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9" name="Rectangle 428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0" name="Rectangle 429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1" name="Rectangle 430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2" name="Rectangle 431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3" name="Rectangle 432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4" name="Rectangle 433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5" name="Rectangle 434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6" name="Rectangle 435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7" name="Rectangle 436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8" name="Rectangle 437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9" name="Rectangle 438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0" name="TextBox 439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442" name="TextBox 441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43" name="TextBox 442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44" name="TextBox 443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46" name="TextBox 445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47" name="TextBox 446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8" name="TextBox 447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50" name="TextBox 449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51" name="TextBox 450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52" name="TextBox 451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53" name="TextBox 452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54" name="TextBox 453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55" name="TextBox 454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56" name="TextBox 455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57" name="TextBox 456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58" name="Rectangle 457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Rectangle 458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Rectangle 459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Rectangle 460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Rectangle 461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Rectangle 462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Rectangle 463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Rectangle 464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Isosceles Triangle 465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Isosceles Triangle 466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Isosceles Triangle 467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Isosceles Triangle 468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Rounded Rectangle 469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TextBox 470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472" name="TextBox 471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73" name="TextBox 472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474" name="TextBox 473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475" name="TextBox 474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76" name="Rounded Rectangle 475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TextBox 476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78" name="TextBox 477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79" name="Rectangle 478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Rectangle 479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Rectangle 480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Rectangle 481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Rectangle 482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Rectangle 483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Rectangle 484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Rectangle 485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TextBox 486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88" name="TextBox 487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89" name="TextBox 488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90" name="TextBox 489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91" name="TextBox 490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92" name="TextBox 491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93" name="TextBox 492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94" name="TextBox 493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95" name="TextBox 494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6" name="TextBox 495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97" name="Rectangle 496"/>
          <p:cNvSpPr/>
          <p:nvPr/>
        </p:nvSpPr>
        <p:spPr>
          <a:xfrm>
            <a:off x="3653700" y="274246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98" name="Group 497"/>
          <p:cNvGrpSpPr/>
          <p:nvPr/>
        </p:nvGrpSpPr>
        <p:grpSpPr>
          <a:xfrm>
            <a:off x="3825310" y="2889582"/>
            <a:ext cx="662003" cy="431855"/>
            <a:chOff x="1057563" y="560144"/>
            <a:chExt cx="747613" cy="456091"/>
          </a:xfrm>
        </p:grpSpPr>
        <p:sp>
          <p:nvSpPr>
            <p:cNvPr id="499" name="Freeform 49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0" name="Straight Connector 49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1" name="TextBox 500"/>
          <p:cNvSpPr txBox="1"/>
          <p:nvPr/>
        </p:nvSpPr>
        <p:spPr>
          <a:xfrm rot="16200000">
            <a:off x="3868719" y="2862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2" name="Rectangle 501"/>
          <p:cNvSpPr/>
          <p:nvPr/>
        </p:nvSpPr>
        <p:spPr>
          <a:xfrm>
            <a:off x="1828962" y="273421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3" name="Group 502"/>
          <p:cNvGrpSpPr/>
          <p:nvPr/>
        </p:nvGrpSpPr>
        <p:grpSpPr>
          <a:xfrm>
            <a:off x="1987686" y="2870656"/>
            <a:ext cx="660064" cy="431855"/>
            <a:chOff x="1011847" y="560144"/>
            <a:chExt cx="759041" cy="456091"/>
          </a:xfrm>
        </p:grpSpPr>
        <p:sp>
          <p:nvSpPr>
            <p:cNvPr id="504" name="Freeform 503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5" name="Straight Connector 504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6" name="TextBox 505"/>
          <p:cNvSpPr txBox="1"/>
          <p:nvPr/>
        </p:nvSpPr>
        <p:spPr>
          <a:xfrm rot="16200000">
            <a:off x="2070847" y="285092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7" name="Rectangle 506"/>
          <p:cNvSpPr/>
          <p:nvPr/>
        </p:nvSpPr>
        <p:spPr>
          <a:xfrm>
            <a:off x="883515" y="2737932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8" name="Group 507"/>
          <p:cNvGrpSpPr/>
          <p:nvPr/>
        </p:nvGrpSpPr>
        <p:grpSpPr>
          <a:xfrm>
            <a:off x="1064911" y="2874372"/>
            <a:ext cx="610679" cy="431855"/>
            <a:chOff x="1057563" y="560144"/>
            <a:chExt cx="747613" cy="456091"/>
          </a:xfrm>
        </p:grpSpPr>
        <p:sp>
          <p:nvSpPr>
            <p:cNvPr id="509" name="Freeform 50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0" name="Straight Connector 50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1" name="TextBox 510"/>
          <p:cNvSpPr txBox="1"/>
          <p:nvPr/>
        </p:nvSpPr>
        <p:spPr>
          <a:xfrm rot="16200000">
            <a:off x="1108320" y="28577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12" name="Rectangle 511"/>
          <p:cNvSpPr/>
          <p:nvPr/>
        </p:nvSpPr>
        <p:spPr>
          <a:xfrm>
            <a:off x="5492905" y="273742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13" name="Group 512"/>
          <p:cNvGrpSpPr/>
          <p:nvPr/>
        </p:nvGrpSpPr>
        <p:grpSpPr>
          <a:xfrm>
            <a:off x="5674301" y="2879743"/>
            <a:ext cx="610679" cy="431855"/>
            <a:chOff x="1057563" y="560144"/>
            <a:chExt cx="747613" cy="456091"/>
          </a:xfrm>
        </p:grpSpPr>
        <p:sp>
          <p:nvSpPr>
            <p:cNvPr id="514" name="Freeform 51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5" name="Straight Connector 51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6" name="TextBox 515"/>
          <p:cNvSpPr txBox="1"/>
          <p:nvPr/>
        </p:nvSpPr>
        <p:spPr>
          <a:xfrm rot="16200000">
            <a:off x="5717710" y="287068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17" name="Group 516"/>
          <p:cNvGrpSpPr/>
          <p:nvPr/>
        </p:nvGrpSpPr>
        <p:grpSpPr>
          <a:xfrm>
            <a:off x="1824111" y="3889104"/>
            <a:ext cx="516205" cy="1061075"/>
            <a:chOff x="8359899" y="3612805"/>
            <a:chExt cx="890813" cy="1384126"/>
          </a:xfrm>
        </p:grpSpPr>
        <p:sp>
          <p:nvSpPr>
            <p:cNvPr id="518" name="Rectangle 51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TextBox 51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0" name="Group 51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1" name="Isosceles Triangle 52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Rounded Rectangle 52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Rounded Rectangle 52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4" name="Group 523"/>
          <p:cNvGrpSpPr/>
          <p:nvPr/>
        </p:nvGrpSpPr>
        <p:grpSpPr>
          <a:xfrm>
            <a:off x="3613384" y="3889172"/>
            <a:ext cx="516205" cy="1061075"/>
            <a:chOff x="8359899" y="3612805"/>
            <a:chExt cx="890813" cy="1384126"/>
          </a:xfrm>
        </p:grpSpPr>
        <p:sp>
          <p:nvSpPr>
            <p:cNvPr id="525" name="Rectangle 52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TextBox 52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7" name="Group 52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8" name="Isosceles Triangle 52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Rounded Rectangle 52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ounded Rectangle 52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1" name="Group 530"/>
          <p:cNvGrpSpPr/>
          <p:nvPr/>
        </p:nvGrpSpPr>
        <p:grpSpPr>
          <a:xfrm>
            <a:off x="5001571" y="3889171"/>
            <a:ext cx="516205" cy="1061075"/>
            <a:chOff x="8359899" y="3612805"/>
            <a:chExt cx="890813" cy="1384126"/>
          </a:xfrm>
        </p:grpSpPr>
        <p:sp>
          <p:nvSpPr>
            <p:cNvPr id="532" name="Rectangle 53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TextBox 53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34" name="Group 53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35" name="Isosceles Triangle 53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Rounded Rectangle 53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Rounded Rectangle 53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/>
          <p:cNvGrpSpPr/>
          <p:nvPr/>
        </p:nvGrpSpPr>
        <p:grpSpPr>
          <a:xfrm>
            <a:off x="7773880" y="3878160"/>
            <a:ext cx="516205" cy="1061075"/>
            <a:chOff x="8359899" y="3612805"/>
            <a:chExt cx="890813" cy="1384126"/>
          </a:xfrm>
        </p:grpSpPr>
        <p:sp>
          <p:nvSpPr>
            <p:cNvPr id="539" name="Rectangle 53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TextBox 53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41" name="Group 54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42" name="Isosceles Triangle 54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Rounded Rectangle 54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Rounded Rectangle 54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45" name="Rectangle 544"/>
          <p:cNvSpPr/>
          <p:nvPr/>
        </p:nvSpPr>
        <p:spPr>
          <a:xfrm>
            <a:off x="3635585" y="329750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6" name="Group 545"/>
          <p:cNvGrpSpPr/>
          <p:nvPr/>
        </p:nvGrpSpPr>
        <p:grpSpPr>
          <a:xfrm>
            <a:off x="3743468" y="3468223"/>
            <a:ext cx="772229" cy="249976"/>
            <a:chOff x="8184068" y="557242"/>
            <a:chExt cx="384123" cy="171895"/>
          </a:xfrm>
        </p:grpSpPr>
        <p:sp>
          <p:nvSpPr>
            <p:cNvPr id="547" name="Flowchart: Manual Operation 54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Oval 54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Oval 54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0" name="TextBox 549"/>
          <p:cNvSpPr txBox="1"/>
          <p:nvPr/>
        </p:nvSpPr>
        <p:spPr>
          <a:xfrm rot="16200000">
            <a:off x="3888388" y="339838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51" name="Rectangle 550"/>
          <p:cNvSpPr/>
          <p:nvPr/>
        </p:nvSpPr>
        <p:spPr>
          <a:xfrm>
            <a:off x="2759269" y="330813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2" name="Group 551"/>
          <p:cNvGrpSpPr/>
          <p:nvPr/>
        </p:nvGrpSpPr>
        <p:grpSpPr>
          <a:xfrm>
            <a:off x="2821143" y="3476208"/>
            <a:ext cx="725630" cy="231910"/>
            <a:chOff x="8184068" y="557242"/>
            <a:chExt cx="384123" cy="171895"/>
          </a:xfrm>
        </p:grpSpPr>
        <p:sp>
          <p:nvSpPr>
            <p:cNvPr id="553" name="Flowchart: Manual Operation 55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Oval 55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Oval 55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6" name="TextBox 555"/>
          <p:cNvSpPr txBox="1"/>
          <p:nvPr/>
        </p:nvSpPr>
        <p:spPr>
          <a:xfrm rot="16200000">
            <a:off x="2917098" y="339251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57" name="Group 556"/>
          <p:cNvGrpSpPr/>
          <p:nvPr/>
        </p:nvGrpSpPr>
        <p:grpSpPr>
          <a:xfrm>
            <a:off x="6440451" y="3300167"/>
            <a:ext cx="900020" cy="574454"/>
            <a:chOff x="4875701" y="3227461"/>
            <a:chExt cx="990922" cy="568411"/>
          </a:xfrm>
        </p:grpSpPr>
        <p:sp>
          <p:nvSpPr>
            <p:cNvPr id="558" name="Rectangle 557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9" name="Group 55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0" name="Flowchart: Manual Operation 55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Oval 56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2" name="Oval 56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63" name="TextBox 562"/>
          <p:cNvSpPr txBox="1"/>
          <p:nvPr/>
        </p:nvSpPr>
        <p:spPr>
          <a:xfrm rot="16200000">
            <a:off x="6678434" y="340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64" name="TextBox 563"/>
          <p:cNvSpPr txBox="1"/>
          <p:nvPr/>
        </p:nvSpPr>
        <p:spPr>
          <a:xfrm rot="16200000">
            <a:off x="5755089" y="339421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65" name="Group 564"/>
          <p:cNvGrpSpPr/>
          <p:nvPr/>
        </p:nvGrpSpPr>
        <p:grpSpPr>
          <a:xfrm>
            <a:off x="5492310" y="3299127"/>
            <a:ext cx="935329" cy="574454"/>
            <a:chOff x="4875701" y="3218845"/>
            <a:chExt cx="990922" cy="568411"/>
          </a:xfrm>
        </p:grpSpPr>
        <p:sp>
          <p:nvSpPr>
            <p:cNvPr id="566" name="Rectangle 565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7" name="Group 56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8" name="Flowchart: Manual Operation 56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" name="Oval 56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" name="Oval 56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71" name="TextBox 570"/>
          <p:cNvSpPr txBox="1"/>
          <p:nvPr/>
        </p:nvSpPr>
        <p:spPr>
          <a:xfrm rot="16200000">
            <a:off x="5710478" y="339441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72" name="Group 571"/>
          <p:cNvGrpSpPr/>
          <p:nvPr/>
        </p:nvGrpSpPr>
        <p:grpSpPr>
          <a:xfrm>
            <a:off x="6410865" y="4941808"/>
            <a:ext cx="478301" cy="1064228"/>
            <a:chOff x="8136043" y="5186763"/>
            <a:chExt cx="820843" cy="1498241"/>
          </a:xfrm>
        </p:grpSpPr>
        <p:sp>
          <p:nvSpPr>
            <p:cNvPr id="573" name="Rectangle 57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4" name="Group 57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76" name="Freeform 57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7" name="Isosceles Triangle 57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8" name="Isosceles Triangle 57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9" name="Isosceles Triangle 57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0" name="Isosceles Triangle 57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1" name="Isosceles Triangle 58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75" name="TextBox 57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82" name="Group 581"/>
          <p:cNvGrpSpPr/>
          <p:nvPr/>
        </p:nvGrpSpPr>
        <p:grpSpPr>
          <a:xfrm>
            <a:off x="5040795" y="4950247"/>
            <a:ext cx="478301" cy="1064228"/>
            <a:chOff x="8136043" y="5186763"/>
            <a:chExt cx="820843" cy="1498241"/>
          </a:xfrm>
        </p:grpSpPr>
        <p:sp>
          <p:nvSpPr>
            <p:cNvPr id="583" name="Rectangle 58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4" name="Group 58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86" name="Freeform 58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7" name="Isosceles Triangle 58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8" name="Isosceles Triangle 58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9" name="Isosceles Triangle 58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0" name="Isosceles Triangle 58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1" name="Isosceles Triangle 59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85" name="TextBox 58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92" name="Group 591"/>
          <p:cNvGrpSpPr/>
          <p:nvPr/>
        </p:nvGrpSpPr>
        <p:grpSpPr>
          <a:xfrm>
            <a:off x="3199972" y="4954359"/>
            <a:ext cx="478301" cy="1064228"/>
            <a:chOff x="8136043" y="5186763"/>
            <a:chExt cx="820843" cy="1498241"/>
          </a:xfrm>
        </p:grpSpPr>
        <p:sp>
          <p:nvSpPr>
            <p:cNvPr id="593" name="Rectangle 59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4" name="Group 59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96" name="Freeform 59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7" name="Isosceles Triangle 59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8" name="Isosceles Triangle 59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9" name="Isosceles Triangle 59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0" name="Isosceles Triangle 59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1" name="Isosceles Triangle 60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95" name="TextBox 59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02" name="Group 601"/>
          <p:cNvGrpSpPr/>
          <p:nvPr/>
        </p:nvGrpSpPr>
        <p:grpSpPr>
          <a:xfrm>
            <a:off x="2308617" y="4953133"/>
            <a:ext cx="478301" cy="1064228"/>
            <a:chOff x="8136046" y="5170674"/>
            <a:chExt cx="820843" cy="1498241"/>
          </a:xfrm>
        </p:grpSpPr>
        <p:sp>
          <p:nvSpPr>
            <p:cNvPr id="603" name="Rectangle 602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4" name="Group 60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606" name="Freeform 60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7" name="Isosceles Triangle 60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8" name="Isosceles Triangle 60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9" name="Isosceles Triangle 60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0" name="Isosceles Triangle 60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1" name="Isosceles Triangle 61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05" name="TextBox 60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612" name="TextBox 611"/>
          <p:cNvSpPr txBox="1"/>
          <p:nvPr/>
        </p:nvSpPr>
        <p:spPr>
          <a:xfrm>
            <a:off x="8454013" y="279137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613" name="TextBox 612"/>
          <p:cNvSpPr txBox="1"/>
          <p:nvPr/>
        </p:nvSpPr>
        <p:spPr>
          <a:xfrm>
            <a:off x="8454013" y="337418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614" name="TextBox 613"/>
          <p:cNvSpPr txBox="1"/>
          <p:nvPr/>
        </p:nvSpPr>
        <p:spPr>
          <a:xfrm>
            <a:off x="8454013" y="418365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615" name="TextBox 614"/>
          <p:cNvSpPr txBox="1"/>
          <p:nvPr/>
        </p:nvSpPr>
        <p:spPr>
          <a:xfrm>
            <a:off x="8454013" y="519217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861241" y="195923"/>
            <a:ext cx="7570381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… and HERE the played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RESISTANCE PROTEIN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 card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E2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in Row 4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recognizes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the </a:t>
            </a:r>
            <a:r>
              <a:rPr lang="en-US" sz="2000" u="sng" dirty="0">
                <a:solidFill>
                  <a:schemeClr val="bg1">
                    <a:lumMod val="50000"/>
                  </a:schemeClr>
                </a:solidFill>
              </a:rPr>
              <a:t>matching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E2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EFFECTOR (in Row 3) and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induces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the plant’s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ETI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.  </a:t>
            </a:r>
            <a:r>
              <a:rPr lang="en-US" sz="2000" u="sng" dirty="0">
                <a:solidFill>
                  <a:schemeClr val="bg1">
                    <a:lumMod val="50000"/>
                  </a:schemeClr>
                </a:solidFill>
              </a:rPr>
              <a:t>Only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en-US" sz="2000" u="sng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match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(letter </a:t>
            </a:r>
            <a:r>
              <a:rPr lang="en-US" sz="2000" b="1" u="sng" dirty="0">
                <a:solidFill>
                  <a:schemeClr val="bg1">
                    <a:lumMod val="50000"/>
                  </a:schemeClr>
                </a:solidFill>
              </a:rPr>
              <a:t>and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 number) is required for </a:t>
            </a:r>
            <a:r>
              <a:rPr lang="en-US" sz="2000" b="1" dirty="0">
                <a:solidFill>
                  <a:schemeClr val="bg1">
                    <a:lumMod val="50000"/>
                  </a:schemeClr>
                </a:solidFill>
              </a:rPr>
              <a:t>ETI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, and since ETI trumps MTI, the plant wins the game!  </a:t>
            </a:r>
          </a:p>
          <a:p>
            <a:r>
              <a:rPr lang="en-US" sz="2000" dirty="0" smtClean="0"/>
              <a:t>     (And note that for ETI </a:t>
            </a:r>
            <a:r>
              <a:rPr lang="en-US" sz="2000" b="1" u="sng" dirty="0" smtClean="0"/>
              <a:t>both</a:t>
            </a:r>
            <a:r>
              <a:rPr lang="en-US" sz="2000" dirty="0" smtClean="0"/>
              <a:t> the </a:t>
            </a:r>
            <a:r>
              <a:rPr lang="en-US" sz="2000" b="1" u="sng" dirty="0" smtClean="0"/>
              <a:t>letter</a:t>
            </a:r>
            <a:r>
              <a:rPr lang="en-US" sz="2000" dirty="0" smtClean="0"/>
              <a:t> and the </a:t>
            </a:r>
            <a:r>
              <a:rPr lang="en-US" sz="2000" b="1" u="sng" dirty="0" smtClean="0"/>
              <a:t>number</a:t>
            </a:r>
            <a:r>
              <a:rPr lang="en-US" sz="2000" dirty="0" smtClean="0"/>
              <a:t> must </a:t>
            </a:r>
            <a:r>
              <a:rPr lang="en-US" sz="2000" u="sng" dirty="0" smtClean="0"/>
              <a:t>match</a:t>
            </a:r>
            <a:r>
              <a:rPr lang="en-US" sz="2000" dirty="0" smtClean="0"/>
              <a:t>; here RESISTANCE PROTEIN B2 does </a:t>
            </a:r>
            <a:r>
              <a:rPr lang="en-US" sz="2000" u="sng" dirty="0" smtClean="0"/>
              <a:t>not</a:t>
            </a:r>
            <a:r>
              <a:rPr lang="en-US" sz="2000" dirty="0" smtClean="0"/>
              <a:t> recognize EFFECTOR B1.) </a:t>
            </a:r>
            <a:endParaRPr lang="en-US" sz="2000" dirty="0"/>
          </a:p>
        </p:txBody>
      </p:sp>
      <p:sp>
        <p:nvSpPr>
          <p:cNvPr id="2" name="TextBox 1"/>
          <p:cNvSpPr txBox="1"/>
          <p:nvPr/>
        </p:nvSpPr>
        <p:spPr>
          <a:xfrm>
            <a:off x="1986427" y="6377680"/>
            <a:ext cx="14064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(No match here)</a:t>
            </a:r>
            <a:endParaRPr lang="en-US" sz="1400" b="1" dirty="0"/>
          </a:p>
        </p:txBody>
      </p:sp>
      <p:sp>
        <p:nvSpPr>
          <p:cNvPr id="3" name="Right Arrow 2"/>
          <p:cNvSpPr/>
          <p:nvPr/>
        </p:nvSpPr>
        <p:spPr>
          <a:xfrm rot="16200000">
            <a:off x="2449745" y="6196306"/>
            <a:ext cx="212268" cy="214455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2218289" y="4840224"/>
            <a:ext cx="678276" cy="1319041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8153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Freeform 380"/>
          <p:cNvSpPr/>
          <p:nvPr/>
        </p:nvSpPr>
        <p:spPr>
          <a:xfrm rot="4435695" flipH="1">
            <a:off x="1303493" y="181828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Freeform 381"/>
          <p:cNvSpPr/>
          <p:nvPr/>
        </p:nvSpPr>
        <p:spPr>
          <a:xfrm rot="5210143" flipH="1">
            <a:off x="1394838" y="194319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3" name="Group 382"/>
          <p:cNvGrpSpPr/>
          <p:nvPr/>
        </p:nvGrpSpPr>
        <p:grpSpPr>
          <a:xfrm>
            <a:off x="748538" y="2612566"/>
            <a:ext cx="7654737" cy="3788361"/>
            <a:chOff x="707208" y="2691172"/>
            <a:chExt cx="6518772" cy="2771181"/>
          </a:xfrm>
        </p:grpSpPr>
        <p:sp>
          <p:nvSpPr>
            <p:cNvPr id="384" name="Rectangle 383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5" name="Rectangle 384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6" name="Rectangle 385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7" name="Rectangle 386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8" name="Rectangle 387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9" name="Rectangle 388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0" name="Rectangle 389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91" name="Rectangle 390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2" name="Rectangle 391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3" name="Rectangle 392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4" name="Rectangle 393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5" name="Rectangle 394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6" name="Rectangle 395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7" name="Rectangle 396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8" name="Rectangle 397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9" name="Rectangle 398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0" name="Rectangle 399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1" name="Rectangle 400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2" name="Rectangle 401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6" name="TextBox 405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07" name="TextBox 406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08" name="TextBox 407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09" name="TextBox 408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0" name="TextBox 409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14" name="TextBox 413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15" name="TextBox 414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416" name="TextBox 415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7" name="TextBox 416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9" name="TextBox 418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20" name="TextBox 419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21" name="TextBox 420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22" name="Rectangle 421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3" name="Rectangle 422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4" name="Rectangle 423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5" name="Rectangle 424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6" name="Rectangle 425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7" name="Rectangle 426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8" name="Rectangle 427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9" name="Rectangle 428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0" name="Rectangle 429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1" name="Rectangle 430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2" name="Rectangle 431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3" name="Rectangle 432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4" name="Rectangle 433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5" name="Rectangle 434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6" name="Rectangle 435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7" name="Rectangle 436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8" name="Rectangle 437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9" name="Rectangle 438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0" name="TextBox 439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442" name="TextBox 441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43" name="TextBox 442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44" name="TextBox 443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46" name="TextBox 445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47" name="TextBox 446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8" name="TextBox 447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50" name="TextBox 449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51" name="TextBox 450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52" name="TextBox 451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53" name="TextBox 452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54" name="TextBox 453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55" name="TextBox 454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56" name="TextBox 455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57" name="TextBox 456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58" name="Rectangle 457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Rectangle 458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Rectangle 459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Rectangle 460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Rectangle 461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Rectangle 462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Rectangle 463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Rectangle 464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Isosceles Triangle 465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Isosceles Triangle 466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Isosceles Triangle 467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Isosceles Triangle 468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Rounded Rectangle 469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TextBox 470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472" name="TextBox 471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73" name="TextBox 472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474" name="TextBox 473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475" name="TextBox 474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76" name="Rounded Rectangle 475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TextBox 476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78" name="TextBox 477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79" name="Rectangle 478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Rectangle 479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Rectangle 480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Rectangle 481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Rectangle 482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Rectangle 483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Rectangle 484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Rectangle 485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TextBox 486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88" name="TextBox 487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89" name="TextBox 488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90" name="TextBox 489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91" name="TextBox 490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92" name="TextBox 491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93" name="TextBox 492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94" name="TextBox 493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95" name="TextBox 494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6" name="TextBox 495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97" name="Rectangle 496"/>
          <p:cNvSpPr/>
          <p:nvPr/>
        </p:nvSpPr>
        <p:spPr>
          <a:xfrm>
            <a:off x="3653700" y="274246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98" name="Group 497"/>
          <p:cNvGrpSpPr/>
          <p:nvPr/>
        </p:nvGrpSpPr>
        <p:grpSpPr>
          <a:xfrm>
            <a:off x="3825310" y="2889582"/>
            <a:ext cx="662003" cy="431855"/>
            <a:chOff x="1057563" y="560144"/>
            <a:chExt cx="747613" cy="456091"/>
          </a:xfrm>
        </p:grpSpPr>
        <p:sp>
          <p:nvSpPr>
            <p:cNvPr id="499" name="Freeform 49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0" name="Straight Connector 49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1" name="TextBox 500"/>
          <p:cNvSpPr txBox="1"/>
          <p:nvPr/>
        </p:nvSpPr>
        <p:spPr>
          <a:xfrm rot="16200000">
            <a:off x="3868719" y="2862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2" name="Rectangle 501"/>
          <p:cNvSpPr/>
          <p:nvPr/>
        </p:nvSpPr>
        <p:spPr>
          <a:xfrm>
            <a:off x="1828962" y="273421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3" name="Group 502"/>
          <p:cNvGrpSpPr/>
          <p:nvPr/>
        </p:nvGrpSpPr>
        <p:grpSpPr>
          <a:xfrm>
            <a:off x="1987686" y="2870656"/>
            <a:ext cx="660064" cy="431855"/>
            <a:chOff x="1011847" y="560144"/>
            <a:chExt cx="759041" cy="456091"/>
          </a:xfrm>
        </p:grpSpPr>
        <p:sp>
          <p:nvSpPr>
            <p:cNvPr id="504" name="Freeform 503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5" name="Straight Connector 504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6" name="TextBox 505"/>
          <p:cNvSpPr txBox="1"/>
          <p:nvPr/>
        </p:nvSpPr>
        <p:spPr>
          <a:xfrm rot="16200000">
            <a:off x="2070847" y="285092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7" name="Rectangle 506"/>
          <p:cNvSpPr/>
          <p:nvPr/>
        </p:nvSpPr>
        <p:spPr>
          <a:xfrm>
            <a:off x="883515" y="2737932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8" name="Group 507"/>
          <p:cNvGrpSpPr/>
          <p:nvPr/>
        </p:nvGrpSpPr>
        <p:grpSpPr>
          <a:xfrm>
            <a:off x="1064911" y="2874372"/>
            <a:ext cx="610679" cy="431855"/>
            <a:chOff x="1057563" y="560144"/>
            <a:chExt cx="747613" cy="456091"/>
          </a:xfrm>
        </p:grpSpPr>
        <p:sp>
          <p:nvSpPr>
            <p:cNvPr id="509" name="Freeform 50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0" name="Straight Connector 50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1" name="TextBox 510"/>
          <p:cNvSpPr txBox="1"/>
          <p:nvPr/>
        </p:nvSpPr>
        <p:spPr>
          <a:xfrm rot="16200000">
            <a:off x="1108320" y="28577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12" name="Rectangle 511"/>
          <p:cNvSpPr/>
          <p:nvPr/>
        </p:nvSpPr>
        <p:spPr>
          <a:xfrm>
            <a:off x="5492905" y="273742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13" name="Group 512"/>
          <p:cNvGrpSpPr/>
          <p:nvPr/>
        </p:nvGrpSpPr>
        <p:grpSpPr>
          <a:xfrm>
            <a:off x="5674301" y="2879743"/>
            <a:ext cx="610679" cy="431855"/>
            <a:chOff x="1057563" y="560144"/>
            <a:chExt cx="747613" cy="456091"/>
          </a:xfrm>
        </p:grpSpPr>
        <p:sp>
          <p:nvSpPr>
            <p:cNvPr id="514" name="Freeform 51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5" name="Straight Connector 51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6" name="TextBox 515"/>
          <p:cNvSpPr txBox="1"/>
          <p:nvPr/>
        </p:nvSpPr>
        <p:spPr>
          <a:xfrm rot="16200000">
            <a:off x="5717710" y="287068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17" name="Group 516"/>
          <p:cNvGrpSpPr/>
          <p:nvPr/>
        </p:nvGrpSpPr>
        <p:grpSpPr>
          <a:xfrm>
            <a:off x="1824111" y="3889104"/>
            <a:ext cx="516205" cy="1061075"/>
            <a:chOff x="8359899" y="3612805"/>
            <a:chExt cx="890813" cy="1384126"/>
          </a:xfrm>
        </p:grpSpPr>
        <p:sp>
          <p:nvSpPr>
            <p:cNvPr id="518" name="Rectangle 51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TextBox 51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0" name="Group 51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1" name="Isosceles Triangle 52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Rounded Rectangle 52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Rounded Rectangle 52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4" name="Group 523"/>
          <p:cNvGrpSpPr/>
          <p:nvPr/>
        </p:nvGrpSpPr>
        <p:grpSpPr>
          <a:xfrm>
            <a:off x="3613384" y="3889172"/>
            <a:ext cx="516205" cy="1061075"/>
            <a:chOff x="8359899" y="3612805"/>
            <a:chExt cx="890813" cy="1384126"/>
          </a:xfrm>
        </p:grpSpPr>
        <p:sp>
          <p:nvSpPr>
            <p:cNvPr id="525" name="Rectangle 52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TextBox 52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7" name="Group 52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8" name="Isosceles Triangle 52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Rounded Rectangle 52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ounded Rectangle 52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1" name="Group 530"/>
          <p:cNvGrpSpPr/>
          <p:nvPr/>
        </p:nvGrpSpPr>
        <p:grpSpPr>
          <a:xfrm>
            <a:off x="5001571" y="3889171"/>
            <a:ext cx="516205" cy="1061075"/>
            <a:chOff x="8359899" y="3612805"/>
            <a:chExt cx="890813" cy="1384126"/>
          </a:xfrm>
        </p:grpSpPr>
        <p:sp>
          <p:nvSpPr>
            <p:cNvPr id="532" name="Rectangle 53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TextBox 53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34" name="Group 53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35" name="Isosceles Triangle 53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Rounded Rectangle 53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Rounded Rectangle 53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/>
          <p:cNvGrpSpPr/>
          <p:nvPr/>
        </p:nvGrpSpPr>
        <p:grpSpPr>
          <a:xfrm>
            <a:off x="7773880" y="3878160"/>
            <a:ext cx="516205" cy="1061075"/>
            <a:chOff x="8359899" y="3612805"/>
            <a:chExt cx="890813" cy="1384126"/>
          </a:xfrm>
        </p:grpSpPr>
        <p:sp>
          <p:nvSpPr>
            <p:cNvPr id="539" name="Rectangle 53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TextBox 53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41" name="Group 54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42" name="Isosceles Triangle 54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Rounded Rectangle 54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Rounded Rectangle 54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45" name="Rectangle 544"/>
          <p:cNvSpPr/>
          <p:nvPr/>
        </p:nvSpPr>
        <p:spPr>
          <a:xfrm>
            <a:off x="3635585" y="329750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6" name="Group 545"/>
          <p:cNvGrpSpPr/>
          <p:nvPr/>
        </p:nvGrpSpPr>
        <p:grpSpPr>
          <a:xfrm>
            <a:off x="3743468" y="3468223"/>
            <a:ext cx="772229" cy="249976"/>
            <a:chOff x="8184068" y="557242"/>
            <a:chExt cx="384123" cy="171895"/>
          </a:xfrm>
        </p:grpSpPr>
        <p:sp>
          <p:nvSpPr>
            <p:cNvPr id="547" name="Flowchart: Manual Operation 54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Oval 54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Oval 54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0" name="TextBox 549"/>
          <p:cNvSpPr txBox="1"/>
          <p:nvPr/>
        </p:nvSpPr>
        <p:spPr>
          <a:xfrm rot="16200000">
            <a:off x="3888388" y="339838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51" name="Rectangle 550"/>
          <p:cNvSpPr/>
          <p:nvPr/>
        </p:nvSpPr>
        <p:spPr>
          <a:xfrm>
            <a:off x="2759269" y="330813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2" name="Group 551"/>
          <p:cNvGrpSpPr/>
          <p:nvPr/>
        </p:nvGrpSpPr>
        <p:grpSpPr>
          <a:xfrm>
            <a:off x="2821143" y="3476208"/>
            <a:ext cx="725630" cy="231910"/>
            <a:chOff x="8184068" y="557242"/>
            <a:chExt cx="384123" cy="171895"/>
          </a:xfrm>
        </p:grpSpPr>
        <p:sp>
          <p:nvSpPr>
            <p:cNvPr id="553" name="Flowchart: Manual Operation 55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Oval 55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Oval 55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6" name="TextBox 555"/>
          <p:cNvSpPr txBox="1"/>
          <p:nvPr/>
        </p:nvSpPr>
        <p:spPr>
          <a:xfrm rot="16200000">
            <a:off x="2917098" y="339251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57" name="Group 556"/>
          <p:cNvGrpSpPr/>
          <p:nvPr/>
        </p:nvGrpSpPr>
        <p:grpSpPr>
          <a:xfrm>
            <a:off x="6440451" y="3300167"/>
            <a:ext cx="900020" cy="574454"/>
            <a:chOff x="4875701" y="3227461"/>
            <a:chExt cx="990922" cy="568411"/>
          </a:xfrm>
        </p:grpSpPr>
        <p:sp>
          <p:nvSpPr>
            <p:cNvPr id="558" name="Rectangle 557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9" name="Group 55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0" name="Flowchart: Manual Operation 55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Oval 56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2" name="Oval 56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63" name="TextBox 562"/>
          <p:cNvSpPr txBox="1"/>
          <p:nvPr/>
        </p:nvSpPr>
        <p:spPr>
          <a:xfrm rot="16200000">
            <a:off x="6678434" y="340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64" name="TextBox 563"/>
          <p:cNvSpPr txBox="1"/>
          <p:nvPr/>
        </p:nvSpPr>
        <p:spPr>
          <a:xfrm rot="16200000">
            <a:off x="5755089" y="339421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65" name="Group 564"/>
          <p:cNvGrpSpPr/>
          <p:nvPr/>
        </p:nvGrpSpPr>
        <p:grpSpPr>
          <a:xfrm>
            <a:off x="5492310" y="3299127"/>
            <a:ext cx="935329" cy="574454"/>
            <a:chOff x="4875701" y="3218845"/>
            <a:chExt cx="990922" cy="568411"/>
          </a:xfrm>
        </p:grpSpPr>
        <p:sp>
          <p:nvSpPr>
            <p:cNvPr id="566" name="Rectangle 565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7" name="Group 56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8" name="Flowchart: Manual Operation 56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" name="Oval 56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" name="Oval 56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71" name="TextBox 570"/>
          <p:cNvSpPr txBox="1"/>
          <p:nvPr/>
        </p:nvSpPr>
        <p:spPr>
          <a:xfrm rot="16200000">
            <a:off x="5710478" y="339441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72" name="Group 571"/>
          <p:cNvGrpSpPr/>
          <p:nvPr/>
        </p:nvGrpSpPr>
        <p:grpSpPr>
          <a:xfrm>
            <a:off x="6410865" y="4941808"/>
            <a:ext cx="478301" cy="1064228"/>
            <a:chOff x="8136043" y="5186763"/>
            <a:chExt cx="820843" cy="1498241"/>
          </a:xfrm>
        </p:grpSpPr>
        <p:sp>
          <p:nvSpPr>
            <p:cNvPr id="573" name="Rectangle 57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4" name="Group 57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76" name="Freeform 57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7" name="Isosceles Triangle 57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8" name="Isosceles Triangle 57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9" name="Isosceles Triangle 57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0" name="Isosceles Triangle 57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1" name="Isosceles Triangle 58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75" name="TextBox 57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82" name="Group 581"/>
          <p:cNvGrpSpPr/>
          <p:nvPr/>
        </p:nvGrpSpPr>
        <p:grpSpPr>
          <a:xfrm>
            <a:off x="5040795" y="4950247"/>
            <a:ext cx="478301" cy="1064228"/>
            <a:chOff x="8136043" y="5186763"/>
            <a:chExt cx="820843" cy="1498241"/>
          </a:xfrm>
        </p:grpSpPr>
        <p:sp>
          <p:nvSpPr>
            <p:cNvPr id="583" name="Rectangle 58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4" name="Group 58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86" name="Freeform 58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7" name="Isosceles Triangle 58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8" name="Isosceles Triangle 58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9" name="Isosceles Triangle 58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0" name="Isosceles Triangle 58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1" name="Isosceles Triangle 59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85" name="TextBox 58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92" name="Group 591"/>
          <p:cNvGrpSpPr/>
          <p:nvPr/>
        </p:nvGrpSpPr>
        <p:grpSpPr>
          <a:xfrm>
            <a:off x="3199972" y="4954359"/>
            <a:ext cx="478301" cy="1064228"/>
            <a:chOff x="8136043" y="5186763"/>
            <a:chExt cx="820843" cy="1498241"/>
          </a:xfrm>
        </p:grpSpPr>
        <p:sp>
          <p:nvSpPr>
            <p:cNvPr id="593" name="Rectangle 59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4" name="Group 59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96" name="Freeform 59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7" name="Isosceles Triangle 59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8" name="Isosceles Triangle 59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9" name="Isosceles Triangle 59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0" name="Isosceles Triangle 59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1" name="Isosceles Triangle 60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95" name="TextBox 59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02" name="Group 601"/>
          <p:cNvGrpSpPr/>
          <p:nvPr/>
        </p:nvGrpSpPr>
        <p:grpSpPr>
          <a:xfrm>
            <a:off x="2308617" y="4953133"/>
            <a:ext cx="478301" cy="1064228"/>
            <a:chOff x="8136046" y="5170674"/>
            <a:chExt cx="820843" cy="1498241"/>
          </a:xfrm>
        </p:grpSpPr>
        <p:sp>
          <p:nvSpPr>
            <p:cNvPr id="603" name="Rectangle 602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4" name="Group 60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606" name="Freeform 60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7" name="Isosceles Triangle 60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8" name="Isosceles Triangle 60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9" name="Isosceles Triangle 60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0" name="Isosceles Triangle 60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1" name="Isosceles Triangle 61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05" name="TextBox 60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612" name="TextBox 611"/>
          <p:cNvSpPr txBox="1"/>
          <p:nvPr/>
        </p:nvSpPr>
        <p:spPr>
          <a:xfrm>
            <a:off x="8454013" y="279137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613" name="TextBox 612"/>
          <p:cNvSpPr txBox="1"/>
          <p:nvPr/>
        </p:nvSpPr>
        <p:spPr>
          <a:xfrm>
            <a:off x="8454013" y="337418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614" name="TextBox 613"/>
          <p:cNvSpPr txBox="1"/>
          <p:nvPr/>
        </p:nvSpPr>
        <p:spPr>
          <a:xfrm>
            <a:off x="8454013" y="418365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615" name="TextBox 614"/>
          <p:cNvSpPr txBox="1"/>
          <p:nvPr/>
        </p:nvSpPr>
        <p:spPr>
          <a:xfrm>
            <a:off x="8454013" y="519217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782650" y="903809"/>
            <a:ext cx="75703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Plant Player </a:t>
            </a:r>
            <a:r>
              <a:rPr lang="en-US" sz="2000" dirty="0" smtClean="0"/>
              <a:t>– now play 4 dark green cards in Row 4, and see if the </a:t>
            </a:r>
            <a:br>
              <a:rPr lang="en-US" sz="2000" dirty="0" smtClean="0"/>
            </a:br>
            <a:r>
              <a:rPr lang="en-US" sz="2000" dirty="0" smtClean="0"/>
              <a:t>    Plant wins </a:t>
            </a:r>
            <a:r>
              <a:rPr lang="en-US" sz="2000" b="1" u="sng" dirty="0" smtClean="0"/>
              <a:t>by ETI </a:t>
            </a:r>
            <a:r>
              <a:rPr lang="en-US" sz="2000" dirty="0" smtClean="0"/>
              <a:t>on your mat.</a:t>
            </a:r>
            <a:endParaRPr lang="en-US" sz="2000" dirty="0"/>
          </a:p>
        </p:txBody>
      </p:sp>
      <p:sp>
        <p:nvSpPr>
          <p:cNvPr id="241" name="Right Arrow 240"/>
          <p:cNvSpPr/>
          <p:nvPr/>
        </p:nvSpPr>
        <p:spPr>
          <a:xfrm>
            <a:off x="115204" y="5198446"/>
            <a:ext cx="661190" cy="424714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31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Freeform 380"/>
          <p:cNvSpPr/>
          <p:nvPr/>
        </p:nvSpPr>
        <p:spPr>
          <a:xfrm rot="4435695" flipH="1">
            <a:off x="1303493" y="181828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Freeform 381"/>
          <p:cNvSpPr/>
          <p:nvPr/>
        </p:nvSpPr>
        <p:spPr>
          <a:xfrm rot="5210143" flipH="1">
            <a:off x="1394838" y="194319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3" name="Group 382"/>
          <p:cNvGrpSpPr/>
          <p:nvPr/>
        </p:nvGrpSpPr>
        <p:grpSpPr>
          <a:xfrm>
            <a:off x="748538" y="2612566"/>
            <a:ext cx="7654737" cy="3788361"/>
            <a:chOff x="707208" y="2691172"/>
            <a:chExt cx="6518772" cy="2771181"/>
          </a:xfrm>
        </p:grpSpPr>
        <p:sp>
          <p:nvSpPr>
            <p:cNvPr id="384" name="Rectangle 383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5" name="Rectangle 384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6" name="Rectangle 385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7" name="Rectangle 386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8" name="Rectangle 387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9" name="Rectangle 388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0" name="Rectangle 389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91" name="Rectangle 390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2" name="Rectangle 391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3" name="Rectangle 392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4" name="Rectangle 393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5" name="Rectangle 394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6" name="Rectangle 395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7" name="Rectangle 396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8" name="Rectangle 397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9" name="Rectangle 398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0" name="Rectangle 399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1" name="Rectangle 400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2" name="Rectangle 401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6" name="TextBox 405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07" name="TextBox 406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08" name="TextBox 407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09" name="TextBox 408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0" name="TextBox 409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1" name="TextBox 410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12" name="TextBox 411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414" name="TextBox 413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415" name="TextBox 414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416" name="TextBox 415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417" name="TextBox 416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418" name="TextBox 417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419" name="TextBox 418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20" name="TextBox 419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21" name="TextBox 420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22" name="Rectangle 421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3" name="Rectangle 422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4" name="Rectangle 423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5" name="Rectangle 424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6" name="Rectangle 425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7" name="Rectangle 426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8" name="Rectangle 427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9" name="Rectangle 428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0" name="Rectangle 429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1" name="Rectangle 430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2" name="Rectangle 431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3" name="Rectangle 432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4" name="Rectangle 433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5" name="Rectangle 434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6" name="Rectangle 435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7" name="Rectangle 436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8" name="Rectangle 437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9" name="Rectangle 438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0" name="TextBox 439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1" name="TextBox 440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442" name="TextBox 441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43" name="TextBox 442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44" name="TextBox 443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45" name="TextBox 444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46" name="TextBox 445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47" name="TextBox 446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448" name="TextBox 447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449" name="TextBox 448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450" name="TextBox 449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451" name="TextBox 450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452" name="TextBox 451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453" name="TextBox 452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454" name="TextBox 453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55" name="TextBox 454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56" name="TextBox 455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57" name="TextBox 456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58" name="Rectangle 457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Rectangle 458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Rectangle 459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Rectangle 460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Rectangle 461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Rectangle 462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Rectangle 463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Rectangle 464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Isosceles Triangle 465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Isosceles Triangle 466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Isosceles Triangle 467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Isosceles Triangle 468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Rounded Rectangle 469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TextBox 470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472" name="TextBox 471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73" name="TextBox 472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474" name="TextBox 473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475" name="TextBox 474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476" name="Rounded Rectangle 475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TextBox 476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478" name="TextBox 477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479" name="Rectangle 478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Rectangle 479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Rectangle 480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Rectangle 481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Rectangle 482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Rectangle 483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Rectangle 484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Rectangle 485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TextBox 486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488" name="TextBox 487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489" name="TextBox 488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490" name="TextBox 489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491" name="TextBox 490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492" name="TextBox 491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493" name="TextBox 492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494" name="TextBox 493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495" name="TextBox 494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496" name="TextBox 495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497" name="Rectangle 496"/>
          <p:cNvSpPr/>
          <p:nvPr/>
        </p:nvSpPr>
        <p:spPr>
          <a:xfrm>
            <a:off x="3653700" y="2742468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98" name="Group 497"/>
          <p:cNvGrpSpPr/>
          <p:nvPr/>
        </p:nvGrpSpPr>
        <p:grpSpPr>
          <a:xfrm>
            <a:off x="3825310" y="2889582"/>
            <a:ext cx="662003" cy="431855"/>
            <a:chOff x="1057563" y="560144"/>
            <a:chExt cx="747613" cy="456091"/>
          </a:xfrm>
        </p:grpSpPr>
        <p:sp>
          <p:nvSpPr>
            <p:cNvPr id="499" name="Freeform 49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0" name="Straight Connector 49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1" name="TextBox 500"/>
          <p:cNvSpPr txBox="1"/>
          <p:nvPr/>
        </p:nvSpPr>
        <p:spPr>
          <a:xfrm rot="16200000">
            <a:off x="3868719" y="2862564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2" name="Rectangle 501"/>
          <p:cNvSpPr/>
          <p:nvPr/>
        </p:nvSpPr>
        <p:spPr>
          <a:xfrm>
            <a:off x="1828962" y="2734216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3" name="Group 502"/>
          <p:cNvGrpSpPr/>
          <p:nvPr/>
        </p:nvGrpSpPr>
        <p:grpSpPr>
          <a:xfrm>
            <a:off x="1987686" y="2870656"/>
            <a:ext cx="660064" cy="431855"/>
            <a:chOff x="1011847" y="560144"/>
            <a:chExt cx="759041" cy="456091"/>
          </a:xfrm>
        </p:grpSpPr>
        <p:sp>
          <p:nvSpPr>
            <p:cNvPr id="504" name="Freeform 503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5" name="Straight Connector 504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6" name="TextBox 505"/>
          <p:cNvSpPr txBox="1"/>
          <p:nvPr/>
        </p:nvSpPr>
        <p:spPr>
          <a:xfrm rot="16200000">
            <a:off x="2070847" y="285092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07" name="Rectangle 506"/>
          <p:cNvSpPr/>
          <p:nvPr/>
        </p:nvSpPr>
        <p:spPr>
          <a:xfrm>
            <a:off x="883515" y="2737932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08" name="Group 507"/>
          <p:cNvGrpSpPr/>
          <p:nvPr/>
        </p:nvGrpSpPr>
        <p:grpSpPr>
          <a:xfrm>
            <a:off x="1064911" y="2874372"/>
            <a:ext cx="610679" cy="431855"/>
            <a:chOff x="1057563" y="560144"/>
            <a:chExt cx="747613" cy="456091"/>
          </a:xfrm>
        </p:grpSpPr>
        <p:sp>
          <p:nvSpPr>
            <p:cNvPr id="509" name="Freeform 50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0" name="Straight Connector 50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1" name="TextBox 510"/>
          <p:cNvSpPr txBox="1"/>
          <p:nvPr/>
        </p:nvSpPr>
        <p:spPr>
          <a:xfrm rot="16200000">
            <a:off x="1108320" y="28577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12" name="Rectangle 511"/>
          <p:cNvSpPr/>
          <p:nvPr/>
        </p:nvSpPr>
        <p:spPr>
          <a:xfrm>
            <a:off x="5492905" y="2737427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13" name="Group 512"/>
          <p:cNvGrpSpPr/>
          <p:nvPr/>
        </p:nvGrpSpPr>
        <p:grpSpPr>
          <a:xfrm>
            <a:off x="5674301" y="2879743"/>
            <a:ext cx="610679" cy="431855"/>
            <a:chOff x="1057563" y="560144"/>
            <a:chExt cx="747613" cy="456091"/>
          </a:xfrm>
        </p:grpSpPr>
        <p:sp>
          <p:nvSpPr>
            <p:cNvPr id="514" name="Freeform 51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5" name="Straight Connector 51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6" name="TextBox 515"/>
          <p:cNvSpPr txBox="1"/>
          <p:nvPr/>
        </p:nvSpPr>
        <p:spPr>
          <a:xfrm rot="16200000">
            <a:off x="5717710" y="287068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17" name="Group 516"/>
          <p:cNvGrpSpPr/>
          <p:nvPr/>
        </p:nvGrpSpPr>
        <p:grpSpPr>
          <a:xfrm>
            <a:off x="1824111" y="3889104"/>
            <a:ext cx="516205" cy="1061075"/>
            <a:chOff x="8359899" y="3612805"/>
            <a:chExt cx="890813" cy="1384126"/>
          </a:xfrm>
        </p:grpSpPr>
        <p:sp>
          <p:nvSpPr>
            <p:cNvPr id="518" name="Rectangle 51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TextBox 51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0" name="Group 51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1" name="Isosceles Triangle 52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Rounded Rectangle 52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Rounded Rectangle 52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4" name="Group 523"/>
          <p:cNvGrpSpPr/>
          <p:nvPr/>
        </p:nvGrpSpPr>
        <p:grpSpPr>
          <a:xfrm>
            <a:off x="3613384" y="3889172"/>
            <a:ext cx="516205" cy="1061075"/>
            <a:chOff x="8359899" y="3612805"/>
            <a:chExt cx="890813" cy="1384126"/>
          </a:xfrm>
        </p:grpSpPr>
        <p:sp>
          <p:nvSpPr>
            <p:cNvPr id="525" name="Rectangle 52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TextBox 52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27" name="Group 52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28" name="Isosceles Triangle 52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Rounded Rectangle 52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ounded Rectangle 52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1" name="Group 530"/>
          <p:cNvGrpSpPr/>
          <p:nvPr/>
        </p:nvGrpSpPr>
        <p:grpSpPr>
          <a:xfrm>
            <a:off x="5001571" y="3889171"/>
            <a:ext cx="516205" cy="1061075"/>
            <a:chOff x="8359899" y="3612805"/>
            <a:chExt cx="890813" cy="1384126"/>
          </a:xfrm>
        </p:grpSpPr>
        <p:sp>
          <p:nvSpPr>
            <p:cNvPr id="532" name="Rectangle 53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TextBox 53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34" name="Group 53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35" name="Isosceles Triangle 53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Rounded Rectangle 53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Rounded Rectangle 53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/>
          <p:cNvGrpSpPr/>
          <p:nvPr/>
        </p:nvGrpSpPr>
        <p:grpSpPr>
          <a:xfrm>
            <a:off x="7773880" y="3878160"/>
            <a:ext cx="516205" cy="1061075"/>
            <a:chOff x="8359899" y="3612805"/>
            <a:chExt cx="890813" cy="1384126"/>
          </a:xfrm>
        </p:grpSpPr>
        <p:sp>
          <p:nvSpPr>
            <p:cNvPr id="539" name="Rectangle 53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TextBox 53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541" name="Group 54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542" name="Isosceles Triangle 54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Rounded Rectangle 54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Rounded Rectangle 54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45" name="Rectangle 544"/>
          <p:cNvSpPr/>
          <p:nvPr/>
        </p:nvSpPr>
        <p:spPr>
          <a:xfrm>
            <a:off x="3635585" y="3297501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6" name="Group 545"/>
          <p:cNvGrpSpPr/>
          <p:nvPr/>
        </p:nvGrpSpPr>
        <p:grpSpPr>
          <a:xfrm>
            <a:off x="3743468" y="3468223"/>
            <a:ext cx="772229" cy="249976"/>
            <a:chOff x="8184068" y="557242"/>
            <a:chExt cx="384123" cy="171895"/>
          </a:xfrm>
        </p:grpSpPr>
        <p:sp>
          <p:nvSpPr>
            <p:cNvPr id="547" name="Flowchart: Manual Operation 54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Oval 54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Oval 54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0" name="TextBox 549"/>
          <p:cNvSpPr txBox="1"/>
          <p:nvPr/>
        </p:nvSpPr>
        <p:spPr>
          <a:xfrm rot="16200000">
            <a:off x="3888388" y="339838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51" name="Rectangle 550"/>
          <p:cNvSpPr/>
          <p:nvPr/>
        </p:nvSpPr>
        <p:spPr>
          <a:xfrm>
            <a:off x="2759269" y="3308134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2" name="Group 551"/>
          <p:cNvGrpSpPr/>
          <p:nvPr/>
        </p:nvGrpSpPr>
        <p:grpSpPr>
          <a:xfrm>
            <a:off x="2821143" y="3476208"/>
            <a:ext cx="725630" cy="231910"/>
            <a:chOff x="8184068" y="557242"/>
            <a:chExt cx="384123" cy="171895"/>
          </a:xfrm>
        </p:grpSpPr>
        <p:sp>
          <p:nvSpPr>
            <p:cNvPr id="553" name="Flowchart: Manual Operation 55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Oval 55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Oval 55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6" name="TextBox 555"/>
          <p:cNvSpPr txBox="1"/>
          <p:nvPr/>
        </p:nvSpPr>
        <p:spPr>
          <a:xfrm rot="16200000">
            <a:off x="2917098" y="3392517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C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57" name="Group 556"/>
          <p:cNvGrpSpPr/>
          <p:nvPr/>
        </p:nvGrpSpPr>
        <p:grpSpPr>
          <a:xfrm>
            <a:off x="6440451" y="3300167"/>
            <a:ext cx="900020" cy="574454"/>
            <a:chOff x="4875701" y="3227461"/>
            <a:chExt cx="990922" cy="568411"/>
          </a:xfrm>
        </p:grpSpPr>
        <p:sp>
          <p:nvSpPr>
            <p:cNvPr id="558" name="Rectangle 557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9" name="Group 55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0" name="Flowchart: Manual Operation 55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Oval 56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2" name="Oval 56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63" name="TextBox 562"/>
          <p:cNvSpPr txBox="1"/>
          <p:nvPr/>
        </p:nvSpPr>
        <p:spPr>
          <a:xfrm rot="16200000">
            <a:off x="6678434" y="3400396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564" name="TextBox 563"/>
          <p:cNvSpPr txBox="1"/>
          <p:nvPr/>
        </p:nvSpPr>
        <p:spPr>
          <a:xfrm rot="16200000">
            <a:off x="5755089" y="3394219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65" name="Group 564"/>
          <p:cNvGrpSpPr/>
          <p:nvPr/>
        </p:nvGrpSpPr>
        <p:grpSpPr>
          <a:xfrm>
            <a:off x="5492310" y="3299127"/>
            <a:ext cx="935329" cy="574454"/>
            <a:chOff x="4875701" y="3218845"/>
            <a:chExt cx="990922" cy="568411"/>
          </a:xfrm>
        </p:grpSpPr>
        <p:sp>
          <p:nvSpPr>
            <p:cNvPr id="566" name="Rectangle 565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7" name="Group 56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568" name="Flowchart: Manual Operation 56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" name="Oval 56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0" name="Oval 56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71" name="TextBox 570"/>
          <p:cNvSpPr txBox="1"/>
          <p:nvPr/>
        </p:nvSpPr>
        <p:spPr>
          <a:xfrm rot="16200000">
            <a:off x="5710478" y="339441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572" name="Group 571"/>
          <p:cNvGrpSpPr/>
          <p:nvPr/>
        </p:nvGrpSpPr>
        <p:grpSpPr>
          <a:xfrm>
            <a:off x="6410865" y="4941808"/>
            <a:ext cx="478301" cy="1064228"/>
            <a:chOff x="8136043" y="5186763"/>
            <a:chExt cx="820843" cy="1498241"/>
          </a:xfrm>
        </p:grpSpPr>
        <p:sp>
          <p:nvSpPr>
            <p:cNvPr id="573" name="Rectangle 57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4" name="Group 57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76" name="Freeform 57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7" name="Isosceles Triangle 57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8" name="Isosceles Triangle 57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79" name="Isosceles Triangle 57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0" name="Isosceles Triangle 57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1" name="Isosceles Triangle 58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75" name="TextBox 57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82" name="Group 581"/>
          <p:cNvGrpSpPr/>
          <p:nvPr/>
        </p:nvGrpSpPr>
        <p:grpSpPr>
          <a:xfrm>
            <a:off x="5040795" y="4950247"/>
            <a:ext cx="478301" cy="1064228"/>
            <a:chOff x="8136043" y="5186763"/>
            <a:chExt cx="820843" cy="1498241"/>
          </a:xfrm>
        </p:grpSpPr>
        <p:sp>
          <p:nvSpPr>
            <p:cNvPr id="583" name="Rectangle 58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4" name="Group 58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86" name="Freeform 58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7" name="Isosceles Triangle 58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8" name="Isosceles Triangle 58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89" name="Isosceles Triangle 58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0" name="Isosceles Triangle 58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1" name="Isosceles Triangle 59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85" name="TextBox 58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92" name="Group 591"/>
          <p:cNvGrpSpPr/>
          <p:nvPr/>
        </p:nvGrpSpPr>
        <p:grpSpPr>
          <a:xfrm>
            <a:off x="3199972" y="4954359"/>
            <a:ext cx="478301" cy="1064228"/>
            <a:chOff x="8136043" y="5186763"/>
            <a:chExt cx="820843" cy="1498241"/>
          </a:xfrm>
        </p:grpSpPr>
        <p:sp>
          <p:nvSpPr>
            <p:cNvPr id="593" name="Rectangle 59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4" name="Group 59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596" name="Freeform 59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7" name="Isosceles Triangle 59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8" name="Isosceles Triangle 59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599" name="Isosceles Triangle 59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0" name="Isosceles Triangle 59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1" name="Isosceles Triangle 60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95" name="TextBox 59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02" name="Group 601"/>
          <p:cNvGrpSpPr/>
          <p:nvPr/>
        </p:nvGrpSpPr>
        <p:grpSpPr>
          <a:xfrm>
            <a:off x="2308617" y="4953133"/>
            <a:ext cx="478301" cy="1064228"/>
            <a:chOff x="8136046" y="5170674"/>
            <a:chExt cx="820843" cy="1498241"/>
          </a:xfrm>
        </p:grpSpPr>
        <p:sp>
          <p:nvSpPr>
            <p:cNvPr id="603" name="Rectangle 602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4" name="Group 60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606" name="Freeform 60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7" name="Isosceles Triangle 60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8" name="Isosceles Triangle 60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09" name="Isosceles Triangle 60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0" name="Isosceles Triangle 60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611" name="Isosceles Triangle 61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05" name="TextBox 60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612" name="TextBox 611"/>
          <p:cNvSpPr txBox="1"/>
          <p:nvPr/>
        </p:nvSpPr>
        <p:spPr>
          <a:xfrm>
            <a:off x="8454013" y="279137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613" name="TextBox 612"/>
          <p:cNvSpPr txBox="1"/>
          <p:nvPr/>
        </p:nvSpPr>
        <p:spPr>
          <a:xfrm>
            <a:off x="8454013" y="337418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614" name="TextBox 613"/>
          <p:cNvSpPr txBox="1"/>
          <p:nvPr/>
        </p:nvSpPr>
        <p:spPr>
          <a:xfrm>
            <a:off x="8454013" y="418365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615" name="TextBox 614"/>
          <p:cNvSpPr txBox="1"/>
          <p:nvPr/>
        </p:nvSpPr>
        <p:spPr>
          <a:xfrm>
            <a:off x="8454013" y="519217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782650" y="903809"/>
            <a:ext cx="75703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Plant Player </a:t>
            </a:r>
            <a:r>
              <a:rPr lang="en-US" sz="2000" dirty="0" smtClean="0"/>
              <a:t>– now play 4 dark green cards in Row 4, and see if the </a:t>
            </a:r>
            <a:br>
              <a:rPr lang="en-US" sz="2000" dirty="0" smtClean="0"/>
            </a:br>
            <a:r>
              <a:rPr lang="en-US" sz="2000" dirty="0" smtClean="0"/>
              <a:t>    Plant wins </a:t>
            </a:r>
            <a:r>
              <a:rPr lang="en-US" sz="2000" b="1" u="sng" dirty="0" smtClean="0"/>
              <a:t>by ETI </a:t>
            </a:r>
            <a:r>
              <a:rPr lang="en-US" sz="2000" dirty="0" smtClean="0"/>
              <a:t>on your mat.</a:t>
            </a:r>
          </a:p>
          <a:p>
            <a:endParaRPr lang="en-US" sz="2000" dirty="0"/>
          </a:p>
          <a:p>
            <a:r>
              <a:rPr lang="en-US" sz="2000" dirty="0" smtClean="0"/>
              <a:t>                                                             On this mat, YES!</a:t>
            </a:r>
            <a:endParaRPr lang="en-US" sz="2000" dirty="0"/>
          </a:p>
        </p:txBody>
      </p:sp>
      <p:sp>
        <p:nvSpPr>
          <p:cNvPr id="241" name="Right Arrow 240"/>
          <p:cNvSpPr/>
          <p:nvPr/>
        </p:nvSpPr>
        <p:spPr>
          <a:xfrm>
            <a:off x="115204" y="5198446"/>
            <a:ext cx="661190" cy="424714"/>
          </a:xfrm>
          <a:prstGeom prst="rightArrow">
            <a:avLst/>
          </a:prstGeom>
          <a:solidFill>
            <a:srgbClr val="FF0000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/>
          <p:cNvSpPr/>
          <p:nvPr/>
        </p:nvSpPr>
        <p:spPr>
          <a:xfrm>
            <a:off x="4921556" y="3785128"/>
            <a:ext cx="792252" cy="2459195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1936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prstClr val="black"/>
                </a:solidFill>
              </a:rPr>
              <a:t>…... a</a:t>
            </a:r>
            <a:r>
              <a:rPr lang="en-US" sz="2400" dirty="0"/>
              <a:t>nd so the </a:t>
            </a:r>
            <a:r>
              <a:rPr lang="en-US" sz="2400" b="1" u="sng" dirty="0"/>
              <a:t>game</a:t>
            </a:r>
            <a:r>
              <a:rPr lang="en-US" sz="2400" dirty="0"/>
              <a:t> of </a:t>
            </a:r>
            <a:r>
              <a:rPr lang="en-US" sz="2400" b="1" u="sng" dirty="0"/>
              <a:t>invasion</a:t>
            </a:r>
            <a:r>
              <a:rPr lang="en-US" sz="2400" dirty="0"/>
              <a:t> versus </a:t>
            </a:r>
            <a:r>
              <a:rPr lang="en-US" sz="2400" b="1" u="sng" dirty="0"/>
              <a:t>detection</a:t>
            </a:r>
            <a:r>
              <a:rPr lang="en-US" sz="2400" b="1" dirty="0"/>
              <a:t> </a:t>
            </a:r>
            <a:r>
              <a:rPr lang="en-US" sz="2400" dirty="0"/>
              <a:t>continues in nature… as it has for millions of years </a:t>
            </a:r>
            <a:r>
              <a:rPr lang="en-US" sz="2400" dirty="0" smtClean="0"/>
              <a:t>…  and </a:t>
            </a:r>
            <a:r>
              <a:rPr lang="en-US" sz="2400" b="1" dirty="0" smtClean="0"/>
              <a:t>EVOLUTION </a:t>
            </a:r>
            <a:r>
              <a:rPr lang="en-US" sz="2400" dirty="0" smtClean="0"/>
              <a:t>ensures that the battle never ends….</a:t>
            </a:r>
            <a:endParaRPr lang="en-US" sz="2400" b="1" u="sng" dirty="0"/>
          </a:p>
          <a:p>
            <a:endParaRPr lang="en-US" sz="2400" dirty="0"/>
          </a:p>
          <a:p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 rot="19489119">
            <a:off x="2926933" y="3238863"/>
            <a:ext cx="1104699" cy="369332"/>
          </a:xfrm>
          <a:prstGeom prst="rect">
            <a:avLst/>
          </a:prstGeom>
          <a:solidFill>
            <a:srgbClr val="CCFF33"/>
          </a:solidFill>
          <a:ln>
            <a:solidFill>
              <a:srgbClr val="336600"/>
            </a:solidFill>
          </a:ln>
        </p:spPr>
        <p:txBody>
          <a:bodyPr wrap="square" rtlCol="0">
            <a:spAutoFit/>
          </a:bodyPr>
          <a:lstStyle/>
          <a:p>
            <a:r>
              <a:rPr lang="en-US" b="1" i="1" dirty="0" smtClean="0">
                <a:solidFill>
                  <a:srgbClr val="336600"/>
                </a:solidFill>
              </a:rPr>
              <a:t>CAUGHT!</a:t>
            </a:r>
            <a:endParaRPr lang="en-US" b="1" i="1" dirty="0">
              <a:solidFill>
                <a:srgbClr val="336600"/>
              </a:solidFill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201411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</a:t>
              </a:r>
              <a:r>
                <a:rPr lang="en-US" sz="1400" b="1" dirty="0" smtClean="0"/>
                <a:t>2</a:t>
              </a:r>
              <a:endParaRPr lang="en-US" sz="1400" b="1" dirty="0"/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1625925" y="3676465"/>
            <a:ext cx="826483" cy="847030"/>
            <a:chOff x="1772639" y="5073011"/>
            <a:chExt cx="1368910" cy="1526939"/>
          </a:xfrm>
        </p:grpSpPr>
        <p:grpSp>
          <p:nvGrpSpPr>
            <p:cNvPr id="52" name="Group 51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69" name="Freeform 68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0" name="Isosceles Triangle 69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Isosceles Triangle 70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Isosceles Triangle 71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Isosceles Triangle 72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Isosceles Triangle 73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54" name="Chord 53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 55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Teardrop 61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Chord 62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Oval 67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1" name="Explosion 1 50"/>
          <p:cNvSpPr/>
          <p:nvPr/>
        </p:nvSpPr>
        <p:spPr>
          <a:xfrm>
            <a:off x="2015447" y="3391662"/>
            <a:ext cx="914400" cy="914400"/>
          </a:xfrm>
          <a:prstGeom prst="irregularSeal1">
            <a:avLst/>
          </a:prstGeom>
          <a:solidFill>
            <a:srgbClr val="CCFFCC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207891" y="3646217"/>
            <a:ext cx="5469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ETI!</a:t>
            </a:r>
          </a:p>
        </p:txBody>
      </p:sp>
      <p:grpSp>
        <p:nvGrpSpPr>
          <p:cNvPr id="93" name="Group 92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94" name="Rounded Rectangle 9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96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98" name="Rounded Rectangle 9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" name="Group 100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02" name="Rounded Rectangle 101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06" name="Rounded Rectangle 10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96387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prstClr val="black"/>
                </a:solidFill>
              </a:rPr>
              <a:t>…... </a:t>
            </a:r>
            <a:r>
              <a:rPr lang="en-US" sz="2400" dirty="0" smtClean="0">
                <a:solidFill>
                  <a:prstClr val="black"/>
                </a:solidFill>
              </a:rPr>
              <a:t>Here, </a:t>
            </a:r>
            <a:r>
              <a:rPr lang="en-US" sz="2400" dirty="0">
                <a:solidFill>
                  <a:prstClr val="black"/>
                </a:solidFill>
              </a:rPr>
              <a:t>a </a:t>
            </a:r>
            <a:r>
              <a:rPr lang="en-US" sz="2400" u="sng" dirty="0">
                <a:solidFill>
                  <a:prstClr val="black"/>
                </a:solidFill>
              </a:rPr>
              <a:t>new pathogen</a:t>
            </a:r>
            <a:r>
              <a:rPr lang="en-US" sz="2400" dirty="0">
                <a:solidFill>
                  <a:prstClr val="black"/>
                </a:solidFill>
              </a:rPr>
              <a:t> </a:t>
            </a:r>
            <a:r>
              <a:rPr lang="en-US" sz="2400" dirty="0" smtClean="0">
                <a:solidFill>
                  <a:prstClr val="black"/>
                </a:solidFill>
              </a:rPr>
              <a:t>appeared </a:t>
            </a:r>
            <a:r>
              <a:rPr lang="en-US" sz="2400" dirty="0">
                <a:solidFill>
                  <a:prstClr val="black"/>
                </a:solidFill>
              </a:rPr>
              <a:t>and </a:t>
            </a:r>
            <a:r>
              <a:rPr lang="en-US" sz="2400" u="sng" dirty="0" smtClean="0">
                <a:solidFill>
                  <a:prstClr val="black"/>
                </a:solidFill>
              </a:rPr>
              <a:t>was </a:t>
            </a:r>
            <a:r>
              <a:rPr lang="en-US" sz="2400" u="sng" dirty="0">
                <a:solidFill>
                  <a:prstClr val="black"/>
                </a:solidFill>
              </a:rPr>
              <a:t>selected </a:t>
            </a:r>
            <a:r>
              <a:rPr lang="en-US" sz="2400" u="sng" dirty="0" smtClean="0">
                <a:solidFill>
                  <a:prstClr val="black"/>
                </a:solidFill>
              </a:rPr>
              <a:t>for.</a:t>
            </a:r>
            <a:r>
              <a:rPr lang="en-US" sz="2400" dirty="0" smtClean="0">
                <a:solidFill>
                  <a:prstClr val="black"/>
                </a:solidFill>
              </a:rPr>
              <a:t>  The C1  </a:t>
            </a:r>
            <a:r>
              <a:rPr lang="en-US" sz="2400" u="sng" dirty="0" smtClean="0">
                <a:solidFill>
                  <a:prstClr val="black"/>
                </a:solidFill>
              </a:rPr>
              <a:t>Effector had </a:t>
            </a:r>
            <a:r>
              <a:rPr lang="en-US" sz="2400" u="sng" dirty="0">
                <a:solidFill>
                  <a:prstClr val="black"/>
                </a:solidFill>
              </a:rPr>
              <a:t>mutated</a:t>
            </a:r>
            <a:r>
              <a:rPr lang="en-US" sz="2400" dirty="0">
                <a:solidFill>
                  <a:prstClr val="black"/>
                </a:solidFill>
              </a:rPr>
              <a:t> </a:t>
            </a:r>
            <a:r>
              <a:rPr lang="en-US" sz="2400" dirty="0" smtClean="0">
                <a:solidFill>
                  <a:prstClr val="black"/>
                </a:solidFill>
              </a:rPr>
              <a:t>(to C2) so </a:t>
            </a:r>
            <a:r>
              <a:rPr lang="en-US" sz="2400" dirty="0">
                <a:solidFill>
                  <a:prstClr val="black"/>
                </a:solidFill>
              </a:rPr>
              <a:t>that it is </a:t>
            </a:r>
            <a:r>
              <a:rPr lang="en-US" sz="2400" u="sng" dirty="0">
                <a:solidFill>
                  <a:prstClr val="black"/>
                </a:solidFill>
              </a:rPr>
              <a:t>no longer recognized</a:t>
            </a:r>
            <a:r>
              <a:rPr lang="en-US" sz="2400" dirty="0">
                <a:solidFill>
                  <a:prstClr val="black"/>
                </a:solidFill>
              </a:rPr>
              <a:t> by the plant’s </a:t>
            </a:r>
            <a:r>
              <a:rPr lang="en-US" sz="2400" dirty="0" smtClean="0">
                <a:solidFill>
                  <a:prstClr val="black"/>
                </a:solidFill>
              </a:rPr>
              <a:t>C1 R </a:t>
            </a:r>
            <a:r>
              <a:rPr lang="en-US" sz="2400" dirty="0">
                <a:solidFill>
                  <a:prstClr val="black"/>
                </a:solidFill>
              </a:rPr>
              <a:t>protein…..   </a:t>
            </a:r>
          </a:p>
          <a:p>
            <a:pPr lvl="0"/>
            <a:endParaRPr lang="en-US" sz="2400" dirty="0">
              <a:solidFill>
                <a:prstClr val="black"/>
              </a:solidFill>
            </a:endParaRPr>
          </a:p>
          <a:p>
            <a:endParaRPr lang="en-US" sz="2400" dirty="0"/>
          </a:p>
          <a:p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1630108" y="3555754"/>
            <a:ext cx="478124" cy="891674"/>
            <a:chOff x="-1269076" y="4665065"/>
            <a:chExt cx="854106" cy="156735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1116632" y="4665065"/>
              <a:ext cx="616053" cy="1567359"/>
              <a:chOff x="554061" y="4440223"/>
              <a:chExt cx="924610" cy="2260182"/>
            </a:xfrm>
          </p:grpSpPr>
          <p:sp>
            <p:nvSpPr>
              <p:cNvPr id="207" name="Oval 206"/>
              <p:cNvSpPr/>
              <p:nvPr/>
            </p:nvSpPr>
            <p:spPr>
              <a:xfrm rot="12109060">
                <a:off x="1069693" y="6554382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20188142">
                <a:off x="639651" y="6536673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9" name="Straight Connector 208"/>
              <p:cNvCxnSpPr/>
              <p:nvPr/>
            </p:nvCxnSpPr>
            <p:spPr>
              <a:xfrm>
                <a:off x="1295624" y="4998922"/>
                <a:ext cx="1749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/>
              <p:cNvCxnSpPr/>
              <p:nvPr/>
            </p:nvCxnSpPr>
            <p:spPr>
              <a:xfrm>
                <a:off x="1470553" y="5488247"/>
                <a:ext cx="8118" cy="34319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/>
              <p:cNvCxnSpPr/>
              <p:nvPr/>
            </p:nvCxnSpPr>
            <p:spPr>
              <a:xfrm flipH="1">
                <a:off x="827888" y="5791010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/>
              <p:cNvCxnSpPr/>
              <p:nvPr/>
            </p:nvCxnSpPr>
            <p:spPr>
              <a:xfrm>
                <a:off x="666656" y="5016636"/>
                <a:ext cx="6465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/>
              <p:cNvCxnSpPr/>
              <p:nvPr/>
            </p:nvCxnSpPr>
            <p:spPr>
              <a:xfrm flipH="1">
                <a:off x="554061" y="4998922"/>
                <a:ext cx="1300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/>
              <p:cNvCxnSpPr/>
              <p:nvPr/>
            </p:nvCxnSpPr>
            <p:spPr>
              <a:xfrm flipH="1">
                <a:off x="1148860" y="5804792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5" name="Flowchart: Manual Operation 214"/>
              <p:cNvSpPr/>
              <p:nvPr/>
            </p:nvSpPr>
            <p:spPr>
              <a:xfrm rot="10800000">
                <a:off x="604715" y="4998921"/>
                <a:ext cx="780451" cy="979045"/>
              </a:xfrm>
              <a:prstGeom prst="flowChartManualOperation">
                <a:avLst/>
              </a:pr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Rounded Rectangle 215"/>
              <p:cNvSpPr/>
              <p:nvPr/>
            </p:nvSpPr>
            <p:spPr>
              <a:xfrm>
                <a:off x="847496" y="4889102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Teardrop 216"/>
              <p:cNvSpPr/>
              <p:nvPr/>
            </p:nvSpPr>
            <p:spPr>
              <a:xfrm rot="18846001">
                <a:off x="761306" y="4447072"/>
                <a:ext cx="457200" cy="457200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Chord 217"/>
              <p:cNvSpPr/>
              <p:nvPr/>
            </p:nvSpPr>
            <p:spPr>
              <a:xfrm rot="17511817">
                <a:off x="753675" y="4451369"/>
                <a:ext cx="475252" cy="452959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/>
              <p:cNvSpPr/>
              <p:nvPr/>
            </p:nvSpPr>
            <p:spPr>
              <a:xfrm flipV="1">
                <a:off x="1059870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 flipV="1">
                <a:off x="862761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21" name="Straight Connector 220"/>
              <p:cNvCxnSpPr/>
              <p:nvPr/>
            </p:nvCxnSpPr>
            <p:spPr>
              <a:xfrm>
                <a:off x="554061" y="5470442"/>
                <a:ext cx="53126" cy="38743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" name="Group 196"/>
            <p:cNvGrpSpPr/>
            <p:nvPr/>
          </p:nvGrpSpPr>
          <p:grpSpPr>
            <a:xfrm rot="16841616">
              <a:off x="-993350" y="5162108"/>
              <a:ext cx="302653" cy="854106"/>
              <a:chOff x="4435013" y="2216315"/>
              <a:chExt cx="501083" cy="1394701"/>
            </a:xfrm>
          </p:grpSpPr>
          <p:sp>
            <p:nvSpPr>
              <p:cNvPr id="201" name="Freeform 200"/>
              <p:cNvSpPr/>
              <p:nvPr/>
            </p:nvSpPr>
            <p:spPr>
              <a:xfrm>
                <a:off x="4536829" y="2341267"/>
                <a:ext cx="251984" cy="1269749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2" name="Isosceles Triangle 201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Isosceles Triangle 202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Isosceles Triangle 203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Isosceles Triangle 204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Isosceles Triangle 205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8" name="Oval 197"/>
            <p:cNvSpPr/>
            <p:nvPr/>
          </p:nvSpPr>
          <p:spPr>
            <a:xfrm rot="10151520">
              <a:off x="-1129814" y="5596996"/>
              <a:ext cx="115957" cy="895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-1184004" y="5025795"/>
              <a:ext cx="666032" cy="6030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 rot="12357954" flipH="1">
              <a:off x="-576778" y="5617050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73" name="Rounded Rectangle 7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 7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95" name="Rounded Rectangle 9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99" name="Rounded Rectangle 9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" name="Group 101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03" name="Rounded Rectangle 10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6" name="Oval 105"/>
          <p:cNvSpPr/>
          <p:nvPr/>
        </p:nvSpPr>
        <p:spPr>
          <a:xfrm>
            <a:off x="2142353" y="2966200"/>
            <a:ext cx="733650" cy="109871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703634" y="2484676"/>
            <a:ext cx="5565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solidFill>
                  <a:schemeClr val="bg1"/>
                </a:solidFill>
              </a:rPr>
              <a:t>NEW</a:t>
            </a:r>
            <a:endParaRPr lang="en-US" sz="14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5304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7522" y="1330036"/>
            <a:ext cx="74577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But </a:t>
            </a:r>
            <a:r>
              <a:rPr lang="en-US" sz="2400" u="sng" dirty="0" smtClean="0"/>
              <a:t>disease</a:t>
            </a:r>
            <a:r>
              <a:rPr lang="en-US" sz="2400" dirty="0" smtClean="0"/>
              <a:t> resulting from contact with microbes is </a:t>
            </a:r>
            <a:r>
              <a:rPr lang="en-US" sz="2400" u="sng" dirty="0" smtClean="0"/>
              <a:t>the exception </a:t>
            </a:r>
            <a:r>
              <a:rPr lang="en-US" sz="2400" dirty="0" smtClean="0"/>
              <a:t>to the rule…</a:t>
            </a:r>
          </a:p>
          <a:p>
            <a:endParaRPr lang="en-US" sz="2400" dirty="0"/>
          </a:p>
          <a:p>
            <a:r>
              <a:rPr lang="en-US" sz="2400" dirty="0" smtClean="0"/>
              <a:t>Actually, </a:t>
            </a:r>
            <a:r>
              <a:rPr lang="en-US" sz="2400" u="sng" dirty="0" smtClean="0"/>
              <a:t>hundreds to thousands </a:t>
            </a:r>
            <a:r>
              <a:rPr lang="en-US" sz="2400" dirty="0" smtClean="0"/>
              <a:t>of microbes </a:t>
            </a:r>
            <a:r>
              <a:rPr lang="en-US" sz="2400" u="sng" dirty="0" smtClean="0"/>
              <a:t>come into contact</a:t>
            </a:r>
            <a:r>
              <a:rPr lang="en-US" sz="2400" dirty="0" smtClean="0"/>
              <a:t> with larger organisms that </a:t>
            </a:r>
            <a:r>
              <a:rPr lang="en-US" sz="2400" i="1" dirty="0" smtClean="0"/>
              <a:t>could </a:t>
            </a:r>
            <a:r>
              <a:rPr lang="en-US" sz="2400" dirty="0" smtClean="0"/>
              <a:t>become </a:t>
            </a:r>
            <a:r>
              <a:rPr lang="en-US" sz="2400" b="1" dirty="0" smtClean="0"/>
              <a:t>hosts</a:t>
            </a:r>
            <a:r>
              <a:rPr lang="en-US" sz="2400" dirty="0" smtClean="0"/>
              <a:t> to these potential microbial </a:t>
            </a:r>
            <a:r>
              <a:rPr lang="en-US" sz="2400" b="1" dirty="0" smtClean="0"/>
              <a:t>pathogens</a:t>
            </a:r>
            <a:r>
              <a:rPr lang="en-US" sz="2400" dirty="0" smtClean="0"/>
              <a:t>…..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788943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20416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prstClr val="black"/>
                </a:solidFill>
              </a:rPr>
              <a:t>…... Here, a </a:t>
            </a:r>
            <a:r>
              <a:rPr lang="en-US" sz="2400" u="sng" dirty="0">
                <a:solidFill>
                  <a:prstClr val="black"/>
                </a:solidFill>
              </a:rPr>
              <a:t>new pathogen</a:t>
            </a:r>
            <a:r>
              <a:rPr lang="en-US" sz="2400" dirty="0">
                <a:solidFill>
                  <a:prstClr val="black"/>
                </a:solidFill>
              </a:rPr>
              <a:t> appeared and </a:t>
            </a:r>
            <a:r>
              <a:rPr lang="en-US" sz="2400" u="sng" dirty="0">
                <a:solidFill>
                  <a:prstClr val="black"/>
                </a:solidFill>
              </a:rPr>
              <a:t>was selected for.</a:t>
            </a:r>
            <a:r>
              <a:rPr lang="en-US" sz="2400" dirty="0">
                <a:solidFill>
                  <a:prstClr val="black"/>
                </a:solidFill>
              </a:rPr>
              <a:t>  The C1  </a:t>
            </a:r>
            <a:r>
              <a:rPr lang="en-US" sz="2400" u="sng" dirty="0">
                <a:solidFill>
                  <a:prstClr val="black"/>
                </a:solidFill>
              </a:rPr>
              <a:t>Effector had mutated</a:t>
            </a:r>
            <a:r>
              <a:rPr lang="en-US" sz="2400" dirty="0">
                <a:solidFill>
                  <a:prstClr val="black"/>
                </a:solidFill>
              </a:rPr>
              <a:t> (to C2) so that it is </a:t>
            </a:r>
            <a:r>
              <a:rPr lang="en-US" sz="2400" u="sng" dirty="0">
                <a:solidFill>
                  <a:prstClr val="black"/>
                </a:solidFill>
              </a:rPr>
              <a:t>no longer recognized</a:t>
            </a:r>
            <a:r>
              <a:rPr lang="en-US" sz="2400" dirty="0">
                <a:solidFill>
                  <a:prstClr val="black"/>
                </a:solidFill>
              </a:rPr>
              <a:t> by the plant’s </a:t>
            </a:r>
            <a:r>
              <a:rPr lang="en-US" sz="2400" dirty="0" smtClean="0">
                <a:solidFill>
                  <a:prstClr val="black"/>
                </a:solidFill>
              </a:rPr>
              <a:t>C1 R </a:t>
            </a:r>
            <a:r>
              <a:rPr lang="en-US" sz="2400" dirty="0">
                <a:solidFill>
                  <a:prstClr val="black"/>
                </a:solidFill>
              </a:rPr>
              <a:t>protein….. </a:t>
            </a:r>
          </a:p>
          <a:p>
            <a:endParaRPr lang="en-US" sz="2400" dirty="0">
              <a:solidFill>
                <a:prstClr val="black"/>
              </a:solidFill>
            </a:endParaRPr>
          </a:p>
          <a:p>
            <a:endParaRPr lang="en-US" sz="2400" dirty="0"/>
          </a:p>
          <a:p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1630108" y="3555754"/>
            <a:ext cx="478124" cy="891674"/>
            <a:chOff x="-1269076" y="4665065"/>
            <a:chExt cx="854106" cy="156735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1116632" y="4665065"/>
              <a:ext cx="616053" cy="1567359"/>
              <a:chOff x="554061" y="4440223"/>
              <a:chExt cx="924610" cy="2260182"/>
            </a:xfrm>
          </p:grpSpPr>
          <p:sp>
            <p:nvSpPr>
              <p:cNvPr id="207" name="Oval 206"/>
              <p:cNvSpPr/>
              <p:nvPr/>
            </p:nvSpPr>
            <p:spPr>
              <a:xfrm rot="12109060">
                <a:off x="1069693" y="6554382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20188142">
                <a:off x="639651" y="6536673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9" name="Straight Connector 208"/>
              <p:cNvCxnSpPr/>
              <p:nvPr/>
            </p:nvCxnSpPr>
            <p:spPr>
              <a:xfrm>
                <a:off x="1295624" y="4998922"/>
                <a:ext cx="1749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/>
              <p:cNvCxnSpPr/>
              <p:nvPr/>
            </p:nvCxnSpPr>
            <p:spPr>
              <a:xfrm>
                <a:off x="1470553" y="5488247"/>
                <a:ext cx="8118" cy="34319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/>
              <p:cNvCxnSpPr/>
              <p:nvPr/>
            </p:nvCxnSpPr>
            <p:spPr>
              <a:xfrm flipH="1">
                <a:off x="827888" y="5791010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/>
              <p:cNvCxnSpPr/>
              <p:nvPr/>
            </p:nvCxnSpPr>
            <p:spPr>
              <a:xfrm>
                <a:off x="666656" y="5016636"/>
                <a:ext cx="6465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/>
              <p:cNvCxnSpPr/>
              <p:nvPr/>
            </p:nvCxnSpPr>
            <p:spPr>
              <a:xfrm flipH="1">
                <a:off x="554061" y="4998922"/>
                <a:ext cx="1300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/>
              <p:cNvCxnSpPr/>
              <p:nvPr/>
            </p:nvCxnSpPr>
            <p:spPr>
              <a:xfrm flipH="1">
                <a:off x="1148860" y="5804792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5" name="Flowchart: Manual Operation 214"/>
              <p:cNvSpPr/>
              <p:nvPr/>
            </p:nvSpPr>
            <p:spPr>
              <a:xfrm rot="10800000">
                <a:off x="604715" y="4998921"/>
                <a:ext cx="780451" cy="979045"/>
              </a:xfrm>
              <a:prstGeom prst="flowChartManualOperation">
                <a:avLst/>
              </a:pr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Rounded Rectangle 215"/>
              <p:cNvSpPr/>
              <p:nvPr/>
            </p:nvSpPr>
            <p:spPr>
              <a:xfrm>
                <a:off x="847496" y="4889102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Teardrop 216"/>
              <p:cNvSpPr/>
              <p:nvPr/>
            </p:nvSpPr>
            <p:spPr>
              <a:xfrm rot="18846001">
                <a:off x="761306" y="4447072"/>
                <a:ext cx="457200" cy="457200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Chord 217"/>
              <p:cNvSpPr/>
              <p:nvPr/>
            </p:nvSpPr>
            <p:spPr>
              <a:xfrm rot="17511817">
                <a:off x="753675" y="4451369"/>
                <a:ext cx="475252" cy="452959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/>
              <p:cNvSpPr/>
              <p:nvPr/>
            </p:nvSpPr>
            <p:spPr>
              <a:xfrm flipV="1">
                <a:off x="1059870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 flipV="1">
                <a:off x="862761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21" name="Straight Connector 220"/>
              <p:cNvCxnSpPr/>
              <p:nvPr/>
            </p:nvCxnSpPr>
            <p:spPr>
              <a:xfrm>
                <a:off x="554061" y="5470442"/>
                <a:ext cx="53126" cy="38743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" name="Group 196"/>
            <p:cNvGrpSpPr/>
            <p:nvPr/>
          </p:nvGrpSpPr>
          <p:grpSpPr>
            <a:xfrm rot="16841616">
              <a:off x="-993350" y="5162108"/>
              <a:ext cx="302653" cy="854106"/>
              <a:chOff x="4435013" y="2216315"/>
              <a:chExt cx="501083" cy="1394701"/>
            </a:xfrm>
          </p:grpSpPr>
          <p:sp>
            <p:nvSpPr>
              <p:cNvPr id="201" name="Freeform 200"/>
              <p:cNvSpPr/>
              <p:nvPr/>
            </p:nvSpPr>
            <p:spPr>
              <a:xfrm>
                <a:off x="4536829" y="2341267"/>
                <a:ext cx="251984" cy="1269749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2" name="Isosceles Triangle 201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Isosceles Triangle 202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Isosceles Triangle 203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Isosceles Triangle 204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Isosceles Triangle 205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8" name="Oval 197"/>
            <p:cNvSpPr/>
            <p:nvPr/>
          </p:nvSpPr>
          <p:spPr>
            <a:xfrm rot="10151520">
              <a:off x="-1129814" y="5596996"/>
              <a:ext cx="115957" cy="895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-1184004" y="5025795"/>
              <a:ext cx="666032" cy="6030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 rot="12357954" flipH="1">
              <a:off x="-576778" y="5617050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73" name="Rounded Rectangle 7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 7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95" name="Rounded Rectangle 9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99" name="Rounded Rectangle 9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" name="Group 101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03" name="Rounded Rectangle 10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Oval 3"/>
          <p:cNvSpPr/>
          <p:nvPr/>
        </p:nvSpPr>
        <p:spPr>
          <a:xfrm rot="21069877">
            <a:off x="1197042" y="2850905"/>
            <a:ext cx="2070457" cy="2060901"/>
          </a:xfrm>
          <a:prstGeom prst="ellipse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2318338" y="4002006"/>
            <a:ext cx="1284798" cy="369332"/>
          </a:xfrm>
          <a:prstGeom prst="rect">
            <a:avLst/>
          </a:prstGeom>
          <a:solidFill>
            <a:srgbClr val="CCFF33"/>
          </a:solidFill>
          <a:ln>
            <a:solidFill>
              <a:srgbClr val="00B0F0"/>
            </a:solidFill>
          </a:ln>
        </p:spPr>
        <p:txBody>
          <a:bodyPr wrap="square" rtlCol="0">
            <a:spAutoFit/>
          </a:bodyPr>
          <a:lstStyle/>
          <a:p>
            <a:r>
              <a:rPr lang="en-US" b="1" i="1" dirty="0" smtClean="0">
                <a:solidFill>
                  <a:srgbClr val="336600"/>
                </a:solidFill>
              </a:rPr>
              <a:t>No match!</a:t>
            </a:r>
            <a:endParaRPr lang="en-US" b="1" i="1" dirty="0">
              <a:solidFill>
                <a:srgbClr val="336600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01588" y="2479822"/>
            <a:ext cx="5549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NEW</a:t>
            </a:r>
          </a:p>
        </p:txBody>
      </p:sp>
    </p:spTree>
    <p:extLst>
      <p:ext uri="{BB962C8B-B14F-4D97-AF65-F5344CB8AC3E}">
        <p14:creationId xmlns:p14="http://schemas.microsoft.com/office/powerpoint/2010/main" val="1826893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>
                <a:solidFill>
                  <a:prstClr val="black"/>
                </a:solidFill>
              </a:rPr>
              <a:t>…... and </a:t>
            </a:r>
            <a:r>
              <a:rPr lang="en-US" sz="2400" dirty="0" smtClean="0">
                <a:solidFill>
                  <a:prstClr val="black"/>
                </a:solidFill>
              </a:rPr>
              <a:t>thus the </a:t>
            </a:r>
            <a:r>
              <a:rPr lang="en-US" sz="2400" b="1" u="sng" dirty="0">
                <a:solidFill>
                  <a:prstClr val="black"/>
                </a:solidFill>
              </a:rPr>
              <a:t>pathogen</a:t>
            </a:r>
            <a:r>
              <a:rPr lang="en-US" sz="2400" dirty="0">
                <a:solidFill>
                  <a:prstClr val="black"/>
                </a:solidFill>
              </a:rPr>
              <a:t> is back on top, defeating the plant’s </a:t>
            </a:r>
            <a:r>
              <a:rPr lang="en-US" sz="2400" b="1" dirty="0">
                <a:solidFill>
                  <a:prstClr val="black"/>
                </a:solidFill>
              </a:rPr>
              <a:t>ETI </a:t>
            </a:r>
            <a:r>
              <a:rPr lang="en-US" sz="2400" dirty="0">
                <a:solidFill>
                  <a:prstClr val="black"/>
                </a:solidFill>
              </a:rPr>
              <a:t>and  </a:t>
            </a:r>
            <a:r>
              <a:rPr lang="en-US" sz="2400" u="sng" dirty="0">
                <a:solidFill>
                  <a:prstClr val="black"/>
                </a:solidFill>
              </a:rPr>
              <a:t>successfully  invading</a:t>
            </a:r>
            <a:r>
              <a:rPr lang="en-US" sz="2400" dirty="0" smtClean="0">
                <a:solidFill>
                  <a:prstClr val="black"/>
                </a:solidFill>
              </a:rPr>
              <a:t>… </a:t>
            </a:r>
            <a:endParaRPr lang="en-US" sz="2400" dirty="0">
              <a:solidFill>
                <a:prstClr val="black"/>
              </a:solidFill>
            </a:endParaRPr>
          </a:p>
          <a:p>
            <a:r>
              <a:rPr lang="en-US" sz="2400" dirty="0" smtClean="0"/>
              <a:t> </a:t>
            </a:r>
            <a:endParaRPr lang="en-US" sz="2400" dirty="0"/>
          </a:p>
          <a:p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772494" y="3341624"/>
            <a:ext cx="643771" cy="768326"/>
            <a:chOff x="4994424" y="5668337"/>
            <a:chExt cx="914867" cy="1136539"/>
          </a:xfrm>
        </p:grpSpPr>
        <p:grpSp>
          <p:nvGrpSpPr>
            <p:cNvPr id="97" name="Group 9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12" name="Isosceles Triangle 111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eardrop 104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Chord 105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1630108" y="3555754"/>
            <a:ext cx="478124" cy="891674"/>
            <a:chOff x="-1269076" y="4665065"/>
            <a:chExt cx="854106" cy="1567359"/>
          </a:xfrm>
        </p:grpSpPr>
        <p:grpSp>
          <p:nvGrpSpPr>
            <p:cNvPr id="95" name="Group 94"/>
            <p:cNvGrpSpPr/>
            <p:nvPr/>
          </p:nvGrpSpPr>
          <p:grpSpPr>
            <a:xfrm>
              <a:off x="-1116632" y="4665065"/>
              <a:ext cx="616053" cy="1567359"/>
              <a:chOff x="554061" y="4440223"/>
              <a:chExt cx="924610" cy="2260182"/>
            </a:xfrm>
          </p:grpSpPr>
          <p:sp>
            <p:nvSpPr>
              <p:cNvPr id="151" name="Oval 150"/>
              <p:cNvSpPr/>
              <p:nvPr/>
            </p:nvSpPr>
            <p:spPr>
              <a:xfrm rot="12109060">
                <a:off x="1069693" y="6554382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 rot="20188142">
                <a:off x="639651" y="6536673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3" name="Straight Connector 152"/>
              <p:cNvCxnSpPr/>
              <p:nvPr/>
            </p:nvCxnSpPr>
            <p:spPr>
              <a:xfrm>
                <a:off x="1295624" y="4998922"/>
                <a:ext cx="1749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/>
              <p:cNvCxnSpPr/>
              <p:nvPr/>
            </p:nvCxnSpPr>
            <p:spPr>
              <a:xfrm>
                <a:off x="1470553" y="5488247"/>
                <a:ext cx="8118" cy="34319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/>
              <p:cNvCxnSpPr/>
              <p:nvPr/>
            </p:nvCxnSpPr>
            <p:spPr>
              <a:xfrm flipH="1">
                <a:off x="827888" y="5791010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/>
              <p:cNvCxnSpPr/>
              <p:nvPr/>
            </p:nvCxnSpPr>
            <p:spPr>
              <a:xfrm>
                <a:off x="666656" y="5016636"/>
                <a:ext cx="6465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/>
              <p:cNvCxnSpPr/>
              <p:nvPr/>
            </p:nvCxnSpPr>
            <p:spPr>
              <a:xfrm flipH="1">
                <a:off x="554061" y="4998922"/>
                <a:ext cx="1300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/>
              <p:cNvCxnSpPr/>
              <p:nvPr/>
            </p:nvCxnSpPr>
            <p:spPr>
              <a:xfrm flipH="1">
                <a:off x="1148860" y="5804792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" name="Flowchart: Manual Operation 158"/>
              <p:cNvSpPr/>
              <p:nvPr/>
            </p:nvSpPr>
            <p:spPr>
              <a:xfrm rot="10800000">
                <a:off x="604715" y="4998921"/>
                <a:ext cx="780451" cy="979045"/>
              </a:xfrm>
              <a:prstGeom prst="flowChartManualOperation">
                <a:avLst/>
              </a:pr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>
                <a:off x="847496" y="4889102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Teardrop 160"/>
              <p:cNvSpPr/>
              <p:nvPr/>
            </p:nvSpPr>
            <p:spPr>
              <a:xfrm rot="18846001">
                <a:off x="761306" y="4447072"/>
                <a:ext cx="457200" cy="457200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Chord 161"/>
              <p:cNvSpPr/>
              <p:nvPr/>
            </p:nvSpPr>
            <p:spPr>
              <a:xfrm rot="17511817">
                <a:off x="753675" y="4451369"/>
                <a:ext cx="475252" cy="452959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/>
              <p:cNvSpPr/>
              <p:nvPr/>
            </p:nvSpPr>
            <p:spPr>
              <a:xfrm flipV="1">
                <a:off x="1059870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/>
              <p:cNvSpPr/>
              <p:nvPr/>
            </p:nvSpPr>
            <p:spPr>
              <a:xfrm flipV="1">
                <a:off x="862761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65" name="Straight Connector 164"/>
              <p:cNvCxnSpPr/>
              <p:nvPr/>
            </p:nvCxnSpPr>
            <p:spPr>
              <a:xfrm>
                <a:off x="554061" y="5470442"/>
                <a:ext cx="53126" cy="38743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1" name="Group 140"/>
            <p:cNvGrpSpPr/>
            <p:nvPr/>
          </p:nvGrpSpPr>
          <p:grpSpPr>
            <a:xfrm rot="16841616">
              <a:off x="-993350" y="5162108"/>
              <a:ext cx="302653" cy="854106"/>
              <a:chOff x="4435013" y="2216315"/>
              <a:chExt cx="501083" cy="1394701"/>
            </a:xfrm>
          </p:grpSpPr>
          <p:sp>
            <p:nvSpPr>
              <p:cNvPr id="145" name="Freeform 144"/>
              <p:cNvSpPr/>
              <p:nvPr/>
            </p:nvSpPr>
            <p:spPr>
              <a:xfrm>
                <a:off x="4536829" y="2341267"/>
                <a:ext cx="251984" cy="1269749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6" name="Isosceles Triangle 145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Isosceles Triangle 146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Isosceles Triangle 147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Isosceles Triangle 148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Isosceles Triangle 149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2" name="Oval 141"/>
            <p:cNvSpPr/>
            <p:nvPr/>
          </p:nvSpPr>
          <p:spPr>
            <a:xfrm rot="10151520">
              <a:off x="-1129814" y="5596996"/>
              <a:ext cx="115957" cy="895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-1184004" y="5025795"/>
              <a:ext cx="666032" cy="6030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144" name="Oval 143"/>
            <p:cNvSpPr/>
            <p:nvPr/>
          </p:nvSpPr>
          <p:spPr>
            <a:xfrm rot="12357954" flipH="1">
              <a:off x="-576778" y="5617050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" name="Group 92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115" name="Rounded Rectangle 11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11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11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119" name="Rounded Rectangle 118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19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120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2" name="Group 121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23" name="Rounded Rectangle 122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 123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6" name="Group 125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27" name="Rounded Rectangle 126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127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128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0" name="Rectangle 129"/>
          <p:cNvSpPr/>
          <p:nvPr/>
        </p:nvSpPr>
        <p:spPr>
          <a:xfrm>
            <a:off x="1701588" y="2479822"/>
            <a:ext cx="5549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NEW</a:t>
            </a:r>
          </a:p>
        </p:txBody>
      </p:sp>
    </p:spTree>
    <p:extLst>
      <p:ext uri="{BB962C8B-B14F-4D97-AF65-F5344CB8AC3E}">
        <p14:creationId xmlns:p14="http://schemas.microsoft.com/office/powerpoint/2010/main" val="5509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400" dirty="0">
                <a:solidFill>
                  <a:schemeClr val="bg1">
                    <a:lumMod val="50000"/>
                  </a:schemeClr>
                </a:solidFill>
              </a:rPr>
              <a:t>…... and </a:t>
            </a: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thus the </a:t>
            </a:r>
            <a:r>
              <a:rPr lang="en-US" sz="2400" b="1" u="sng" dirty="0">
                <a:solidFill>
                  <a:schemeClr val="bg1">
                    <a:lumMod val="50000"/>
                  </a:schemeClr>
                </a:solidFill>
              </a:rPr>
              <a:t>pathogen</a:t>
            </a:r>
            <a:r>
              <a:rPr lang="en-US" sz="2400" dirty="0">
                <a:solidFill>
                  <a:schemeClr val="bg1">
                    <a:lumMod val="50000"/>
                  </a:schemeClr>
                </a:solidFill>
              </a:rPr>
              <a:t> is back on top, defeating the plant’s </a:t>
            </a:r>
            <a:r>
              <a:rPr lang="en-US" sz="2400" b="1" dirty="0">
                <a:solidFill>
                  <a:schemeClr val="bg1">
                    <a:lumMod val="50000"/>
                  </a:schemeClr>
                </a:solidFill>
              </a:rPr>
              <a:t>ETI </a:t>
            </a:r>
            <a:r>
              <a:rPr lang="en-US" sz="2400" dirty="0">
                <a:solidFill>
                  <a:schemeClr val="bg1">
                    <a:lumMod val="50000"/>
                  </a:schemeClr>
                </a:solidFill>
              </a:rPr>
              <a:t>and  </a:t>
            </a:r>
            <a:r>
              <a:rPr lang="en-US" sz="2400" u="sng" dirty="0">
                <a:solidFill>
                  <a:schemeClr val="bg1">
                    <a:lumMod val="50000"/>
                  </a:schemeClr>
                </a:solidFill>
              </a:rPr>
              <a:t>successfully  invading</a:t>
            </a: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…  </a:t>
            </a:r>
          </a:p>
          <a:p>
            <a:pPr lvl="0"/>
            <a:r>
              <a:rPr lang="en-US" sz="24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2400" dirty="0" smtClean="0">
                <a:solidFill>
                  <a:schemeClr val="bg1">
                    <a:lumMod val="50000"/>
                  </a:schemeClr>
                </a:solidFill>
              </a:rPr>
              <a:t>    …. </a:t>
            </a:r>
            <a:r>
              <a:rPr lang="en-US" sz="2400" b="1" dirty="0" smtClean="0">
                <a:solidFill>
                  <a:prstClr val="black"/>
                </a:solidFill>
              </a:rPr>
              <a:t>until</a:t>
            </a:r>
            <a:r>
              <a:rPr lang="en-US" sz="2400" dirty="0" smtClean="0">
                <a:solidFill>
                  <a:prstClr val="black"/>
                </a:solidFill>
              </a:rPr>
              <a:t> … you guessed it … a </a:t>
            </a:r>
            <a:r>
              <a:rPr lang="en-US" sz="2400" u="sng" dirty="0" smtClean="0">
                <a:solidFill>
                  <a:prstClr val="black"/>
                </a:solidFill>
              </a:rPr>
              <a:t>new plant</a:t>
            </a:r>
            <a:r>
              <a:rPr lang="en-US" sz="2400" dirty="0" smtClean="0">
                <a:solidFill>
                  <a:prstClr val="black"/>
                </a:solidFill>
              </a:rPr>
              <a:t> with a </a:t>
            </a:r>
            <a:r>
              <a:rPr lang="en-US" sz="2400" b="1" u="sng" dirty="0" smtClean="0">
                <a:solidFill>
                  <a:prstClr val="black"/>
                </a:solidFill>
              </a:rPr>
              <a:t>matching R</a:t>
            </a:r>
            <a:r>
              <a:rPr lang="en-US" sz="2400" u="sng" dirty="0" smtClean="0">
                <a:solidFill>
                  <a:prstClr val="black"/>
                </a:solidFill>
              </a:rPr>
              <a:t>-</a:t>
            </a:r>
            <a:r>
              <a:rPr lang="en-US" sz="2400" b="1" u="sng" dirty="0" smtClean="0">
                <a:solidFill>
                  <a:prstClr val="black"/>
                </a:solidFill>
              </a:rPr>
              <a:t>protein</a:t>
            </a:r>
            <a:r>
              <a:rPr lang="en-US" sz="2400" dirty="0" smtClean="0">
                <a:solidFill>
                  <a:prstClr val="black"/>
                </a:solidFill>
              </a:rPr>
              <a:t> (C2 for C2) appears in the population, and survives….</a:t>
            </a:r>
            <a:endParaRPr lang="en-US" sz="2400" dirty="0">
              <a:solidFill>
                <a:prstClr val="black"/>
              </a:solidFill>
            </a:endParaRPr>
          </a:p>
          <a:p>
            <a:r>
              <a:rPr lang="en-US" sz="2400" dirty="0" smtClean="0"/>
              <a:t> </a:t>
            </a:r>
            <a:endParaRPr lang="en-US" sz="2400" dirty="0"/>
          </a:p>
          <a:p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772494" y="3341624"/>
            <a:ext cx="643771" cy="768326"/>
            <a:chOff x="4994424" y="5668337"/>
            <a:chExt cx="914867" cy="1136539"/>
          </a:xfrm>
        </p:grpSpPr>
        <p:grpSp>
          <p:nvGrpSpPr>
            <p:cNvPr id="97" name="Group 9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12" name="Isosceles Triangle 111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eardrop 104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Chord 105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2255300" y="3676465"/>
            <a:ext cx="826483" cy="847030"/>
            <a:chOff x="1772639" y="5073011"/>
            <a:chExt cx="1368910" cy="1526939"/>
          </a:xfrm>
        </p:grpSpPr>
        <p:grpSp>
          <p:nvGrpSpPr>
            <p:cNvPr id="95" name="Group 94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157" name="Freeform 15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8" name="Isosceles Triangle 157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Isosceles Triangle 158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Isosceles Triangle 159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Isosceles Triangle 160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Isosceles Triangle 161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142" name="Chord 141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 142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Freeform 143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 144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Teardrop 149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Chord 150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Freeform 151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Oval 153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C2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Oval 155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" name="Oval 3"/>
          <p:cNvSpPr/>
          <p:nvPr/>
        </p:nvSpPr>
        <p:spPr>
          <a:xfrm>
            <a:off x="2134695" y="3677538"/>
            <a:ext cx="1098106" cy="930088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7" name="Group 216"/>
          <p:cNvGrpSpPr/>
          <p:nvPr/>
        </p:nvGrpSpPr>
        <p:grpSpPr>
          <a:xfrm>
            <a:off x="1630108" y="3555754"/>
            <a:ext cx="478124" cy="891674"/>
            <a:chOff x="-1269076" y="4665065"/>
            <a:chExt cx="854106" cy="1567359"/>
          </a:xfrm>
        </p:grpSpPr>
        <p:grpSp>
          <p:nvGrpSpPr>
            <p:cNvPr id="218" name="Group 217"/>
            <p:cNvGrpSpPr/>
            <p:nvPr/>
          </p:nvGrpSpPr>
          <p:grpSpPr>
            <a:xfrm>
              <a:off x="-1116632" y="4665065"/>
              <a:ext cx="616053" cy="1567359"/>
              <a:chOff x="554061" y="4440223"/>
              <a:chExt cx="924610" cy="2260182"/>
            </a:xfrm>
          </p:grpSpPr>
          <p:sp>
            <p:nvSpPr>
              <p:cNvPr id="229" name="Oval 228"/>
              <p:cNvSpPr/>
              <p:nvPr/>
            </p:nvSpPr>
            <p:spPr>
              <a:xfrm rot="12109060">
                <a:off x="1069693" y="6554382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Oval 229"/>
              <p:cNvSpPr/>
              <p:nvPr/>
            </p:nvSpPr>
            <p:spPr>
              <a:xfrm rot="20188142">
                <a:off x="639651" y="6536673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31" name="Straight Connector 230"/>
              <p:cNvCxnSpPr/>
              <p:nvPr/>
            </p:nvCxnSpPr>
            <p:spPr>
              <a:xfrm>
                <a:off x="1295624" y="4998922"/>
                <a:ext cx="1749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>
                <a:off x="1470553" y="5488247"/>
                <a:ext cx="8118" cy="34319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/>
              <p:cNvCxnSpPr/>
              <p:nvPr/>
            </p:nvCxnSpPr>
            <p:spPr>
              <a:xfrm flipH="1">
                <a:off x="827888" y="5791010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/>
              <p:cNvCxnSpPr/>
              <p:nvPr/>
            </p:nvCxnSpPr>
            <p:spPr>
              <a:xfrm>
                <a:off x="666656" y="5016636"/>
                <a:ext cx="6465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/>
              <p:cNvCxnSpPr/>
              <p:nvPr/>
            </p:nvCxnSpPr>
            <p:spPr>
              <a:xfrm flipH="1">
                <a:off x="554061" y="4998922"/>
                <a:ext cx="1300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 flipH="1">
                <a:off x="1148860" y="5804792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7" name="Flowchart: Manual Operation 236"/>
              <p:cNvSpPr/>
              <p:nvPr/>
            </p:nvSpPr>
            <p:spPr>
              <a:xfrm rot="10800000">
                <a:off x="604715" y="4998921"/>
                <a:ext cx="780451" cy="979045"/>
              </a:xfrm>
              <a:prstGeom prst="flowChartManualOperation">
                <a:avLst/>
              </a:pr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Rounded Rectangle 237"/>
              <p:cNvSpPr/>
              <p:nvPr/>
            </p:nvSpPr>
            <p:spPr>
              <a:xfrm>
                <a:off x="847496" y="4889102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Teardrop 238"/>
              <p:cNvSpPr/>
              <p:nvPr/>
            </p:nvSpPr>
            <p:spPr>
              <a:xfrm rot="18846001">
                <a:off x="761306" y="4447072"/>
                <a:ext cx="457200" cy="457200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Chord 239"/>
              <p:cNvSpPr/>
              <p:nvPr/>
            </p:nvSpPr>
            <p:spPr>
              <a:xfrm rot="17511817">
                <a:off x="753675" y="4451369"/>
                <a:ext cx="475252" cy="452959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Oval 240"/>
              <p:cNvSpPr/>
              <p:nvPr/>
            </p:nvSpPr>
            <p:spPr>
              <a:xfrm flipV="1">
                <a:off x="1059870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Oval 241"/>
              <p:cNvSpPr/>
              <p:nvPr/>
            </p:nvSpPr>
            <p:spPr>
              <a:xfrm flipV="1">
                <a:off x="862761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43" name="Straight Connector 242"/>
              <p:cNvCxnSpPr/>
              <p:nvPr/>
            </p:nvCxnSpPr>
            <p:spPr>
              <a:xfrm>
                <a:off x="554061" y="5470442"/>
                <a:ext cx="53126" cy="38743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" name="Group 218"/>
            <p:cNvGrpSpPr/>
            <p:nvPr/>
          </p:nvGrpSpPr>
          <p:grpSpPr>
            <a:xfrm rot="16841616">
              <a:off x="-993350" y="5162108"/>
              <a:ext cx="302653" cy="854106"/>
              <a:chOff x="4435013" y="2216315"/>
              <a:chExt cx="501083" cy="1394701"/>
            </a:xfrm>
          </p:grpSpPr>
          <p:sp>
            <p:nvSpPr>
              <p:cNvPr id="223" name="Freeform 222"/>
              <p:cNvSpPr/>
              <p:nvPr/>
            </p:nvSpPr>
            <p:spPr>
              <a:xfrm>
                <a:off x="4536829" y="2341267"/>
                <a:ext cx="251984" cy="1269749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Isosceles Triangle 224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Isosceles Triangle 225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Isosceles Triangle 226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Isosceles Triangle 227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0" name="Oval 219"/>
            <p:cNvSpPr/>
            <p:nvPr/>
          </p:nvSpPr>
          <p:spPr>
            <a:xfrm rot="10151520">
              <a:off x="-1129814" y="5596996"/>
              <a:ext cx="115957" cy="895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-1184004" y="5025795"/>
              <a:ext cx="666032" cy="6030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22" name="Oval 221"/>
            <p:cNvSpPr/>
            <p:nvPr/>
          </p:nvSpPr>
          <p:spPr>
            <a:xfrm rot="12357954" flipH="1">
              <a:off x="-576778" y="5617050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6" name="Group 115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17" name="Rounded Rectangle 116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Group 119"/>
          <p:cNvGrpSpPr/>
          <p:nvPr/>
        </p:nvGrpSpPr>
        <p:grpSpPr>
          <a:xfrm rot="20891277">
            <a:off x="7742790" y="2197066"/>
            <a:ext cx="675895" cy="185249"/>
            <a:chOff x="8278100" y="1901358"/>
            <a:chExt cx="675895" cy="185249"/>
          </a:xfrm>
        </p:grpSpPr>
        <p:sp>
          <p:nvSpPr>
            <p:cNvPr id="121" name="Rounded Rectangle 120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Freeform 122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Group 123"/>
          <p:cNvGrpSpPr/>
          <p:nvPr/>
        </p:nvGrpSpPr>
        <p:grpSpPr>
          <a:xfrm rot="325179">
            <a:off x="221889" y="2300675"/>
            <a:ext cx="675895" cy="185249"/>
            <a:chOff x="8278100" y="1901358"/>
            <a:chExt cx="675895" cy="185249"/>
          </a:xfrm>
        </p:grpSpPr>
        <p:sp>
          <p:nvSpPr>
            <p:cNvPr id="125" name="Rounded Rectangle 124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 125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9" name="Rectangle 128"/>
          <p:cNvSpPr/>
          <p:nvPr/>
        </p:nvSpPr>
        <p:spPr>
          <a:xfrm>
            <a:off x="2849592" y="3492533"/>
            <a:ext cx="5469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ETI!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1701588" y="2479822"/>
            <a:ext cx="5549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NEW</a:t>
            </a:r>
          </a:p>
        </p:txBody>
      </p:sp>
    </p:spTree>
    <p:extLst>
      <p:ext uri="{BB962C8B-B14F-4D97-AF65-F5344CB8AC3E}">
        <p14:creationId xmlns:p14="http://schemas.microsoft.com/office/powerpoint/2010/main" val="4290529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4876800" y="2971800"/>
            <a:ext cx="3401299" cy="1796527"/>
          </a:xfrm>
          <a:custGeom>
            <a:avLst/>
            <a:gdLst>
              <a:gd name="connsiteX0" fmla="*/ 0 w 3401299"/>
              <a:gd name="connsiteY0" fmla="*/ 623944 h 1796527"/>
              <a:gd name="connsiteX1" fmla="*/ 10758 w 3401299"/>
              <a:gd name="connsiteY1" fmla="*/ 570156 h 1796527"/>
              <a:gd name="connsiteX2" fmla="*/ 32273 w 3401299"/>
              <a:gd name="connsiteY2" fmla="*/ 505610 h 1796527"/>
              <a:gd name="connsiteX3" fmla="*/ 43031 w 3401299"/>
              <a:gd name="connsiteY3" fmla="*/ 419549 h 1796527"/>
              <a:gd name="connsiteX4" fmla="*/ 64546 w 3401299"/>
              <a:gd name="connsiteY4" fmla="*/ 333487 h 1796527"/>
              <a:gd name="connsiteX5" fmla="*/ 86061 w 3401299"/>
              <a:gd name="connsiteY5" fmla="*/ 268942 h 1796527"/>
              <a:gd name="connsiteX6" fmla="*/ 96819 w 3401299"/>
              <a:gd name="connsiteY6" fmla="*/ 236669 h 1796527"/>
              <a:gd name="connsiteX7" fmla="*/ 107577 w 3401299"/>
              <a:gd name="connsiteY7" fmla="*/ 193638 h 1796527"/>
              <a:gd name="connsiteX8" fmla="*/ 150607 w 3401299"/>
              <a:gd name="connsiteY8" fmla="*/ 96819 h 1796527"/>
              <a:gd name="connsiteX9" fmla="*/ 215153 w 3401299"/>
              <a:gd name="connsiteY9" fmla="*/ 75304 h 1796527"/>
              <a:gd name="connsiteX10" fmla="*/ 376518 w 3401299"/>
              <a:gd name="connsiteY10" fmla="*/ 43031 h 1796527"/>
              <a:gd name="connsiteX11" fmla="*/ 527125 w 3401299"/>
              <a:gd name="connsiteY11" fmla="*/ 21516 h 1796527"/>
              <a:gd name="connsiteX12" fmla="*/ 978946 w 3401299"/>
              <a:gd name="connsiteY12" fmla="*/ 0 h 1796527"/>
              <a:gd name="connsiteX13" fmla="*/ 1516828 w 3401299"/>
              <a:gd name="connsiteY13" fmla="*/ 10758 h 1796527"/>
              <a:gd name="connsiteX14" fmla="*/ 1656678 w 3401299"/>
              <a:gd name="connsiteY14" fmla="*/ 21516 h 1796527"/>
              <a:gd name="connsiteX15" fmla="*/ 1957892 w 3401299"/>
              <a:gd name="connsiteY15" fmla="*/ 32273 h 1796527"/>
              <a:gd name="connsiteX16" fmla="*/ 2528047 w 3401299"/>
              <a:gd name="connsiteY16" fmla="*/ 43031 h 1796527"/>
              <a:gd name="connsiteX17" fmla="*/ 2786231 w 3401299"/>
              <a:gd name="connsiteY17" fmla="*/ 53789 h 1796527"/>
              <a:gd name="connsiteX18" fmla="*/ 2829261 w 3401299"/>
              <a:gd name="connsiteY18" fmla="*/ 64546 h 1796527"/>
              <a:gd name="connsiteX19" fmla="*/ 2947595 w 3401299"/>
              <a:gd name="connsiteY19" fmla="*/ 75304 h 1796527"/>
              <a:gd name="connsiteX20" fmla="*/ 3033657 w 3401299"/>
              <a:gd name="connsiteY20" fmla="*/ 96819 h 1796527"/>
              <a:gd name="connsiteX21" fmla="*/ 3087445 w 3401299"/>
              <a:gd name="connsiteY21" fmla="*/ 139850 h 1796527"/>
              <a:gd name="connsiteX22" fmla="*/ 3130475 w 3401299"/>
              <a:gd name="connsiteY22" fmla="*/ 150607 h 1796527"/>
              <a:gd name="connsiteX23" fmla="*/ 3151991 w 3401299"/>
              <a:gd name="connsiteY23" fmla="*/ 172123 h 1796527"/>
              <a:gd name="connsiteX24" fmla="*/ 3184264 w 3401299"/>
              <a:gd name="connsiteY24" fmla="*/ 193638 h 1796527"/>
              <a:gd name="connsiteX25" fmla="*/ 3238052 w 3401299"/>
              <a:gd name="connsiteY25" fmla="*/ 247426 h 1796527"/>
              <a:gd name="connsiteX26" fmla="*/ 3270325 w 3401299"/>
              <a:gd name="connsiteY26" fmla="*/ 311972 h 1796527"/>
              <a:gd name="connsiteX27" fmla="*/ 3291840 w 3401299"/>
              <a:gd name="connsiteY27" fmla="*/ 376518 h 1796527"/>
              <a:gd name="connsiteX28" fmla="*/ 3302598 w 3401299"/>
              <a:gd name="connsiteY28" fmla="*/ 408791 h 1796527"/>
              <a:gd name="connsiteX29" fmla="*/ 3334871 w 3401299"/>
              <a:gd name="connsiteY29" fmla="*/ 473337 h 1796527"/>
              <a:gd name="connsiteX30" fmla="*/ 3356386 w 3401299"/>
              <a:gd name="connsiteY30" fmla="*/ 602429 h 1796527"/>
              <a:gd name="connsiteX31" fmla="*/ 3367144 w 3401299"/>
              <a:gd name="connsiteY31" fmla="*/ 688490 h 1796527"/>
              <a:gd name="connsiteX32" fmla="*/ 3388659 w 3401299"/>
              <a:gd name="connsiteY32" fmla="*/ 849855 h 1796527"/>
              <a:gd name="connsiteX33" fmla="*/ 3388659 w 3401299"/>
              <a:gd name="connsiteY33" fmla="*/ 1204857 h 1796527"/>
              <a:gd name="connsiteX34" fmla="*/ 3356386 w 3401299"/>
              <a:gd name="connsiteY34" fmla="*/ 1333949 h 1796527"/>
              <a:gd name="connsiteX35" fmla="*/ 3334871 w 3401299"/>
              <a:gd name="connsiteY35" fmla="*/ 1366222 h 1796527"/>
              <a:gd name="connsiteX36" fmla="*/ 3324113 w 3401299"/>
              <a:gd name="connsiteY36" fmla="*/ 1398495 h 1796527"/>
              <a:gd name="connsiteX37" fmla="*/ 3270325 w 3401299"/>
              <a:gd name="connsiteY37" fmla="*/ 1452283 h 1796527"/>
              <a:gd name="connsiteX38" fmla="*/ 3227294 w 3401299"/>
              <a:gd name="connsiteY38" fmla="*/ 1516829 h 1796527"/>
              <a:gd name="connsiteX39" fmla="*/ 3216537 w 3401299"/>
              <a:gd name="connsiteY39" fmla="*/ 1549102 h 1796527"/>
              <a:gd name="connsiteX40" fmla="*/ 3162748 w 3401299"/>
              <a:gd name="connsiteY40" fmla="*/ 1592132 h 1796527"/>
              <a:gd name="connsiteX41" fmla="*/ 3108960 w 3401299"/>
              <a:gd name="connsiteY41" fmla="*/ 1667436 h 1796527"/>
              <a:gd name="connsiteX42" fmla="*/ 3087445 w 3401299"/>
              <a:gd name="connsiteY42" fmla="*/ 1699709 h 1796527"/>
              <a:gd name="connsiteX43" fmla="*/ 3033657 w 3401299"/>
              <a:gd name="connsiteY43" fmla="*/ 1742739 h 1796527"/>
              <a:gd name="connsiteX44" fmla="*/ 3022899 w 3401299"/>
              <a:gd name="connsiteY44" fmla="*/ 1775012 h 1796527"/>
              <a:gd name="connsiteX45" fmla="*/ 2958353 w 3401299"/>
              <a:gd name="connsiteY45" fmla="*/ 1796527 h 1796527"/>
              <a:gd name="connsiteX46" fmla="*/ 2614108 w 3401299"/>
              <a:gd name="connsiteY46" fmla="*/ 1785770 h 1796527"/>
              <a:gd name="connsiteX47" fmla="*/ 2485017 w 3401299"/>
              <a:gd name="connsiteY47" fmla="*/ 1775012 h 1796527"/>
              <a:gd name="connsiteX48" fmla="*/ 1118795 w 3401299"/>
              <a:gd name="connsiteY48" fmla="*/ 1785770 h 1796527"/>
              <a:gd name="connsiteX49" fmla="*/ 785308 w 3401299"/>
              <a:gd name="connsiteY49" fmla="*/ 1775012 h 1796527"/>
              <a:gd name="connsiteX50" fmla="*/ 677732 w 3401299"/>
              <a:gd name="connsiteY50" fmla="*/ 1764255 h 1796527"/>
              <a:gd name="connsiteX51" fmla="*/ 634701 w 3401299"/>
              <a:gd name="connsiteY51" fmla="*/ 1742739 h 1796527"/>
              <a:gd name="connsiteX52" fmla="*/ 527125 w 3401299"/>
              <a:gd name="connsiteY52" fmla="*/ 1721224 h 1796527"/>
              <a:gd name="connsiteX53" fmla="*/ 484094 w 3401299"/>
              <a:gd name="connsiteY53" fmla="*/ 1710466 h 1796527"/>
              <a:gd name="connsiteX54" fmla="*/ 430306 w 3401299"/>
              <a:gd name="connsiteY54" fmla="*/ 1699709 h 1796527"/>
              <a:gd name="connsiteX55" fmla="*/ 398033 w 3401299"/>
              <a:gd name="connsiteY55" fmla="*/ 1678193 h 1796527"/>
              <a:gd name="connsiteX56" fmla="*/ 322729 w 3401299"/>
              <a:gd name="connsiteY56" fmla="*/ 1656678 h 1796527"/>
              <a:gd name="connsiteX57" fmla="*/ 290457 w 3401299"/>
              <a:gd name="connsiteY57" fmla="*/ 1635163 h 1796527"/>
              <a:gd name="connsiteX58" fmla="*/ 268941 w 3401299"/>
              <a:gd name="connsiteY58" fmla="*/ 1613647 h 1796527"/>
              <a:gd name="connsiteX59" fmla="*/ 236668 w 3401299"/>
              <a:gd name="connsiteY59" fmla="*/ 1602890 h 1796527"/>
              <a:gd name="connsiteX60" fmla="*/ 204395 w 3401299"/>
              <a:gd name="connsiteY60" fmla="*/ 1581375 h 1796527"/>
              <a:gd name="connsiteX61" fmla="*/ 193638 w 3401299"/>
              <a:gd name="connsiteY61" fmla="*/ 1549102 h 1796527"/>
              <a:gd name="connsiteX62" fmla="*/ 118334 w 3401299"/>
              <a:gd name="connsiteY62" fmla="*/ 1463040 h 1796527"/>
              <a:gd name="connsiteX63" fmla="*/ 75304 w 3401299"/>
              <a:gd name="connsiteY63" fmla="*/ 1398495 h 1796527"/>
              <a:gd name="connsiteX64" fmla="*/ 53788 w 3401299"/>
              <a:gd name="connsiteY64" fmla="*/ 1366222 h 1796527"/>
              <a:gd name="connsiteX65" fmla="*/ 10758 w 3401299"/>
              <a:gd name="connsiteY65" fmla="*/ 1312433 h 1796527"/>
              <a:gd name="connsiteX66" fmla="*/ 21515 w 3401299"/>
              <a:gd name="connsiteY66" fmla="*/ 1032735 h 1796527"/>
              <a:gd name="connsiteX67" fmla="*/ 43031 w 3401299"/>
              <a:gd name="connsiteY67" fmla="*/ 968189 h 1796527"/>
              <a:gd name="connsiteX68" fmla="*/ 53788 w 3401299"/>
              <a:gd name="connsiteY68" fmla="*/ 925158 h 1796527"/>
              <a:gd name="connsiteX69" fmla="*/ 43031 w 3401299"/>
              <a:gd name="connsiteY69" fmla="*/ 677732 h 1796527"/>
              <a:gd name="connsiteX70" fmla="*/ 21515 w 3401299"/>
              <a:gd name="connsiteY70" fmla="*/ 656217 h 1796527"/>
              <a:gd name="connsiteX71" fmla="*/ 10758 w 3401299"/>
              <a:gd name="connsiteY71" fmla="*/ 623944 h 1796527"/>
              <a:gd name="connsiteX72" fmla="*/ 10758 w 3401299"/>
              <a:gd name="connsiteY72" fmla="*/ 537883 h 179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401299" h="1796527">
                <a:moveTo>
                  <a:pt x="0" y="623944"/>
                </a:moveTo>
                <a:cubicBezTo>
                  <a:pt x="3586" y="606015"/>
                  <a:pt x="5947" y="587796"/>
                  <a:pt x="10758" y="570156"/>
                </a:cubicBezTo>
                <a:cubicBezTo>
                  <a:pt x="16725" y="548276"/>
                  <a:pt x="32273" y="505610"/>
                  <a:pt x="32273" y="505610"/>
                </a:cubicBezTo>
                <a:cubicBezTo>
                  <a:pt x="35859" y="476923"/>
                  <a:pt x="37703" y="447964"/>
                  <a:pt x="43031" y="419549"/>
                </a:cubicBezTo>
                <a:cubicBezTo>
                  <a:pt x="48480" y="390485"/>
                  <a:pt x="55195" y="361540"/>
                  <a:pt x="64546" y="333487"/>
                </a:cubicBezTo>
                <a:lnTo>
                  <a:pt x="86061" y="268942"/>
                </a:lnTo>
                <a:cubicBezTo>
                  <a:pt x="89647" y="258184"/>
                  <a:pt x="94069" y="247670"/>
                  <a:pt x="96819" y="236669"/>
                </a:cubicBezTo>
                <a:cubicBezTo>
                  <a:pt x="100405" y="222325"/>
                  <a:pt x="103329" y="207800"/>
                  <a:pt x="107577" y="193638"/>
                </a:cubicBezTo>
                <a:cubicBezTo>
                  <a:pt x="110707" y="183205"/>
                  <a:pt x="129324" y="110121"/>
                  <a:pt x="150607" y="96819"/>
                </a:cubicBezTo>
                <a:cubicBezTo>
                  <a:pt x="169839" y="84799"/>
                  <a:pt x="193638" y="82476"/>
                  <a:pt x="215153" y="75304"/>
                </a:cubicBezTo>
                <a:cubicBezTo>
                  <a:pt x="284258" y="52269"/>
                  <a:pt x="253759" y="60568"/>
                  <a:pt x="376518" y="43031"/>
                </a:cubicBezTo>
                <a:cubicBezTo>
                  <a:pt x="426720" y="35859"/>
                  <a:pt x="476525" y="24889"/>
                  <a:pt x="527125" y="21516"/>
                </a:cubicBezTo>
                <a:cubicBezTo>
                  <a:pt x="785160" y="4313"/>
                  <a:pt x="634619" y="12753"/>
                  <a:pt x="978946" y="0"/>
                </a:cubicBezTo>
                <a:lnTo>
                  <a:pt x="1516828" y="10758"/>
                </a:lnTo>
                <a:cubicBezTo>
                  <a:pt x="1563559" y="12242"/>
                  <a:pt x="1609979" y="19238"/>
                  <a:pt x="1656678" y="21516"/>
                </a:cubicBezTo>
                <a:cubicBezTo>
                  <a:pt x="1757027" y="26411"/>
                  <a:pt x="1857454" y="29793"/>
                  <a:pt x="1957892" y="32273"/>
                </a:cubicBezTo>
                <a:lnTo>
                  <a:pt x="2528047" y="43031"/>
                </a:lnTo>
                <a:cubicBezTo>
                  <a:pt x="2614108" y="46617"/>
                  <a:pt x="2700314" y="47652"/>
                  <a:pt x="2786231" y="53789"/>
                </a:cubicBezTo>
                <a:cubicBezTo>
                  <a:pt x="2800978" y="54842"/>
                  <a:pt x="2814606" y="62592"/>
                  <a:pt x="2829261" y="64546"/>
                </a:cubicBezTo>
                <a:cubicBezTo>
                  <a:pt x="2868521" y="69781"/>
                  <a:pt x="2908150" y="71718"/>
                  <a:pt x="2947595" y="75304"/>
                </a:cubicBezTo>
                <a:cubicBezTo>
                  <a:pt x="2976282" y="82476"/>
                  <a:pt x="3012748" y="75909"/>
                  <a:pt x="3033657" y="96819"/>
                </a:cubicBezTo>
                <a:cubicBezTo>
                  <a:pt x="3051008" y="114171"/>
                  <a:pt x="3063695" y="129671"/>
                  <a:pt x="3087445" y="139850"/>
                </a:cubicBezTo>
                <a:cubicBezTo>
                  <a:pt x="3101034" y="145674"/>
                  <a:pt x="3116132" y="147021"/>
                  <a:pt x="3130475" y="150607"/>
                </a:cubicBezTo>
                <a:cubicBezTo>
                  <a:pt x="3137647" y="157779"/>
                  <a:pt x="3144071" y="165787"/>
                  <a:pt x="3151991" y="172123"/>
                </a:cubicBezTo>
                <a:cubicBezTo>
                  <a:pt x="3162087" y="180200"/>
                  <a:pt x="3175122" y="184496"/>
                  <a:pt x="3184264" y="193638"/>
                </a:cubicBezTo>
                <a:cubicBezTo>
                  <a:pt x="3255981" y="265355"/>
                  <a:pt x="3151991" y="190053"/>
                  <a:pt x="3238052" y="247426"/>
                </a:cubicBezTo>
                <a:cubicBezTo>
                  <a:pt x="3277279" y="365114"/>
                  <a:pt x="3214719" y="186860"/>
                  <a:pt x="3270325" y="311972"/>
                </a:cubicBezTo>
                <a:cubicBezTo>
                  <a:pt x="3279536" y="332696"/>
                  <a:pt x="3284668" y="355003"/>
                  <a:pt x="3291840" y="376518"/>
                </a:cubicBezTo>
                <a:cubicBezTo>
                  <a:pt x="3295426" y="387276"/>
                  <a:pt x="3296308" y="399356"/>
                  <a:pt x="3302598" y="408791"/>
                </a:cubicBezTo>
                <a:cubicBezTo>
                  <a:pt x="3323631" y="440341"/>
                  <a:pt x="3325964" y="437708"/>
                  <a:pt x="3334871" y="473337"/>
                </a:cubicBezTo>
                <a:cubicBezTo>
                  <a:pt x="3344730" y="512775"/>
                  <a:pt x="3351183" y="563405"/>
                  <a:pt x="3356386" y="602429"/>
                </a:cubicBezTo>
                <a:cubicBezTo>
                  <a:pt x="3360207" y="631086"/>
                  <a:pt x="3364118" y="659739"/>
                  <a:pt x="3367144" y="688490"/>
                </a:cubicBezTo>
                <a:cubicBezTo>
                  <a:pt x="3382539" y="834747"/>
                  <a:pt x="3367063" y="763472"/>
                  <a:pt x="3388659" y="849855"/>
                </a:cubicBezTo>
                <a:cubicBezTo>
                  <a:pt x="3405765" y="1020911"/>
                  <a:pt x="3405258" y="964181"/>
                  <a:pt x="3388659" y="1204857"/>
                </a:cubicBezTo>
                <a:cubicBezTo>
                  <a:pt x="3386798" y="1231845"/>
                  <a:pt x="3371671" y="1311020"/>
                  <a:pt x="3356386" y="1333949"/>
                </a:cubicBezTo>
                <a:cubicBezTo>
                  <a:pt x="3349214" y="1344707"/>
                  <a:pt x="3340653" y="1354658"/>
                  <a:pt x="3334871" y="1366222"/>
                </a:cubicBezTo>
                <a:cubicBezTo>
                  <a:pt x="3329800" y="1376364"/>
                  <a:pt x="3330917" y="1389423"/>
                  <a:pt x="3324113" y="1398495"/>
                </a:cubicBezTo>
                <a:cubicBezTo>
                  <a:pt x="3308899" y="1418780"/>
                  <a:pt x="3284390" y="1431186"/>
                  <a:pt x="3270325" y="1452283"/>
                </a:cubicBezTo>
                <a:lnTo>
                  <a:pt x="3227294" y="1516829"/>
                </a:lnTo>
                <a:cubicBezTo>
                  <a:pt x="3223708" y="1527587"/>
                  <a:pt x="3222371" y="1539378"/>
                  <a:pt x="3216537" y="1549102"/>
                </a:cubicBezTo>
                <a:cubicBezTo>
                  <a:pt x="3206319" y="1566133"/>
                  <a:pt x="3177404" y="1582361"/>
                  <a:pt x="3162748" y="1592132"/>
                </a:cubicBezTo>
                <a:cubicBezTo>
                  <a:pt x="3136065" y="1672186"/>
                  <a:pt x="3177025" y="1565338"/>
                  <a:pt x="3108960" y="1667436"/>
                </a:cubicBezTo>
                <a:cubicBezTo>
                  <a:pt x="3101788" y="1678194"/>
                  <a:pt x="3095522" y="1689613"/>
                  <a:pt x="3087445" y="1699709"/>
                </a:cubicBezTo>
                <a:cubicBezTo>
                  <a:pt x="3069928" y="1721605"/>
                  <a:pt x="3057617" y="1726766"/>
                  <a:pt x="3033657" y="1742739"/>
                </a:cubicBezTo>
                <a:cubicBezTo>
                  <a:pt x="3030071" y="1753497"/>
                  <a:pt x="3032126" y="1768421"/>
                  <a:pt x="3022899" y="1775012"/>
                </a:cubicBezTo>
                <a:cubicBezTo>
                  <a:pt x="3004444" y="1788194"/>
                  <a:pt x="2958353" y="1796527"/>
                  <a:pt x="2958353" y="1796527"/>
                </a:cubicBezTo>
                <a:lnTo>
                  <a:pt x="2614108" y="1785770"/>
                </a:lnTo>
                <a:cubicBezTo>
                  <a:pt x="2570973" y="1783809"/>
                  <a:pt x="2528196" y="1775012"/>
                  <a:pt x="2485017" y="1775012"/>
                </a:cubicBezTo>
                <a:lnTo>
                  <a:pt x="1118795" y="1785770"/>
                </a:lnTo>
                <a:lnTo>
                  <a:pt x="785308" y="1775012"/>
                </a:lnTo>
                <a:cubicBezTo>
                  <a:pt x="749313" y="1773256"/>
                  <a:pt x="712970" y="1771806"/>
                  <a:pt x="677732" y="1764255"/>
                </a:cubicBezTo>
                <a:cubicBezTo>
                  <a:pt x="662051" y="1760895"/>
                  <a:pt x="649717" y="1748370"/>
                  <a:pt x="634701" y="1742739"/>
                </a:cubicBezTo>
                <a:cubicBezTo>
                  <a:pt x="606150" y="1732032"/>
                  <a:pt x="553675" y="1726534"/>
                  <a:pt x="527125" y="1721224"/>
                </a:cubicBezTo>
                <a:cubicBezTo>
                  <a:pt x="512627" y="1718324"/>
                  <a:pt x="498527" y="1713673"/>
                  <a:pt x="484094" y="1710466"/>
                </a:cubicBezTo>
                <a:cubicBezTo>
                  <a:pt x="466245" y="1706500"/>
                  <a:pt x="448235" y="1703295"/>
                  <a:pt x="430306" y="1699709"/>
                </a:cubicBezTo>
                <a:cubicBezTo>
                  <a:pt x="419548" y="1692537"/>
                  <a:pt x="409917" y="1683286"/>
                  <a:pt x="398033" y="1678193"/>
                </a:cubicBezTo>
                <a:cubicBezTo>
                  <a:pt x="349762" y="1657506"/>
                  <a:pt x="364610" y="1677619"/>
                  <a:pt x="322729" y="1656678"/>
                </a:cubicBezTo>
                <a:cubicBezTo>
                  <a:pt x="311165" y="1650896"/>
                  <a:pt x="300553" y="1643240"/>
                  <a:pt x="290457" y="1635163"/>
                </a:cubicBezTo>
                <a:cubicBezTo>
                  <a:pt x="282537" y="1628827"/>
                  <a:pt x="277638" y="1618865"/>
                  <a:pt x="268941" y="1613647"/>
                </a:cubicBezTo>
                <a:cubicBezTo>
                  <a:pt x="259217" y="1607813"/>
                  <a:pt x="247426" y="1606476"/>
                  <a:pt x="236668" y="1602890"/>
                </a:cubicBezTo>
                <a:cubicBezTo>
                  <a:pt x="225910" y="1595718"/>
                  <a:pt x="212472" y="1591471"/>
                  <a:pt x="204395" y="1581375"/>
                </a:cubicBezTo>
                <a:cubicBezTo>
                  <a:pt x="197311" y="1572520"/>
                  <a:pt x="199145" y="1559015"/>
                  <a:pt x="193638" y="1549102"/>
                </a:cubicBezTo>
                <a:cubicBezTo>
                  <a:pt x="156725" y="1482659"/>
                  <a:pt x="165477" y="1494470"/>
                  <a:pt x="118334" y="1463040"/>
                </a:cubicBezTo>
                <a:lnTo>
                  <a:pt x="75304" y="1398495"/>
                </a:lnTo>
                <a:cubicBezTo>
                  <a:pt x="68132" y="1387737"/>
                  <a:pt x="62930" y="1375365"/>
                  <a:pt x="53788" y="1366222"/>
                </a:cubicBezTo>
                <a:cubicBezTo>
                  <a:pt x="23131" y="1335564"/>
                  <a:pt x="37899" y="1353145"/>
                  <a:pt x="10758" y="1312433"/>
                </a:cubicBezTo>
                <a:cubicBezTo>
                  <a:pt x="14344" y="1219200"/>
                  <a:pt x="12806" y="1125629"/>
                  <a:pt x="21515" y="1032735"/>
                </a:cubicBezTo>
                <a:cubicBezTo>
                  <a:pt x="23632" y="1010155"/>
                  <a:pt x="37531" y="990191"/>
                  <a:pt x="43031" y="968189"/>
                </a:cubicBezTo>
                <a:lnTo>
                  <a:pt x="53788" y="925158"/>
                </a:lnTo>
                <a:cubicBezTo>
                  <a:pt x="50202" y="842683"/>
                  <a:pt x="52867" y="759697"/>
                  <a:pt x="43031" y="677732"/>
                </a:cubicBezTo>
                <a:cubicBezTo>
                  <a:pt x="41823" y="667662"/>
                  <a:pt x="26733" y="664914"/>
                  <a:pt x="21515" y="656217"/>
                </a:cubicBezTo>
                <a:cubicBezTo>
                  <a:pt x="15681" y="646493"/>
                  <a:pt x="11785" y="635237"/>
                  <a:pt x="10758" y="623944"/>
                </a:cubicBezTo>
                <a:cubicBezTo>
                  <a:pt x="8161" y="595375"/>
                  <a:pt x="10758" y="566570"/>
                  <a:pt x="10758" y="537883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-64546" y="2971800"/>
            <a:ext cx="1516828" cy="1602889"/>
          </a:xfrm>
          <a:custGeom>
            <a:avLst/>
            <a:gdLst>
              <a:gd name="connsiteX0" fmla="*/ 86061 w 1516828"/>
              <a:gd name="connsiteY0" fmla="*/ 0 h 1602889"/>
              <a:gd name="connsiteX1" fmla="*/ 613186 w 1516828"/>
              <a:gd name="connsiteY1" fmla="*/ 10757 h 1602889"/>
              <a:gd name="connsiteX2" fmla="*/ 806824 w 1516828"/>
              <a:gd name="connsiteY2" fmla="*/ 21515 h 1602889"/>
              <a:gd name="connsiteX3" fmla="*/ 1151068 w 1516828"/>
              <a:gd name="connsiteY3" fmla="*/ 10757 h 1602889"/>
              <a:gd name="connsiteX4" fmla="*/ 1463040 w 1516828"/>
              <a:gd name="connsiteY4" fmla="*/ 21515 h 1602889"/>
              <a:gd name="connsiteX5" fmla="*/ 1495313 w 1516828"/>
              <a:gd name="connsiteY5" fmla="*/ 43030 h 1602889"/>
              <a:gd name="connsiteX6" fmla="*/ 1516828 w 1516828"/>
              <a:gd name="connsiteY6" fmla="*/ 75303 h 1602889"/>
              <a:gd name="connsiteX7" fmla="*/ 1506071 w 1516828"/>
              <a:gd name="connsiteY7" fmla="*/ 548640 h 1602889"/>
              <a:gd name="connsiteX8" fmla="*/ 1484555 w 1516828"/>
              <a:gd name="connsiteY8" fmla="*/ 580913 h 1602889"/>
              <a:gd name="connsiteX9" fmla="*/ 1463040 w 1516828"/>
              <a:gd name="connsiteY9" fmla="*/ 656216 h 1602889"/>
              <a:gd name="connsiteX10" fmla="*/ 1441525 w 1516828"/>
              <a:gd name="connsiteY10" fmla="*/ 688489 h 1602889"/>
              <a:gd name="connsiteX11" fmla="*/ 1420010 w 1516828"/>
              <a:gd name="connsiteY11" fmla="*/ 753035 h 1602889"/>
              <a:gd name="connsiteX12" fmla="*/ 1398494 w 1516828"/>
              <a:gd name="connsiteY12" fmla="*/ 817581 h 1602889"/>
              <a:gd name="connsiteX13" fmla="*/ 1387737 w 1516828"/>
              <a:gd name="connsiteY13" fmla="*/ 849854 h 1602889"/>
              <a:gd name="connsiteX14" fmla="*/ 1376979 w 1516828"/>
              <a:gd name="connsiteY14" fmla="*/ 892884 h 1602889"/>
              <a:gd name="connsiteX15" fmla="*/ 1366221 w 1516828"/>
              <a:gd name="connsiteY15" fmla="*/ 1398494 h 1602889"/>
              <a:gd name="connsiteX16" fmla="*/ 1333948 w 1516828"/>
              <a:gd name="connsiteY16" fmla="*/ 1495313 h 1602889"/>
              <a:gd name="connsiteX17" fmla="*/ 1323191 w 1516828"/>
              <a:gd name="connsiteY17" fmla="*/ 1527586 h 1602889"/>
              <a:gd name="connsiteX18" fmla="*/ 1269402 w 1516828"/>
              <a:gd name="connsiteY18" fmla="*/ 1570616 h 1602889"/>
              <a:gd name="connsiteX19" fmla="*/ 1118795 w 1516828"/>
              <a:gd name="connsiteY19" fmla="*/ 1602889 h 1602889"/>
              <a:gd name="connsiteX20" fmla="*/ 742278 w 1516828"/>
              <a:gd name="connsiteY20" fmla="*/ 1581374 h 1602889"/>
              <a:gd name="connsiteX21" fmla="*/ 699247 w 1516828"/>
              <a:gd name="connsiteY21" fmla="*/ 1570616 h 1602889"/>
              <a:gd name="connsiteX22" fmla="*/ 666974 w 1516828"/>
              <a:gd name="connsiteY22" fmla="*/ 1559859 h 1602889"/>
              <a:gd name="connsiteX23" fmla="*/ 0 w 1516828"/>
              <a:gd name="connsiteY23" fmla="*/ 1549101 h 16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16828" h="1602889">
                <a:moveTo>
                  <a:pt x="86061" y="0"/>
                </a:moveTo>
                <a:lnTo>
                  <a:pt x="613186" y="10757"/>
                </a:lnTo>
                <a:cubicBezTo>
                  <a:pt x="677803" y="12686"/>
                  <a:pt x="742178" y="21515"/>
                  <a:pt x="806824" y="21515"/>
                </a:cubicBezTo>
                <a:cubicBezTo>
                  <a:pt x="921628" y="21515"/>
                  <a:pt x="1036320" y="14343"/>
                  <a:pt x="1151068" y="10757"/>
                </a:cubicBezTo>
                <a:cubicBezTo>
                  <a:pt x="1255059" y="14343"/>
                  <a:pt x="1359442" y="11803"/>
                  <a:pt x="1463040" y="21515"/>
                </a:cubicBezTo>
                <a:cubicBezTo>
                  <a:pt x="1475913" y="22722"/>
                  <a:pt x="1486171" y="33888"/>
                  <a:pt x="1495313" y="43030"/>
                </a:cubicBezTo>
                <a:cubicBezTo>
                  <a:pt x="1504455" y="52172"/>
                  <a:pt x="1509656" y="64545"/>
                  <a:pt x="1516828" y="75303"/>
                </a:cubicBezTo>
                <a:cubicBezTo>
                  <a:pt x="1513242" y="233082"/>
                  <a:pt x="1516124" y="391141"/>
                  <a:pt x="1506071" y="548640"/>
                </a:cubicBezTo>
                <a:cubicBezTo>
                  <a:pt x="1505247" y="561543"/>
                  <a:pt x="1489648" y="569029"/>
                  <a:pt x="1484555" y="580913"/>
                </a:cubicBezTo>
                <a:cubicBezTo>
                  <a:pt x="1463865" y="629190"/>
                  <a:pt x="1483983" y="614331"/>
                  <a:pt x="1463040" y="656216"/>
                </a:cubicBezTo>
                <a:cubicBezTo>
                  <a:pt x="1457258" y="667780"/>
                  <a:pt x="1446776" y="676674"/>
                  <a:pt x="1441525" y="688489"/>
                </a:cubicBezTo>
                <a:cubicBezTo>
                  <a:pt x="1432314" y="709213"/>
                  <a:pt x="1427182" y="731520"/>
                  <a:pt x="1420010" y="753035"/>
                </a:cubicBezTo>
                <a:lnTo>
                  <a:pt x="1398494" y="817581"/>
                </a:lnTo>
                <a:cubicBezTo>
                  <a:pt x="1394908" y="828339"/>
                  <a:pt x="1390487" y="838853"/>
                  <a:pt x="1387737" y="849854"/>
                </a:cubicBezTo>
                <a:lnTo>
                  <a:pt x="1376979" y="892884"/>
                </a:lnTo>
                <a:cubicBezTo>
                  <a:pt x="1373393" y="1061421"/>
                  <a:pt x="1372578" y="1230039"/>
                  <a:pt x="1366221" y="1398494"/>
                </a:cubicBezTo>
                <a:cubicBezTo>
                  <a:pt x="1363902" y="1459949"/>
                  <a:pt x="1361302" y="1454283"/>
                  <a:pt x="1333948" y="1495313"/>
                </a:cubicBezTo>
                <a:cubicBezTo>
                  <a:pt x="1330362" y="1506071"/>
                  <a:pt x="1329025" y="1517862"/>
                  <a:pt x="1323191" y="1527586"/>
                </a:cubicBezTo>
                <a:cubicBezTo>
                  <a:pt x="1315063" y="1541133"/>
                  <a:pt x="1281394" y="1565286"/>
                  <a:pt x="1269402" y="1570616"/>
                </a:cubicBezTo>
                <a:cubicBezTo>
                  <a:pt x="1209420" y="1597274"/>
                  <a:pt x="1186580" y="1594416"/>
                  <a:pt x="1118795" y="1602889"/>
                </a:cubicBezTo>
                <a:cubicBezTo>
                  <a:pt x="1018067" y="1598860"/>
                  <a:pt x="857097" y="1597777"/>
                  <a:pt x="742278" y="1581374"/>
                </a:cubicBezTo>
                <a:cubicBezTo>
                  <a:pt x="727641" y="1579283"/>
                  <a:pt x="713463" y="1574678"/>
                  <a:pt x="699247" y="1570616"/>
                </a:cubicBezTo>
                <a:cubicBezTo>
                  <a:pt x="688344" y="1567501"/>
                  <a:pt x="678280" y="1560729"/>
                  <a:pt x="666974" y="1559859"/>
                </a:cubicBezTo>
                <a:cubicBezTo>
                  <a:pt x="448144" y="1543026"/>
                  <a:pt x="216971" y="1549101"/>
                  <a:pt x="0" y="154910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229600" y="2971800"/>
            <a:ext cx="849971" cy="1734207"/>
          </a:xfrm>
          <a:custGeom>
            <a:avLst/>
            <a:gdLst>
              <a:gd name="connsiteX0" fmla="*/ 849971 w 849971"/>
              <a:gd name="connsiteY0" fmla="*/ 22245 h 1734207"/>
              <a:gd name="connsiteX1" fmla="*/ 494969 w 849971"/>
              <a:gd name="connsiteY1" fmla="*/ 730 h 1734207"/>
              <a:gd name="connsiteX2" fmla="*/ 107694 w 849971"/>
              <a:gd name="connsiteY2" fmla="*/ 11488 h 1734207"/>
              <a:gd name="connsiteX3" fmla="*/ 75421 w 849971"/>
              <a:gd name="connsiteY3" fmla="*/ 22245 h 1734207"/>
              <a:gd name="connsiteX4" fmla="*/ 64663 w 849971"/>
              <a:gd name="connsiteY4" fmla="*/ 54518 h 1734207"/>
              <a:gd name="connsiteX5" fmla="*/ 43148 w 849971"/>
              <a:gd name="connsiteY5" fmla="*/ 76034 h 1734207"/>
              <a:gd name="connsiteX6" fmla="*/ 32390 w 849971"/>
              <a:gd name="connsiteY6" fmla="*/ 108307 h 1734207"/>
              <a:gd name="connsiteX7" fmla="*/ 10875 w 849971"/>
              <a:gd name="connsiteY7" fmla="*/ 140579 h 1734207"/>
              <a:gd name="connsiteX8" fmla="*/ 43148 w 849971"/>
              <a:gd name="connsiteY8" fmla="*/ 334217 h 1734207"/>
              <a:gd name="connsiteX9" fmla="*/ 75421 w 849971"/>
              <a:gd name="connsiteY9" fmla="*/ 398763 h 1734207"/>
              <a:gd name="connsiteX10" fmla="*/ 96936 w 849971"/>
              <a:gd name="connsiteY10" fmla="*/ 560128 h 1734207"/>
              <a:gd name="connsiteX11" fmla="*/ 107694 w 849971"/>
              <a:gd name="connsiteY11" fmla="*/ 592401 h 1734207"/>
              <a:gd name="connsiteX12" fmla="*/ 107694 w 849971"/>
              <a:gd name="connsiteY12" fmla="*/ 1323921 h 1734207"/>
              <a:gd name="connsiteX13" fmla="*/ 75421 w 849971"/>
              <a:gd name="connsiteY13" fmla="*/ 1388467 h 1734207"/>
              <a:gd name="connsiteX14" fmla="*/ 53905 w 849971"/>
              <a:gd name="connsiteY14" fmla="*/ 1409982 h 1734207"/>
              <a:gd name="connsiteX15" fmla="*/ 117 w 849971"/>
              <a:gd name="connsiteY15" fmla="*/ 1506801 h 1734207"/>
              <a:gd name="connsiteX16" fmla="*/ 10875 w 849971"/>
              <a:gd name="connsiteY16" fmla="*/ 1657408 h 1734207"/>
              <a:gd name="connsiteX17" fmla="*/ 75421 w 849971"/>
              <a:gd name="connsiteY17" fmla="*/ 1700438 h 1734207"/>
              <a:gd name="connsiteX18" fmla="*/ 96936 w 849971"/>
              <a:gd name="connsiteY18" fmla="*/ 1721954 h 1734207"/>
              <a:gd name="connsiteX19" fmla="*/ 139967 w 849971"/>
              <a:gd name="connsiteY19" fmla="*/ 1732711 h 1734207"/>
              <a:gd name="connsiteX20" fmla="*/ 806941 w 849971"/>
              <a:gd name="connsiteY20" fmla="*/ 1732711 h 173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49971" h="1734207">
                <a:moveTo>
                  <a:pt x="849971" y="22245"/>
                </a:moveTo>
                <a:cubicBezTo>
                  <a:pt x="708049" y="-6138"/>
                  <a:pt x="757399" y="730"/>
                  <a:pt x="494969" y="730"/>
                </a:cubicBezTo>
                <a:cubicBezTo>
                  <a:pt x="365828" y="730"/>
                  <a:pt x="236786" y="7902"/>
                  <a:pt x="107694" y="11488"/>
                </a:cubicBezTo>
                <a:cubicBezTo>
                  <a:pt x="96936" y="15074"/>
                  <a:pt x="83439" y="14227"/>
                  <a:pt x="75421" y="22245"/>
                </a:cubicBezTo>
                <a:cubicBezTo>
                  <a:pt x="67403" y="30263"/>
                  <a:pt x="70497" y="44794"/>
                  <a:pt x="64663" y="54518"/>
                </a:cubicBezTo>
                <a:cubicBezTo>
                  <a:pt x="59445" y="63215"/>
                  <a:pt x="50320" y="68862"/>
                  <a:pt x="43148" y="76034"/>
                </a:cubicBezTo>
                <a:cubicBezTo>
                  <a:pt x="39562" y="86792"/>
                  <a:pt x="37461" y="98165"/>
                  <a:pt x="32390" y="108307"/>
                </a:cubicBezTo>
                <a:cubicBezTo>
                  <a:pt x="26608" y="119871"/>
                  <a:pt x="11735" y="127679"/>
                  <a:pt x="10875" y="140579"/>
                </a:cubicBezTo>
                <a:cubicBezTo>
                  <a:pt x="8918" y="169931"/>
                  <a:pt x="15646" y="292963"/>
                  <a:pt x="43148" y="334217"/>
                </a:cubicBezTo>
                <a:cubicBezTo>
                  <a:pt x="70953" y="375925"/>
                  <a:pt x="60574" y="354224"/>
                  <a:pt x="75421" y="398763"/>
                </a:cubicBezTo>
                <a:cubicBezTo>
                  <a:pt x="80601" y="445382"/>
                  <a:pt x="86204" y="511836"/>
                  <a:pt x="96936" y="560128"/>
                </a:cubicBezTo>
                <a:cubicBezTo>
                  <a:pt x="99396" y="571198"/>
                  <a:pt x="104108" y="581643"/>
                  <a:pt x="107694" y="592401"/>
                </a:cubicBezTo>
                <a:cubicBezTo>
                  <a:pt x="120099" y="939769"/>
                  <a:pt x="125921" y="932039"/>
                  <a:pt x="107694" y="1323921"/>
                </a:cubicBezTo>
                <a:cubicBezTo>
                  <a:pt x="106712" y="1345031"/>
                  <a:pt x="87418" y="1373471"/>
                  <a:pt x="75421" y="1388467"/>
                </a:cubicBezTo>
                <a:cubicBezTo>
                  <a:pt x="69085" y="1396387"/>
                  <a:pt x="59991" y="1401868"/>
                  <a:pt x="53905" y="1409982"/>
                </a:cubicBezTo>
                <a:cubicBezTo>
                  <a:pt x="9518" y="1469164"/>
                  <a:pt x="16889" y="1456487"/>
                  <a:pt x="117" y="1506801"/>
                </a:cubicBezTo>
                <a:cubicBezTo>
                  <a:pt x="3703" y="1557003"/>
                  <a:pt x="-7367" y="1610500"/>
                  <a:pt x="10875" y="1657408"/>
                </a:cubicBezTo>
                <a:cubicBezTo>
                  <a:pt x="20247" y="1681508"/>
                  <a:pt x="57137" y="1682153"/>
                  <a:pt x="75421" y="1700438"/>
                </a:cubicBezTo>
                <a:cubicBezTo>
                  <a:pt x="82593" y="1707610"/>
                  <a:pt x="87864" y="1717418"/>
                  <a:pt x="96936" y="1721954"/>
                </a:cubicBezTo>
                <a:cubicBezTo>
                  <a:pt x="110160" y="1728566"/>
                  <a:pt x="125184" y="1732487"/>
                  <a:pt x="139967" y="1732711"/>
                </a:cubicBezTo>
                <a:cubicBezTo>
                  <a:pt x="362266" y="1736079"/>
                  <a:pt x="584616" y="1732711"/>
                  <a:pt x="806941" y="1732711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447800" y="3100920"/>
            <a:ext cx="3220766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29000" y="3657600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V="1">
            <a:off x="5037823" y="3215683"/>
            <a:ext cx="3111119" cy="1366227"/>
          </a:xfrm>
          <a:custGeom>
            <a:avLst/>
            <a:gdLst>
              <a:gd name="connsiteX0" fmla="*/ 268941 w 3220766"/>
              <a:gd name="connsiteY0" fmla="*/ 193638 h 1366227"/>
              <a:gd name="connsiteX1" fmla="*/ 344245 w 3220766"/>
              <a:gd name="connsiteY1" fmla="*/ 96819 h 1366227"/>
              <a:gd name="connsiteX2" fmla="*/ 419548 w 3220766"/>
              <a:gd name="connsiteY2" fmla="*/ 75304 h 1366227"/>
              <a:gd name="connsiteX3" fmla="*/ 462579 w 3220766"/>
              <a:gd name="connsiteY3" fmla="*/ 64546 h 1366227"/>
              <a:gd name="connsiteX4" fmla="*/ 494852 w 3220766"/>
              <a:gd name="connsiteY4" fmla="*/ 53789 h 1366227"/>
              <a:gd name="connsiteX5" fmla="*/ 613186 w 3220766"/>
              <a:gd name="connsiteY5" fmla="*/ 43031 h 1366227"/>
              <a:gd name="connsiteX6" fmla="*/ 666974 w 3220766"/>
              <a:gd name="connsiteY6" fmla="*/ 32273 h 1366227"/>
              <a:gd name="connsiteX7" fmla="*/ 785308 w 3220766"/>
              <a:gd name="connsiteY7" fmla="*/ 0 h 1366227"/>
              <a:gd name="connsiteX8" fmla="*/ 978946 w 3220766"/>
              <a:gd name="connsiteY8" fmla="*/ 10758 h 1366227"/>
              <a:gd name="connsiteX9" fmla="*/ 1108038 w 3220766"/>
              <a:gd name="connsiteY9" fmla="*/ 21516 h 1366227"/>
              <a:gd name="connsiteX10" fmla="*/ 2678654 w 3220766"/>
              <a:gd name="connsiteY10" fmla="*/ 32273 h 1366227"/>
              <a:gd name="connsiteX11" fmla="*/ 2710927 w 3220766"/>
              <a:gd name="connsiteY11" fmla="*/ 43031 h 1366227"/>
              <a:gd name="connsiteX12" fmla="*/ 2796988 w 3220766"/>
              <a:gd name="connsiteY12" fmla="*/ 64546 h 1366227"/>
              <a:gd name="connsiteX13" fmla="*/ 2818503 w 3220766"/>
              <a:gd name="connsiteY13" fmla="*/ 96819 h 1366227"/>
              <a:gd name="connsiteX14" fmla="*/ 2861534 w 3220766"/>
              <a:gd name="connsiteY14" fmla="*/ 139850 h 1366227"/>
              <a:gd name="connsiteX15" fmla="*/ 2883049 w 3220766"/>
              <a:gd name="connsiteY15" fmla="*/ 172123 h 1366227"/>
              <a:gd name="connsiteX16" fmla="*/ 2915322 w 3220766"/>
              <a:gd name="connsiteY16" fmla="*/ 193638 h 1366227"/>
              <a:gd name="connsiteX17" fmla="*/ 2990626 w 3220766"/>
              <a:gd name="connsiteY17" fmla="*/ 258184 h 1366227"/>
              <a:gd name="connsiteX18" fmla="*/ 3033656 w 3220766"/>
              <a:gd name="connsiteY18" fmla="*/ 322730 h 1366227"/>
              <a:gd name="connsiteX19" fmla="*/ 3065929 w 3220766"/>
              <a:gd name="connsiteY19" fmla="*/ 398033 h 1366227"/>
              <a:gd name="connsiteX20" fmla="*/ 3087445 w 3220766"/>
              <a:gd name="connsiteY20" fmla="*/ 473337 h 1366227"/>
              <a:gd name="connsiteX21" fmla="*/ 3108960 w 3220766"/>
              <a:gd name="connsiteY21" fmla="*/ 537883 h 1366227"/>
              <a:gd name="connsiteX22" fmla="*/ 3119718 w 3220766"/>
              <a:gd name="connsiteY22" fmla="*/ 570156 h 1366227"/>
              <a:gd name="connsiteX23" fmla="*/ 3151991 w 3220766"/>
              <a:gd name="connsiteY23" fmla="*/ 677732 h 1366227"/>
              <a:gd name="connsiteX24" fmla="*/ 3173506 w 3220766"/>
              <a:gd name="connsiteY24" fmla="*/ 710005 h 1366227"/>
              <a:gd name="connsiteX25" fmla="*/ 3205779 w 3220766"/>
              <a:gd name="connsiteY25" fmla="*/ 828339 h 1366227"/>
              <a:gd name="connsiteX26" fmla="*/ 3205779 w 3220766"/>
              <a:gd name="connsiteY26" fmla="*/ 1129553 h 1366227"/>
              <a:gd name="connsiteX27" fmla="*/ 3195021 w 3220766"/>
              <a:gd name="connsiteY27" fmla="*/ 1161826 h 1366227"/>
              <a:gd name="connsiteX28" fmla="*/ 3162748 w 3220766"/>
              <a:gd name="connsiteY28" fmla="*/ 1183341 h 1366227"/>
              <a:gd name="connsiteX29" fmla="*/ 3108960 w 3220766"/>
              <a:gd name="connsiteY29" fmla="*/ 1215614 h 1366227"/>
              <a:gd name="connsiteX30" fmla="*/ 3065929 w 3220766"/>
              <a:gd name="connsiteY30" fmla="*/ 1258645 h 1366227"/>
              <a:gd name="connsiteX31" fmla="*/ 3001383 w 3220766"/>
              <a:gd name="connsiteY31" fmla="*/ 1290918 h 1366227"/>
              <a:gd name="connsiteX32" fmla="*/ 2969111 w 3220766"/>
              <a:gd name="connsiteY32" fmla="*/ 1312433 h 1366227"/>
              <a:gd name="connsiteX33" fmla="*/ 2936838 w 3220766"/>
              <a:gd name="connsiteY33" fmla="*/ 1323191 h 1366227"/>
              <a:gd name="connsiteX34" fmla="*/ 2538805 w 3220766"/>
              <a:gd name="connsiteY34" fmla="*/ 1344706 h 1366227"/>
              <a:gd name="connsiteX35" fmla="*/ 2323652 w 3220766"/>
              <a:gd name="connsiteY35" fmla="*/ 1366221 h 1366227"/>
              <a:gd name="connsiteX36" fmla="*/ 1021976 w 3220766"/>
              <a:gd name="connsiteY36" fmla="*/ 1344706 h 1366227"/>
              <a:gd name="connsiteX37" fmla="*/ 946673 w 3220766"/>
              <a:gd name="connsiteY37" fmla="*/ 1333949 h 1366227"/>
              <a:gd name="connsiteX38" fmla="*/ 505609 w 3220766"/>
              <a:gd name="connsiteY38" fmla="*/ 1312433 h 1366227"/>
              <a:gd name="connsiteX39" fmla="*/ 182880 w 3220766"/>
              <a:gd name="connsiteY39" fmla="*/ 1290918 h 1366227"/>
              <a:gd name="connsiteX40" fmla="*/ 150607 w 3220766"/>
              <a:gd name="connsiteY40" fmla="*/ 1269403 h 1366227"/>
              <a:gd name="connsiteX41" fmla="*/ 86061 w 3220766"/>
              <a:gd name="connsiteY41" fmla="*/ 1247887 h 1366227"/>
              <a:gd name="connsiteX42" fmla="*/ 43031 w 3220766"/>
              <a:gd name="connsiteY42" fmla="*/ 1194099 h 1366227"/>
              <a:gd name="connsiteX43" fmla="*/ 32273 w 3220766"/>
              <a:gd name="connsiteY43" fmla="*/ 1161826 h 1366227"/>
              <a:gd name="connsiteX44" fmla="*/ 0 w 3220766"/>
              <a:gd name="connsiteY44" fmla="*/ 1097280 h 1366227"/>
              <a:gd name="connsiteX45" fmla="*/ 10758 w 3220766"/>
              <a:gd name="connsiteY45" fmla="*/ 946673 h 1366227"/>
              <a:gd name="connsiteX46" fmla="*/ 21515 w 3220766"/>
              <a:gd name="connsiteY46" fmla="*/ 914400 h 1366227"/>
              <a:gd name="connsiteX47" fmla="*/ 75303 w 3220766"/>
              <a:gd name="connsiteY47" fmla="*/ 871370 h 1366227"/>
              <a:gd name="connsiteX48" fmla="*/ 86061 w 3220766"/>
              <a:gd name="connsiteY48" fmla="*/ 828339 h 1366227"/>
              <a:gd name="connsiteX49" fmla="*/ 129092 w 3220766"/>
              <a:gd name="connsiteY49" fmla="*/ 774551 h 1366227"/>
              <a:gd name="connsiteX50" fmla="*/ 139849 w 3220766"/>
              <a:gd name="connsiteY50" fmla="*/ 602429 h 1366227"/>
              <a:gd name="connsiteX51" fmla="*/ 150607 w 3220766"/>
              <a:gd name="connsiteY51" fmla="*/ 570156 h 1366227"/>
              <a:gd name="connsiteX52" fmla="*/ 161365 w 3220766"/>
              <a:gd name="connsiteY52" fmla="*/ 494852 h 1366227"/>
              <a:gd name="connsiteX53" fmla="*/ 193638 w 3220766"/>
              <a:gd name="connsiteY53" fmla="*/ 398033 h 1366227"/>
              <a:gd name="connsiteX54" fmla="*/ 204395 w 3220766"/>
              <a:gd name="connsiteY54" fmla="*/ 365760 h 1366227"/>
              <a:gd name="connsiteX55" fmla="*/ 215153 w 3220766"/>
              <a:gd name="connsiteY55" fmla="*/ 333487 h 1366227"/>
              <a:gd name="connsiteX56" fmla="*/ 236668 w 3220766"/>
              <a:gd name="connsiteY56" fmla="*/ 215153 h 1366227"/>
              <a:gd name="connsiteX57" fmla="*/ 268941 w 3220766"/>
              <a:gd name="connsiteY57" fmla="*/ 193638 h 136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20766" h="1366227">
                <a:moveTo>
                  <a:pt x="268941" y="193638"/>
                </a:moveTo>
                <a:cubicBezTo>
                  <a:pt x="286870" y="173916"/>
                  <a:pt x="317038" y="103621"/>
                  <a:pt x="344245" y="96819"/>
                </a:cubicBezTo>
                <a:cubicBezTo>
                  <a:pt x="478778" y="63184"/>
                  <a:pt x="311506" y="106173"/>
                  <a:pt x="419548" y="75304"/>
                </a:cubicBezTo>
                <a:cubicBezTo>
                  <a:pt x="433764" y="71242"/>
                  <a:pt x="448363" y="68608"/>
                  <a:pt x="462579" y="64546"/>
                </a:cubicBezTo>
                <a:cubicBezTo>
                  <a:pt x="473482" y="61431"/>
                  <a:pt x="483626" y="55393"/>
                  <a:pt x="494852" y="53789"/>
                </a:cubicBezTo>
                <a:cubicBezTo>
                  <a:pt x="534061" y="48188"/>
                  <a:pt x="573741" y="46617"/>
                  <a:pt x="613186" y="43031"/>
                </a:cubicBezTo>
                <a:cubicBezTo>
                  <a:pt x="631115" y="39445"/>
                  <a:pt x="649334" y="37084"/>
                  <a:pt x="666974" y="32273"/>
                </a:cubicBezTo>
                <a:cubicBezTo>
                  <a:pt x="817109" y="-8673"/>
                  <a:pt x="654262" y="26210"/>
                  <a:pt x="785308" y="0"/>
                </a:cubicBezTo>
                <a:lnTo>
                  <a:pt x="978946" y="10758"/>
                </a:lnTo>
                <a:cubicBezTo>
                  <a:pt x="1022030" y="13630"/>
                  <a:pt x="1064862" y="20969"/>
                  <a:pt x="1108038" y="21516"/>
                </a:cubicBezTo>
                <a:lnTo>
                  <a:pt x="2678654" y="32273"/>
                </a:lnTo>
                <a:cubicBezTo>
                  <a:pt x="2689412" y="35859"/>
                  <a:pt x="2699926" y="40281"/>
                  <a:pt x="2710927" y="43031"/>
                </a:cubicBezTo>
                <a:lnTo>
                  <a:pt x="2796988" y="64546"/>
                </a:lnTo>
                <a:cubicBezTo>
                  <a:pt x="2804160" y="75304"/>
                  <a:pt x="2810089" y="87003"/>
                  <a:pt x="2818503" y="96819"/>
                </a:cubicBezTo>
                <a:cubicBezTo>
                  <a:pt x="2831704" y="112221"/>
                  <a:pt x="2850282" y="122972"/>
                  <a:pt x="2861534" y="139850"/>
                </a:cubicBezTo>
                <a:cubicBezTo>
                  <a:pt x="2868706" y="150608"/>
                  <a:pt x="2873907" y="162981"/>
                  <a:pt x="2883049" y="172123"/>
                </a:cubicBezTo>
                <a:cubicBezTo>
                  <a:pt x="2892191" y="181265"/>
                  <a:pt x="2905506" y="185224"/>
                  <a:pt x="2915322" y="193638"/>
                </a:cubicBezTo>
                <a:cubicBezTo>
                  <a:pt x="3006625" y="271897"/>
                  <a:pt x="2916535" y="208791"/>
                  <a:pt x="2990626" y="258184"/>
                </a:cubicBezTo>
                <a:cubicBezTo>
                  <a:pt x="3004969" y="279699"/>
                  <a:pt x="3025479" y="298199"/>
                  <a:pt x="3033656" y="322730"/>
                </a:cubicBezTo>
                <a:cubicBezTo>
                  <a:pt x="3058886" y="398416"/>
                  <a:pt x="3026049" y="304981"/>
                  <a:pt x="3065929" y="398033"/>
                </a:cubicBezTo>
                <a:cubicBezTo>
                  <a:pt x="3077981" y="426153"/>
                  <a:pt x="3078346" y="443008"/>
                  <a:pt x="3087445" y="473337"/>
                </a:cubicBezTo>
                <a:cubicBezTo>
                  <a:pt x="3093962" y="495060"/>
                  <a:pt x="3101788" y="516368"/>
                  <a:pt x="3108960" y="537883"/>
                </a:cubicBezTo>
                <a:cubicBezTo>
                  <a:pt x="3112546" y="548641"/>
                  <a:pt x="3116968" y="559155"/>
                  <a:pt x="3119718" y="570156"/>
                </a:cubicBezTo>
                <a:cubicBezTo>
                  <a:pt x="3125732" y="594214"/>
                  <a:pt x="3141512" y="662014"/>
                  <a:pt x="3151991" y="677732"/>
                </a:cubicBezTo>
                <a:lnTo>
                  <a:pt x="3173506" y="710005"/>
                </a:lnTo>
                <a:cubicBezTo>
                  <a:pt x="3197771" y="807067"/>
                  <a:pt x="3185670" y="768014"/>
                  <a:pt x="3205779" y="828339"/>
                </a:cubicBezTo>
                <a:cubicBezTo>
                  <a:pt x="3227852" y="960783"/>
                  <a:pt x="3223559" y="907296"/>
                  <a:pt x="3205779" y="1129553"/>
                </a:cubicBezTo>
                <a:cubicBezTo>
                  <a:pt x="3204875" y="1140856"/>
                  <a:pt x="3202105" y="1152971"/>
                  <a:pt x="3195021" y="1161826"/>
                </a:cubicBezTo>
                <a:cubicBezTo>
                  <a:pt x="3186944" y="1171922"/>
                  <a:pt x="3172844" y="1175264"/>
                  <a:pt x="3162748" y="1183341"/>
                </a:cubicBezTo>
                <a:cubicBezTo>
                  <a:pt x="3120557" y="1217095"/>
                  <a:pt x="3165007" y="1196933"/>
                  <a:pt x="3108960" y="1215614"/>
                </a:cubicBezTo>
                <a:cubicBezTo>
                  <a:pt x="3094616" y="1229958"/>
                  <a:pt x="3082807" y="1247393"/>
                  <a:pt x="3065929" y="1258645"/>
                </a:cubicBezTo>
                <a:cubicBezTo>
                  <a:pt x="2973435" y="1320307"/>
                  <a:pt x="3090464" y="1246377"/>
                  <a:pt x="3001383" y="1290918"/>
                </a:cubicBezTo>
                <a:cubicBezTo>
                  <a:pt x="2989819" y="1296700"/>
                  <a:pt x="2980675" y="1306651"/>
                  <a:pt x="2969111" y="1312433"/>
                </a:cubicBezTo>
                <a:cubicBezTo>
                  <a:pt x="2958969" y="1317504"/>
                  <a:pt x="2947839" y="1320441"/>
                  <a:pt x="2936838" y="1323191"/>
                </a:cubicBezTo>
                <a:cubicBezTo>
                  <a:pt x="2808501" y="1355276"/>
                  <a:pt x="2662571" y="1340839"/>
                  <a:pt x="2538805" y="1344706"/>
                </a:cubicBezTo>
                <a:cubicBezTo>
                  <a:pt x="2482373" y="1351760"/>
                  <a:pt x="2373307" y="1366594"/>
                  <a:pt x="2323652" y="1366221"/>
                </a:cubicBezTo>
                <a:lnTo>
                  <a:pt x="1021976" y="1344706"/>
                </a:lnTo>
                <a:cubicBezTo>
                  <a:pt x="996875" y="1341120"/>
                  <a:pt x="971915" y="1336353"/>
                  <a:pt x="946673" y="1333949"/>
                </a:cubicBezTo>
                <a:cubicBezTo>
                  <a:pt x="772790" y="1317389"/>
                  <a:pt x="705137" y="1322935"/>
                  <a:pt x="505609" y="1312433"/>
                </a:cubicBezTo>
                <a:cubicBezTo>
                  <a:pt x="397943" y="1306766"/>
                  <a:pt x="182880" y="1290918"/>
                  <a:pt x="182880" y="1290918"/>
                </a:cubicBezTo>
                <a:cubicBezTo>
                  <a:pt x="172122" y="1283746"/>
                  <a:pt x="162422" y="1274654"/>
                  <a:pt x="150607" y="1269403"/>
                </a:cubicBezTo>
                <a:cubicBezTo>
                  <a:pt x="129882" y="1260192"/>
                  <a:pt x="86061" y="1247887"/>
                  <a:pt x="86061" y="1247887"/>
                </a:cubicBezTo>
                <a:cubicBezTo>
                  <a:pt x="59020" y="1166767"/>
                  <a:pt x="98641" y="1263613"/>
                  <a:pt x="43031" y="1194099"/>
                </a:cubicBezTo>
                <a:cubicBezTo>
                  <a:pt x="35947" y="1185244"/>
                  <a:pt x="37344" y="1171968"/>
                  <a:pt x="32273" y="1161826"/>
                </a:cubicBezTo>
                <a:cubicBezTo>
                  <a:pt x="-9435" y="1078410"/>
                  <a:pt x="27041" y="1178399"/>
                  <a:pt x="0" y="1097280"/>
                </a:cubicBezTo>
                <a:cubicBezTo>
                  <a:pt x="3586" y="1047078"/>
                  <a:pt x="4877" y="996659"/>
                  <a:pt x="10758" y="946673"/>
                </a:cubicBezTo>
                <a:cubicBezTo>
                  <a:pt x="12083" y="935411"/>
                  <a:pt x="15681" y="924124"/>
                  <a:pt x="21515" y="914400"/>
                </a:cubicBezTo>
                <a:cubicBezTo>
                  <a:pt x="31733" y="897370"/>
                  <a:pt x="60648" y="881140"/>
                  <a:pt x="75303" y="871370"/>
                </a:cubicBezTo>
                <a:cubicBezTo>
                  <a:pt x="78889" y="857026"/>
                  <a:pt x="80237" y="841929"/>
                  <a:pt x="86061" y="828339"/>
                </a:cubicBezTo>
                <a:cubicBezTo>
                  <a:pt x="96240" y="804588"/>
                  <a:pt x="111740" y="791902"/>
                  <a:pt x="129092" y="774551"/>
                </a:cubicBezTo>
                <a:cubicBezTo>
                  <a:pt x="132678" y="717177"/>
                  <a:pt x="133831" y="659599"/>
                  <a:pt x="139849" y="602429"/>
                </a:cubicBezTo>
                <a:cubicBezTo>
                  <a:pt x="141036" y="591152"/>
                  <a:pt x="148383" y="581275"/>
                  <a:pt x="150607" y="570156"/>
                </a:cubicBezTo>
                <a:cubicBezTo>
                  <a:pt x="155580" y="545292"/>
                  <a:pt x="155663" y="519559"/>
                  <a:pt x="161365" y="494852"/>
                </a:cubicBezTo>
                <a:cubicBezTo>
                  <a:pt x="161369" y="494836"/>
                  <a:pt x="188257" y="414177"/>
                  <a:pt x="193638" y="398033"/>
                </a:cubicBezTo>
                <a:lnTo>
                  <a:pt x="204395" y="365760"/>
                </a:lnTo>
                <a:lnTo>
                  <a:pt x="215153" y="333487"/>
                </a:lnTo>
                <a:cubicBezTo>
                  <a:pt x="216402" y="324741"/>
                  <a:pt x="226525" y="235439"/>
                  <a:pt x="236668" y="215153"/>
                </a:cubicBezTo>
                <a:cubicBezTo>
                  <a:pt x="241204" y="206081"/>
                  <a:pt x="251012" y="213360"/>
                  <a:pt x="268941" y="1936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5486400" y="3862444"/>
            <a:ext cx="457200" cy="3810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-10758" y="3141233"/>
            <a:ext cx="1346001" cy="1215614"/>
          </a:xfrm>
          <a:custGeom>
            <a:avLst/>
            <a:gdLst>
              <a:gd name="connsiteX0" fmla="*/ 86062 w 1346001"/>
              <a:gd name="connsiteY0" fmla="*/ 0 h 1215614"/>
              <a:gd name="connsiteX1" fmla="*/ 580913 w 1346001"/>
              <a:gd name="connsiteY1" fmla="*/ 10758 h 1215614"/>
              <a:gd name="connsiteX2" fmla="*/ 623944 w 1346001"/>
              <a:gd name="connsiteY2" fmla="*/ 21515 h 1215614"/>
              <a:gd name="connsiteX3" fmla="*/ 699247 w 1346001"/>
              <a:gd name="connsiteY3" fmla="*/ 32273 h 1215614"/>
              <a:gd name="connsiteX4" fmla="*/ 839097 w 1346001"/>
              <a:gd name="connsiteY4" fmla="*/ 43031 h 1215614"/>
              <a:gd name="connsiteX5" fmla="*/ 968189 w 1346001"/>
              <a:gd name="connsiteY5" fmla="*/ 64546 h 1215614"/>
              <a:gd name="connsiteX6" fmla="*/ 1269403 w 1346001"/>
              <a:gd name="connsiteY6" fmla="*/ 86061 h 1215614"/>
              <a:gd name="connsiteX7" fmla="*/ 1323191 w 1346001"/>
              <a:gd name="connsiteY7" fmla="*/ 96819 h 1215614"/>
              <a:gd name="connsiteX8" fmla="*/ 1333949 w 1346001"/>
              <a:gd name="connsiteY8" fmla="*/ 204395 h 1215614"/>
              <a:gd name="connsiteX9" fmla="*/ 1312433 w 1346001"/>
              <a:gd name="connsiteY9" fmla="*/ 225911 h 1215614"/>
              <a:gd name="connsiteX10" fmla="*/ 1290918 w 1346001"/>
              <a:gd name="connsiteY10" fmla="*/ 258183 h 1215614"/>
              <a:gd name="connsiteX11" fmla="*/ 1269403 w 1346001"/>
              <a:gd name="connsiteY11" fmla="*/ 279699 h 1215614"/>
              <a:gd name="connsiteX12" fmla="*/ 1247887 w 1346001"/>
              <a:gd name="connsiteY12" fmla="*/ 311972 h 1215614"/>
              <a:gd name="connsiteX13" fmla="*/ 1215614 w 1346001"/>
              <a:gd name="connsiteY13" fmla="*/ 333487 h 1215614"/>
              <a:gd name="connsiteX14" fmla="*/ 1194099 w 1346001"/>
              <a:gd name="connsiteY14" fmla="*/ 365760 h 1215614"/>
              <a:gd name="connsiteX15" fmla="*/ 1161826 w 1346001"/>
              <a:gd name="connsiteY15" fmla="*/ 398033 h 1215614"/>
              <a:gd name="connsiteX16" fmla="*/ 1140311 w 1346001"/>
              <a:gd name="connsiteY16" fmla="*/ 462579 h 1215614"/>
              <a:gd name="connsiteX17" fmla="*/ 1151069 w 1346001"/>
              <a:gd name="connsiteY17" fmla="*/ 656216 h 1215614"/>
              <a:gd name="connsiteX18" fmla="*/ 1161826 w 1346001"/>
              <a:gd name="connsiteY18" fmla="*/ 763793 h 1215614"/>
              <a:gd name="connsiteX19" fmla="*/ 1151069 w 1346001"/>
              <a:gd name="connsiteY19" fmla="*/ 1086522 h 1215614"/>
              <a:gd name="connsiteX20" fmla="*/ 1097280 w 1346001"/>
              <a:gd name="connsiteY20" fmla="*/ 1172583 h 1215614"/>
              <a:gd name="connsiteX21" fmla="*/ 1075765 w 1346001"/>
              <a:gd name="connsiteY21" fmla="*/ 1194099 h 1215614"/>
              <a:gd name="connsiteX22" fmla="*/ 1011219 w 1346001"/>
              <a:gd name="connsiteY22" fmla="*/ 1215614 h 1215614"/>
              <a:gd name="connsiteX23" fmla="*/ 96819 w 1346001"/>
              <a:gd name="connsiteY23" fmla="*/ 1204856 h 1215614"/>
              <a:gd name="connsiteX24" fmla="*/ 64546 w 1346001"/>
              <a:gd name="connsiteY24" fmla="*/ 1194099 h 1215614"/>
              <a:gd name="connsiteX25" fmla="*/ 0 w 1346001"/>
              <a:gd name="connsiteY25" fmla="*/ 1194099 h 121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6001" h="1215614">
                <a:moveTo>
                  <a:pt x="86062" y="0"/>
                </a:moveTo>
                <a:lnTo>
                  <a:pt x="580913" y="10758"/>
                </a:lnTo>
                <a:cubicBezTo>
                  <a:pt x="595686" y="11349"/>
                  <a:pt x="609397" y="18870"/>
                  <a:pt x="623944" y="21515"/>
                </a:cubicBezTo>
                <a:cubicBezTo>
                  <a:pt x="648891" y="26051"/>
                  <a:pt x="674017" y="29750"/>
                  <a:pt x="699247" y="32273"/>
                </a:cubicBezTo>
                <a:cubicBezTo>
                  <a:pt x="745769" y="36925"/>
                  <a:pt x="792480" y="39445"/>
                  <a:pt x="839097" y="43031"/>
                </a:cubicBezTo>
                <a:cubicBezTo>
                  <a:pt x="884066" y="52024"/>
                  <a:pt x="921494" y="60544"/>
                  <a:pt x="968189" y="64546"/>
                </a:cubicBezTo>
                <a:cubicBezTo>
                  <a:pt x="1068482" y="73143"/>
                  <a:pt x="1269403" y="86061"/>
                  <a:pt x="1269403" y="86061"/>
                </a:cubicBezTo>
                <a:cubicBezTo>
                  <a:pt x="1287332" y="89647"/>
                  <a:pt x="1307316" y="87747"/>
                  <a:pt x="1323191" y="96819"/>
                </a:cubicBezTo>
                <a:cubicBezTo>
                  <a:pt x="1360834" y="118329"/>
                  <a:pt x="1342489" y="178775"/>
                  <a:pt x="1333949" y="204395"/>
                </a:cubicBezTo>
                <a:cubicBezTo>
                  <a:pt x="1330742" y="214017"/>
                  <a:pt x="1318769" y="217991"/>
                  <a:pt x="1312433" y="225911"/>
                </a:cubicBezTo>
                <a:cubicBezTo>
                  <a:pt x="1304356" y="236007"/>
                  <a:pt x="1298994" y="248087"/>
                  <a:pt x="1290918" y="258183"/>
                </a:cubicBezTo>
                <a:cubicBezTo>
                  <a:pt x="1284582" y="266103"/>
                  <a:pt x="1275739" y="271779"/>
                  <a:pt x="1269403" y="279699"/>
                </a:cubicBezTo>
                <a:cubicBezTo>
                  <a:pt x="1261326" y="289795"/>
                  <a:pt x="1257029" y="302830"/>
                  <a:pt x="1247887" y="311972"/>
                </a:cubicBezTo>
                <a:cubicBezTo>
                  <a:pt x="1238745" y="321114"/>
                  <a:pt x="1226372" y="326315"/>
                  <a:pt x="1215614" y="333487"/>
                </a:cubicBezTo>
                <a:cubicBezTo>
                  <a:pt x="1208442" y="344245"/>
                  <a:pt x="1202376" y="355828"/>
                  <a:pt x="1194099" y="365760"/>
                </a:cubicBezTo>
                <a:cubicBezTo>
                  <a:pt x="1184360" y="377447"/>
                  <a:pt x="1169214" y="384734"/>
                  <a:pt x="1161826" y="398033"/>
                </a:cubicBezTo>
                <a:cubicBezTo>
                  <a:pt x="1150812" y="417858"/>
                  <a:pt x="1140311" y="462579"/>
                  <a:pt x="1140311" y="462579"/>
                </a:cubicBezTo>
                <a:cubicBezTo>
                  <a:pt x="1143897" y="527125"/>
                  <a:pt x="1146463" y="591735"/>
                  <a:pt x="1151069" y="656216"/>
                </a:cubicBezTo>
                <a:cubicBezTo>
                  <a:pt x="1153637" y="692162"/>
                  <a:pt x="1161826" y="727755"/>
                  <a:pt x="1161826" y="763793"/>
                </a:cubicBezTo>
                <a:cubicBezTo>
                  <a:pt x="1161826" y="871429"/>
                  <a:pt x="1160008" y="979258"/>
                  <a:pt x="1151069" y="1086522"/>
                </a:cubicBezTo>
                <a:cubicBezTo>
                  <a:pt x="1144972" y="1159691"/>
                  <a:pt x="1137303" y="1140564"/>
                  <a:pt x="1097280" y="1172583"/>
                </a:cubicBezTo>
                <a:cubicBezTo>
                  <a:pt x="1089360" y="1178919"/>
                  <a:pt x="1084837" y="1189563"/>
                  <a:pt x="1075765" y="1194099"/>
                </a:cubicBezTo>
                <a:cubicBezTo>
                  <a:pt x="1055480" y="1204242"/>
                  <a:pt x="1011219" y="1215614"/>
                  <a:pt x="1011219" y="1215614"/>
                </a:cubicBezTo>
                <a:lnTo>
                  <a:pt x="96819" y="1204856"/>
                </a:lnTo>
                <a:cubicBezTo>
                  <a:pt x="85482" y="1204598"/>
                  <a:pt x="75816" y="1195351"/>
                  <a:pt x="64546" y="1194099"/>
                </a:cubicBezTo>
                <a:cubicBezTo>
                  <a:pt x="43162" y="1191723"/>
                  <a:pt x="21515" y="1194099"/>
                  <a:pt x="0" y="1194099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458200" y="3146605"/>
            <a:ext cx="675042" cy="1425395"/>
          </a:xfrm>
          <a:custGeom>
            <a:avLst/>
            <a:gdLst>
              <a:gd name="connsiteX0" fmla="*/ 700182 w 721674"/>
              <a:gd name="connsiteY0" fmla="*/ 5386 h 1528978"/>
              <a:gd name="connsiteX1" fmla="*/ 22450 w 721674"/>
              <a:gd name="connsiteY1" fmla="*/ 16143 h 1528978"/>
              <a:gd name="connsiteX2" fmla="*/ 935 w 721674"/>
              <a:gd name="connsiteY2" fmla="*/ 102204 h 1528978"/>
              <a:gd name="connsiteX3" fmla="*/ 11693 w 721674"/>
              <a:gd name="connsiteY3" fmla="*/ 177508 h 1528978"/>
              <a:gd name="connsiteX4" fmla="*/ 33208 w 721674"/>
              <a:gd name="connsiteY4" fmla="*/ 242054 h 1528978"/>
              <a:gd name="connsiteX5" fmla="*/ 43966 w 721674"/>
              <a:gd name="connsiteY5" fmla="*/ 317357 h 1528978"/>
              <a:gd name="connsiteX6" fmla="*/ 54723 w 721674"/>
              <a:gd name="connsiteY6" fmla="*/ 349630 h 1528978"/>
              <a:gd name="connsiteX7" fmla="*/ 65481 w 721674"/>
              <a:gd name="connsiteY7" fmla="*/ 457207 h 1528978"/>
              <a:gd name="connsiteX8" fmla="*/ 86996 w 721674"/>
              <a:gd name="connsiteY8" fmla="*/ 618571 h 1528978"/>
              <a:gd name="connsiteX9" fmla="*/ 97754 w 721674"/>
              <a:gd name="connsiteY9" fmla="*/ 769179 h 1528978"/>
              <a:gd name="connsiteX10" fmla="*/ 86996 w 721674"/>
              <a:gd name="connsiteY10" fmla="*/ 1253273 h 1528978"/>
              <a:gd name="connsiteX11" fmla="*/ 54723 w 721674"/>
              <a:gd name="connsiteY11" fmla="*/ 1307061 h 1528978"/>
              <a:gd name="connsiteX12" fmla="*/ 22450 w 721674"/>
              <a:gd name="connsiteY12" fmla="*/ 1403880 h 1528978"/>
              <a:gd name="connsiteX13" fmla="*/ 11693 w 721674"/>
              <a:gd name="connsiteY13" fmla="*/ 1436153 h 1528978"/>
              <a:gd name="connsiteX14" fmla="*/ 22450 w 721674"/>
              <a:gd name="connsiteY14" fmla="*/ 1522214 h 1528978"/>
              <a:gd name="connsiteX15" fmla="*/ 97754 w 721674"/>
              <a:gd name="connsiteY15" fmla="*/ 1511456 h 1528978"/>
              <a:gd name="connsiteX16" fmla="*/ 162300 w 721674"/>
              <a:gd name="connsiteY16" fmla="*/ 1468426 h 1528978"/>
              <a:gd name="connsiteX17" fmla="*/ 194573 w 721674"/>
              <a:gd name="connsiteY17" fmla="*/ 1457668 h 1528978"/>
              <a:gd name="connsiteX18" fmla="*/ 614121 w 721674"/>
              <a:gd name="connsiteY18" fmla="*/ 1468426 h 1528978"/>
              <a:gd name="connsiteX19" fmla="*/ 710940 w 721674"/>
              <a:gd name="connsiteY19" fmla="*/ 1479183 h 152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674" h="1528978">
                <a:moveTo>
                  <a:pt x="700182" y="5386"/>
                </a:moveTo>
                <a:cubicBezTo>
                  <a:pt x="474271" y="8972"/>
                  <a:pt x="246254" y="-14845"/>
                  <a:pt x="22450" y="16143"/>
                </a:cubicBezTo>
                <a:cubicBezTo>
                  <a:pt x="-6840" y="20199"/>
                  <a:pt x="935" y="102204"/>
                  <a:pt x="935" y="102204"/>
                </a:cubicBezTo>
                <a:cubicBezTo>
                  <a:pt x="4521" y="127305"/>
                  <a:pt x="5991" y="152801"/>
                  <a:pt x="11693" y="177508"/>
                </a:cubicBezTo>
                <a:cubicBezTo>
                  <a:pt x="16793" y="199606"/>
                  <a:pt x="33208" y="242054"/>
                  <a:pt x="33208" y="242054"/>
                </a:cubicBezTo>
                <a:cubicBezTo>
                  <a:pt x="36794" y="267155"/>
                  <a:pt x="38993" y="292494"/>
                  <a:pt x="43966" y="317357"/>
                </a:cubicBezTo>
                <a:cubicBezTo>
                  <a:pt x="46190" y="328476"/>
                  <a:pt x="52999" y="338422"/>
                  <a:pt x="54723" y="349630"/>
                </a:cubicBezTo>
                <a:cubicBezTo>
                  <a:pt x="60203" y="385249"/>
                  <a:pt x="62218" y="421317"/>
                  <a:pt x="65481" y="457207"/>
                </a:cubicBezTo>
                <a:cubicBezTo>
                  <a:pt x="78643" y="601987"/>
                  <a:pt x="62201" y="544183"/>
                  <a:pt x="86996" y="618571"/>
                </a:cubicBezTo>
                <a:cubicBezTo>
                  <a:pt x="90582" y="668774"/>
                  <a:pt x="97754" y="718848"/>
                  <a:pt x="97754" y="769179"/>
                </a:cubicBezTo>
                <a:cubicBezTo>
                  <a:pt x="97754" y="930584"/>
                  <a:pt x="93715" y="1092008"/>
                  <a:pt x="86996" y="1253273"/>
                </a:cubicBezTo>
                <a:cubicBezTo>
                  <a:pt x="85782" y="1282419"/>
                  <a:pt x="72854" y="1288931"/>
                  <a:pt x="54723" y="1307061"/>
                </a:cubicBezTo>
                <a:lnTo>
                  <a:pt x="22450" y="1403880"/>
                </a:lnTo>
                <a:lnTo>
                  <a:pt x="11693" y="1436153"/>
                </a:lnTo>
                <a:cubicBezTo>
                  <a:pt x="15279" y="1464840"/>
                  <a:pt x="693" y="1503177"/>
                  <a:pt x="22450" y="1522214"/>
                </a:cubicBezTo>
                <a:cubicBezTo>
                  <a:pt x="41533" y="1538911"/>
                  <a:pt x="74088" y="1520558"/>
                  <a:pt x="97754" y="1511456"/>
                </a:cubicBezTo>
                <a:cubicBezTo>
                  <a:pt x="121889" y="1502174"/>
                  <a:pt x="140785" y="1482769"/>
                  <a:pt x="162300" y="1468426"/>
                </a:cubicBezTo>
                <a:cubicBezTo>
                  <a:pt x="171735" y="1462136"/>
                  <a:pt x="183815" y="1461254"/>
                  <a:pt x="194573" y="1457668"/>
                </a:cubicBezTo>
                <a:lnTo>
                  <a:pt x="614121" y="1468426"/>
                </a:lnTo>
                <a:cubicBezTo>
                  <a:pt x="912662" y="1481996"/>
                  <a:pt x="468655" y="1479183"/>
                  <a:pt x="710940" y="1479183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-76200" y="4572000"/>
            <a:ext cx="1387737" cy="1340322"/>
          </a:xfrm>
          <a:custGeom>
            <a:avLst/>
            <a:gdLst>
              <a:gd name="connsiteX0" fmla="*/ 118335 w 1366222"/>
              <a:gd name="connsiteY0" fmla="*/ 0 h 1355995"/>
              <a:gd name="connsiteX1" fmla="*/ 204396 w 1366222"/>
              <a:gd name="connsiteY1" fmla="*/ 10758 h 1355995"/>
              <a:gd name="connsiteX2" fmla="*/ 311972 w 1366222"/>
              <a:gd name="connsiteY2" fmla="*/ 32273 h 1355995"/>
              <a:gd name="connsiteX3" fmla="*/ 1183342 w 1366222"/>
              <a:gd name="connsiteY3" fmla="*/ 43031 h 1355995"/>
              <a:gd name="connsiteX4" fmla="*/ 1312433 w 1366222"/>
              <a:gd name="connsiteY4" fmla="*/ 118334 h 1355995"/>
              <a:gd name="connsiteX5" fmla="*/ 1333949 w 1366222"/>
              <a:gd name="connsiteY5" fmla="*/ 139850 h 1355995"/>
              <a:gd name="connsiteX6" fmla="*/ 1344706 w 1366222"/>
              <a:gd name="connsiteY6" fmla="*/ 172122 h 1355995"/>
              <a:gd name="connsiteX7" fmla="*/ 1355464 w 1366222"/>
              <a:gd name="connsiteY7" fmla="*/ 225911 h 1355995"/>
              <a:gd name="connsiteX8" fmla="*/ 1366222 w 1366222"/>
              <a:gd name="connsiteY8" fmla="*/ 989704 h 1355995"/>
              <a:gd name="connsiteX9" fmla="*/ 1355464 w 1366222"/>
              <a:gd name="connsiteY9" fmla="*/ 1161826 h 1355995"/>
              <a:gd name="connsiteX10" fmla="*/ 1323191 w 1366222"/>
              <a:gd name="connsiteY10" fmla="*/ 1183341 h 1355995"/>
              <a:gd name="connsiteX11" fmla="*/ 1269403 w 1366222"/>
              <a:gd name="connsiteY11" fmla="*/ 1215614 h 1355995"/>
              <a:gd name="connsiteX12" fmla="*/ 1237130 w 1366222"/>
              <a:gd name="connsiteY12" fmla="*/ 1237130 h 1355995"/>
              <a:gd name="connsiteX13" fmla="*/ 1151069 w 1366222"/>
              <a:gd name="connsiteY13" fmla="*/ 1312433 h 1355995"/>
              <a:gd name="connsiteX14" fmla="*/ 1118796 w 1366222"/>
              <a:gd name="connsiteY14" fmla="*/ 1323191 h 1355995"/>
              <a:gd name="connsiteX15" fmla="*/ 1075765 w 1366222"/>
              <a:gd name="connsiteY15" fmla="*/ 1333948 h 1355995"/>
              <a:gd name="connsiteX16" fmla="*/ 1011219 w 1366222"/>
              <a:gd name="connsiteY16" fmla="*/ 1355464 h 1355995"/>
              <a:gd name="connsiteX17" fmla="*/ 742278 w 1366222"/>
              <a:gd name="connsiteY17" fmla="*/ 1344706 h 1355995"/>
              <a:gd name="connsiteX18" fmla="*/ 247426 w 1366222"/>
              <a:gd name="connsiteY18" fmla="*/ 1355464 h 1355995"/>
              <a:gd name="connsiteX19" fmla="*/ 0 w 1366222"/>
              <a:gd name="connsiteY19" fmla="*/ 1355464 h 135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6222" h="1355995">
                <a:moveTo>
                  <a:pt x="118335" y="0"/>
                </a:moveTo>
                <a:cubicBezTo>
                  <a:pt x="147022" y="3586"/>
                  <a:pt x="175952" y="5586"/>
                  <a:pt x="204396" y="10758"/>
                </a:cubicBezTo>
                <a:cubicBezTo>
                  <a:pt x="285142" y="25439"/>
                  <a:pt x="170843" y="29065"/>
                  <a:pt x="311972" y="32273"/>
                </a:cubicBezTo>
                <a:cubicBezTo>
                  <a:pt x="602376" y="38873"/>
                  <a:pt x="892885" y="39445"/>
                  <a:pt x="1183342" y="43031"/>
                </a:cubicBezTo>
                <a:cubicBezTo>
                  <a:pt x="1277900" y="58790"/>
                  <a:pt x="1232464" y="38365"/>
                  <a:pt x="1312433" y="118334"/>
                </a:cubicBezTo>
                <a:lnTo>
                  <a:pt x="1333949" y="139850"/>
                </a:lnTo>
                <a:cubicBezTo>
                  <a:pt x="1337535" y="150607"/>
                  <a:pt x="1341956" y="161121"/>
                  <a:pt x="1344706" y="172122"/>
                </a:cubicBezTo>
                <a:cubicBezTo>
                  <a:pt x="1349141" y="189861"/>
                  <a:pt x="1354983" y="207633"/>
                  <a:pt x="1355464" y="225911"/>
                </a:cubicBezTo>
                <a:cubicBezTo>
                  <a:pt x="1362162" y="480446"/>
                  <a:pt x="1362636" y="735106"/>
                  <a:pt x="1366222" y="989704"/>
                </a:cubicBezTo>
                <a:cubicBezTo>
                  <a:pt x="1362636" y="1047078"/>
                  <a:pt x="1367935" y="1105709"/>
                  <a:pt x="1355464" y="1161826"/>
                </a:cubicBezTo>
                <a:cubicBezTo>
                  <a:pt x="1352659" y="1174447"/>
                  <a:pt x="1333287" y="1175264"/>
                  <a:pt x="1323191" y="1183341"/>
                </a:cubicBezTo>
                <a:cubicBezTo>
                  <a:pt x="1281000" y="1217095"/>
                  <a:pt x="1325450" y="1196933"/>
                  <a:pt x="1269403" y="1215614"/>
                </a:cubicBezTo>
                <a:cubicBezTo>
                  <a:pt x="1258645" y="1222786"/>
                  <a:pt x="1246860" y="1228616"/>
                  <a:pt x="1237130" y="1237130"/>
                </a:cubicBezTo>
                <a:cubicBezTo>
                  <a:pt x="1199740" y="1269847"/>
                  <a:pt x="1191416" y="1292259"/>
                  <a:pt x="1151069" y="1312433"/>
                </a:cubicBezTo>
                <a:cubicBezTo>
                  <a:pt x="1140927" y="1317504"/>
                  <a:pt x="1129699" y="1320076"/>
                  <a:pt x="1118796" y="1323191"/>
                </a:cubicBezTo>
                <a:cubicBezTo>
                  <a:pt x="1104580" y="1327253"/>
                  <a:pt x="1089927" y="1329700"/>
                  <a:pt x="1075765" y="1333948"/>
                </a:cubicBezTo>
                <a:cubicBezTo>
                  <a:pt x="1054042" y="1340465"/>
                  <a:pt x="1011219" y="1355464"/>
                  <a:pt x="1011219" y="1355464"/>
                </a:cubicBezTo>
                <a:cubicBezTo>
                  <a:pt x="921572" y="1351878"/>
                  <a:pt x="831997" y="1344706"/>
                  <a:pt x="742278" y="1344706"/>
                </a:cubicBezTo>
                <a:cubicBezTo>
                  <a:pt x="577288" y="1344706"/>
                  <a:pt x="412398" y="1353073"/>
                  <a:pt x="247426" y="1355464"/>
                </a:cubicBezTo>
                <a:cubicBezTo>
                  <a:pt x="164959" y="1356659"/>
                  <a:pt x="82475" y="1355464"/>
                  <a:pt x="0" y="1355464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71600" y="4724400"/>
            <a:ext cx="2743200" cy="1399767"/>
          </a:xfrm>
          <a:custGeom>
            <a:avLst/>
            <a:gdLst>
              <a:gd name="connsiteX0" fmla="*/ 1126 w 3497394"/>
              <a:gd name="connsiteY0" fmla="*/ 53789 h 1399767"/>
              <a:gd name="connsiteX1" fmla="*/ 54914 w 3497394"/>
              <a:gd name="connsiteY1" fmla="*/ 32273 h 1399767"/>
              <a:gd name="connsiteX2" fmla="*/ 323855 w 3497394"/>
              <a:gd name="connsiteY2" fmla="*/ 10758 h 1399767"/>
              <a:gd name="connsiteX3" fmla="*/ 635827 w 3497394"/>
              <a:gd name="connsiteY3" fmla="*/ 0 h 1399767"/>
              <a:gd name="connsiteX4" fmla="*/ 2120382 w 3497394"/>
              <a:gd name="connsiteY4" fmla="*/ 10758 h 1399767"/>
              <a:gd name="connsiteX5" fmla="*/ 2195686 w 3497394"/>
              <a:gd name="connsiteY5" fmla="*/ 21516 h 1399767"/>
              <a:gd name="connsiteX6" fmla="*/ 3217662 w 3497394"/>
              <a:gd name="connsiteY6" fmla="*/ 32273 h 1399767"/>
              <a:gd name="connsiteX7" fmla="*/ 3249935 w 3497394"/>
              <a:gd name="connsiteY7" fmla="*/ 43031 h 1399767"/>
              <a:gd name="connsiteX8" fmla="*/ 3292966 w 3497394"/>
              <a:gd name="connsiteY8" fmla="*/ 53789 h 1399767"/>
              <a:gd name="connsiteX9" fmla="*/ 3346754 w 3497394"/>
              <a:gd name="connsiteY9" fmla="*/ 118334 h 1399767"/>
              <a:gd name="connsiteX10" fmla="*/ 3368269 w 3497394"/>
              <a:gd name="connsiteY10" fmla="*/ 139850 h 1399767"/>
              <a:gd name="connsiteX11" fmla="*/ 3411300 w 3497394"/>
              <a:gd name="connsiteY11" fmla="*/ 236669 h 1399767"/>
              <a:gd name="connsiteX12" fmla="*/ 3432815 w 3497394"/>
              <a:gd name="connsiteY12" fmla="*/ 301214 h 1399767"/>
              <a:gd name="connsiteX13" fmla="*/ 3475846 w 3497394"/>
              <a:gd name="connsiteY13" fmla="*/ 344245 h 1399767"/>
              <a:gd name="connsiteX14" fmla="*/ 3497361 w 3497394"/>
              <a:gd name="connsiteY14" fmla="*/ 408791 h 1399767"/>
              <a:gd name="connsiteX15" fmla="*/ 3475846 w 3497394"/>
              <a:gd name="connsiteY15" fmla="*/ 763793 h 1399767"/>
              <a:gd name="connsiteX16" fmla="*/ 3465088 w 3497394"/>
              <a:gd name="connsiteY16" fmla="*/ 946673 h 1399767"/>
              <a:gd name="connsiteX17" fmla="*/ 3454330 w 3497394"/>
              <a:gd name="connsiteY17" fmla="*/ 978946 h 1399767"/>
              <a:gd name="connsiteX18" fmla="*/ 3422057 w 3497394"/>
              <a:gd name="connsiteY18" fmla="*/ 1097280 h 1399767"/>
              <a:gd name="connsiteX19" fmla="*/ 3400542 w 3497394"/>
              <a:gd name="connsiteY19" fmla="*/ 1161826 h 1399767"/>
              <a:gd name="connsiteX20" fmla="*/ 3379027 w 3497394"/>
              <a:gd name="connsiteY20" fmla="*/ 1183342 h 1399767"/>
              <a:gd name="connsiteX21" fmla="*/ 3368269 w 3497394"/>
              <a:gd name="connsiteY21" fmla="*/ 1215614 h 1399767"/>
              <a:gd name="connsiteX22" fmla="*/ 3282208 w 3497394"/>
              <a:gd name="connsiteY22" fmla="*/ 1280160 h 1399767"/>
              <a:gd name="connsiteX23" fmla="*/ 3196147 w 3497394"/>
              <a:gd name="connsiteY23" fmla="*/ 1323191 h 1399767"/>
              <a:gd name="connsiteX24" fmla="*/ 3067055 w 3497394"/>
              <a:gd name="connsiteY24" fmla="*/ 1344706 h 1399767"/>
              <a:gd name="connsiteX25" fmla="*/ 3034782 w 3497394"/>
              <a:gd name="connsiteY25" fmla="*/ 1355464 h 1399767"/>
              <a:gd name="connsiteX26" fmla="*/ 2270989 w 3497394"/>
              <a:gd name="connsiteY26" fmla="*/ 1376979 h 1399767"/>
              <a:gd name="connsiteX27" fmla="*/ 1959017 w 3497394"/>
              <a:gd name="connsiteY27" fmla="*/ 1398494 h 1399767"/>
              <a:gd name="connsiteX28" fmla="*/ 732646 w 3497394"/>
              <a:gd name="connsiteY28" fmla="*/ 1387737 h 1399767"/>
              <a:gd name="connsiteX29" fmla="*/ 635827 w 3497394"/>
              <a:gd name="connsiteY29" fmla="*/ 1376979 h 1399767"/>
              <a:gd name="connsiteX30" fmla="*/ 603554 w 3497394"/>
              <a:gd name="connsiteY30" fmla="*/ 1366222 h 1399767"/>
              <a:gd name="connsiteX31" fmla="*/ 539008 w 3497394"/>
              <a:gd name="connsiteY31" fmla="*/ 1355464 h 1399767"/>
              <a:gd name="connsiteX32" fmla="*/ 431432 w 3497394"/>
              <a:gd name="connsiteY32" fmla="*/ 1344706 h 1399767"/>
              <a:gd name="connsiteX33" fmla="*/ 291582 w 3497394"/>
              <a:gd name="connsiteY33" fmla="*/ 1312433 h 1399767"/>
              <a:gd name="connsiteX34" fmla="*/ 259309 w 3497394"/>
              <a:gd name="connsiteY34" fmla="*/ 1301676 h 1399767"/>
              <a:gd name="connsiteX35" fmla="*/ 151733 w 3497394"/>
              <a:gd name="connsiteY35" fmla="*/ 1280160 h 1399767"/>
              <a:gd name="connsiteX36" fmla="*/ 87187 w 3497394"/>
              <a:gd name="connsiteY36" fmla="*/ 1258645 h 1399767"/>
              <a:gd name="connsiteX37" fmla="*/ 54914 w 3497394"/>
              <a:gd name="connsiteY37" fmla="*/ 1237130 h 1399767"/>
              <a:gd name="connsiteX38" fmla="*/ 22641 w 3497394"/>
              <a:gd name="connsiteY38" fmla="*/ 1172584 h 1399767"/>
              <a:gd name="connsiteX39" fmla="*/ 1126 w 3497394"/>
              <a:gd name="connsiteY39" fmla="*/ 1140311 h 1399767"/>
              <a:gd name="connsiteX40" fmla="*/ 22641 w 3497394"/>
              <a:gd name="connsiteY40" fmla="*/ 978946 h 1399767"/>
              <a:gd name="connsiteX41" fmla="*/ 44156 w 3497394"/>
              <a:gd name="connsiteY41" fmla="*/ 946673 h 1399767"/>
              <a:gd name="connsiteX42" fmla="*/ 54914 w 3497394"/>
              <a:gd name="connsiteY42" fmla="*/ 914400 h 1399767"/>
              <a:gd name="connsiteX43" fmla="*/ 76429 w 3497394"/>
              <a:gd name="connsiteY43" fmla="*/ 882127 h 1399767"/>
              <a:gd name="connsiteX44" fmla="*/ 87187 w 3497394"/>
              <a:gd name="connsiteY44" fmla="*/ 849854 h 1399767"/>
              <a:gd name="connsiteX45" fmla="*/ 140975 w 3497394"/>
              <a:gd name="connsiteY45" fmla="*/ 753036 h 1399767"/>
              <a:gd name="connsiteX46" fmla="*/ 130217 w 3497394"/>
              <a:gd name="connsiteY46" fmla="*/ 602429 h 1399767"/>
              <a:gd name="connsiteX47" fmla="*/ 119460 w 3497394"/>
              <a:gd name="connsiteY47" fmla="*/ 570156 h 1399767"/>
              <a:gd name="connsiteX48" fmla="*/ 87187 w 3497394"/>
              <a:gd name="connsiteY48" fmla="*/ 559398 h 1399767"/>
              <a:gd name="connsiteX49" fmla="*/ 65672 w 3497394"/>
              <a:gd name="connsiteY49" fmla="*/ 322730 h 1399767"/>
              <a:gd name="connsiteX50" fmla="*/ 54914 w 3497394"/>
              <a:gd name="connsiteY50" fmla="*/ 279699 h 1399767"/>
              <a:gd name="connsiteX51" fmla="*/ 33399 w 3497394"/>
              <a:gd name="connsiteY51" fmla="*/ 215153 h 1399767"/>
              <a:gd name="connsiteX52" fmla="*/ 22641 w 3497394"/>
              <a:gd name="connsiteY52" fmla="*/ 129092 h 1399767"/>
              <a:gd name="connsiteX53" fmla="*/ 1126 w 3497394"/>
              <a:gd name="connsiteY53" fmla="*/ 53789 h 139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97394" h="1399767">
                <a:moveTo>
                  <a:pt x="1126" y="53789"/>
                </a:moveTo>
                <a:cubicBezTo>
                  <a:pt x="6505" y="37652"/>
                  <a:pt x="36180" y="36957"/>
                  <a:pt x="54914" y="32273"/>
                </a:cubicBezTo>
                <a:cubicBezTo>
                  <a:pt x="116878" y="16782"/>
                  <a:pt x="302068" y="11685"/>
                  <a:pt x="323855" y="10758"/>
                </a:cubicBezTo>
                <a:lnTo>
                  <a:pt x="635827" y="0"/>
                </a:lnTo>
                <a:lnTo>
                  <a:pt x="2120382" y="10758"/>
                </a:lnTo>
                <a:cubicBezTo>
                  <a:pt x="2145736" y="11108"/>
                  <a:pt x="2170335" y="21019"/>
                  <a:pt x="2195686" y="21516"/>
                </a:cubicBezTo>
                <a:lnTo>
                  <a:pt x="3217662" y="32273"/>
                </a:lnTo>
                <a:cubicBezTo>
                  <a:pt x="3228420" y="35859"/>
                  <a:pt x="3239032" y="39916"/>
                  <a:pt x="3249935" y="43031"/>
                </a:cubicBezTo>
                <a:cubicBezTo>
                  <a:pt x="3264151" y="47093"/>
                  <a:pt x="3280129" y="46454"/>
                  <a:pt x="3292966" y="53789"/>
                </a:cubicBezTo>
                <a:cubicBezTo>
                  <a:pt x="3321209" y="69928"/>
                  <a:pt x="3327994" y="94884"/>
                  <a:pt x="3346754" y="118334"/>
                </a:cubicBezTo>
                <a:cubicBezTo>
                  <a:pt x="3353090" y="126254"/>
                  <a:pt x="3361097" y="132678"/>
                  <a:pt x="3368269" y="139850"/>
                </a:cubicBezTo>
                <a:cubicBezTo>
                  <a:pt x="3393874" y="216662"/>
                  <a:pt x="3377205" y="185526"/>
                  <a:pt x="3411300" y="236669"/>
                </a:cubicBezTo>
                <a:cubicBezTo>
                  <a:pt x="3418472" y="258184"/>
                  <a:pt x="3416779" y="285178"/>
                  <a:pt x="3432815" y="301214"/>
                </a:cubicBezTo>
                <a:lnTo>
                  <a:pt x="3475846" y="344245"/>
                </a:lnTo>
                <a:cubicBezTo>
                  <a:pt x="3483018" y="365760"/>
                  <a:pt x="3498200" y="386127"/>
                  <a:pt x="3497361" y="408791"/>
                </a:cubicBezTo>
                <a:cubicBezTo>
                  <a:pt x="3485796" y="721044"/>
                  <a:pt x="3502530" y="603680"/>
                  <a:pt x="3475846" y="763793"/>
                </a:cubicBezTo>
                <a:cubicBezTo>
                  <a:pt x="3472260" y="824753"/>
                  <a:pt x="3471164" y="885911"/>
                  <a:pt x="3465088" y="946673"/>
                </a:cubicBezTo>
                <a:cubicBezTo>
                  <a:pt x="3463960" y="957956"/>
                  <a:pt x="3457080" y="967945"/>
                  <a:pt x="3454330" y="978946"/>
                </a:cubicBezTo>
                <a:cubicBezTo>
                  <a:pt x="3423916" y="1100603"/>
                  <a:pt x="3468220" y="958790"/>
                  <a:pt x="3422057" y="1097280"/>
                </a:cubicBezTo>
                <a:lnTo>
                  <a:pt x="3400542" y="1161826"/>
                </a:lnTo>
                <a:lnTo>
                  <a:pt x="3379027" y="1183342"/>
                </a:lnTo>
                <a:cubicBezTo>
                  <a:pt x="3375441" y="1194099"/>
                  <a:pt x="3375073" y="1206543"/>
                  <a:pt x="3368269" y="1215614"/>
                </a:cubicBezTo>
                <a:cubicBezTo>
                  <a:pt x="3327063" y="1270555"/>
                  <a:pt x="3329323" y="1264456"/>
                  <a:pt x="3282208" y="1280160"/>
                </a:cubicBezTo>
                <a:cubicBezTo>
                  <a:pt x="3251290" y="1311079"/>
                  <a:pt x="3255483" y="1313302"/>
                  <a:pt x="3196147" y="1323191"/>
                </a:cubicBezTo>
                <a:lnTo>
                  <a:pt x="3067055" y="1344706"/>
                </a:lnTo>
                <a:cubicBezTo>
                  <a:pt x="3056297" y="1348292"/>
                  <a:pt x="3045685" y="1352349"/>
                  <a:pt x="3034782" y="1355464"/>
                </a:cubicBezTo>
                <a:cubicBezTo>
                  <a:pt x="2795063" y="1423958"/>
                  <a:pt x="2414680" y="1374834"/>
                  <a:pt x="2270989" y="1376979"/>
                </a:cubicBezTo>
                <a:cubicBezTo>
                  <a:pt x="2148399" y="1407628"/>
                  <a:pt x="2197343" y="1398494"/>
                  <a:pt x="1959017" y="1398494"/>
                </a:cubicBezTo>
                <a:lnTo>
                  <a:pt x="732646" y="1387737"/>
                </a:lnTo>
                <a:cubicBezTo>
                  <a:pt x="700373" y="1384151"/>
                  <a:pt x="667857" y="1382317"/>
                  <a:pt x="635827" y="1376979"/>
                </a:cubicBezTo>
                <a:cubicBezTo>
                  <a:pt x="624642" y="1375115"/>
                  <a:pt x="614623" y="1368682"/>
                  <a:pt x="603554" y="1366222"/>
                </a:cubicBezTo>
                <a:cubicBezTo>
                  <a:pt x="582261" y="1361490"/>
                  <a:pt x="560652" y="1358170"/>
                  <a:pt x="539008" y="1355464"/>
                </a:cubicBezTo>
                <a:cubicBezTo>
                  <a:pt x="503249" y="1350994"/>
                  <a:pt x="467291" y="1348292"/>
                  <a:pt x="431432" y="1344706"/>
                </a:cubicBezTo>
                <a:cubicBezTo>
                  <a:pt x="342831" y="1315173"/>
                  <a:pt x="389337" y="1326398"/>
                  <a:pt x="291582" y="1312433"/>
                </a:cubicBezTo>
                <a:cubicBezTo>
                  <a:pt x="280824" y="1308847"/>
                  <a:pt x="270358" y="1304226"/>
                  <a:pt x="259309" y="1301676"/>
                </a:cubicBezTo>
                <a:cubicBezTo>
                  <a:pt x="223677" y="1293453"/>
                  <a:pt x="186425" y="1291724"/>
                  <a:pt x="151733" y="1280160"/>
                </a:cubicBezTo>
                <a:cubicBezTo>
                  <a:pt x="130218" y="1272988"/>
                  <a:pt x="106057" y="1271225"/>
                  <a:pt x="87187" y="1258645"/>
                </a:cubicBezTo>
                <a:lnTo>
                  <a:pt x="54914" y="1237130"/>
                </a:lnTo>
                <a:cubicBezTo>
                  <a:pt x="-6745" y="1144640"/>
                  <a:pt x="67180" y="1261661"/>
                  <a:pt x="22641" y="1172584"/>
                </a:cubicBezTo>
                <a:cubicBezTo>
                  <a:pt x="16859" y="1161020"/>
                  <a:pt x="8298" y="1151069"/>
                  <a:pt x="1126" y="1140311"/>
                </a:cubicBezTo>
                <a:cubicBezTo>
                  <a:pt x="3530" y="1111461"/>
                  <a:pt x="669" y="1022890"/>
                  <a:pt x="22641" y="978946"/>
                </a:cubicBezTo>
                <a:cubicBezTo>
                  <a:pt x="28423" y="967382"/>
                  <a:pt x="38374" y="958237"/>
                  <a:pt x="44156" y="946673"/>
                </a:cubicBezTo>
                <a:cubicBezTo>
                  <a:pt x="49227" y="936531"/>
                  <a:pt x="49843" y="924542"/>
                  <a:pt x="54914" y="914400"/>
                </a:cubicBezTo>
                <a:cubicBezTo>
                  <a:pt x="60696" y="902836"/>
                  <a:pt x="70647" y="893691"/>
                  <a:pt x="76429" y="882127"/>
                </a:cubicBezTo>
                <a:cubicBezTo>
                  <a:pt x="81500" y="871985"/>
                  <a:pt x="81680" y="859767"/>
                  <a:pt x="87187" y="849854"/>
                </a:cubicBezTo>
                <a:cubicBezTo>
                  <a:pt x="148838" y="738883"/>
                  <a:pt x="116632" y="826062"/>
                  <a:pt x="140975" y="753036"/>
                </a:cubicBezTo>
                <a:cubicBezTo>
                  <a:pt x="137389" y="702834"/>
                  <a:pt x="136098" y="652415"/>
                  <a:pt x="130217" y="602429"/>
                </a:cubicBezTo>
                <a:cubicBezTo>
                  <a:pt x="128892" y="591167"/>
                  <a:pt x="127478" y="578174"/>
                  <a:pt x="119460" y="570156"/>
                </a:cubicBezTo>
                <a:cubicBezTo>
                  <a:pt x="111442" y="562138"/>
                  <a:pt x="97945" y="562984"/>
                  <a:pt x="87187" y="559398"/>
                </a:cubicBezTo>
                <a:cubicBezTo>
                  <a:pt x="53188" y="457405"/>
                  <a:pt x="87043" y="568503"/>
                  <a:pt x="65672" y="322730"/>
                </a:cubicBezTo>
                <a:cubicBezTo>
                  <a:pt x="64391" y="308000"/>
                  <a:pt x="59162" y="293861"/>
                  <a:pt x="54914" y="279699"/>
                </a:cubicBezTo>
                <a:cubicBezTo>
                  <a:pt x="48397" y="257976"/>
                  <a:pt x="33399" y="215153"/>
                  <a:pt x="33399" y="215153"/>
                </a:cubicBezTo>
                <a:cubicBezTo>
                  <a:pt x="29813" y="186466"/>
                  <a:pt x="27813" y="157536"/>
                  <a:pt x="22641" y="129092"/>
                </a:cubicBezTo>
                <a:cubicBezTo>
                  <a:pt x="10749" y="63689"/>
                  <a:pt x="-4253" y="69926"/>
                  <a:pt x="1126" y="53789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4121401" y="4724400"/>
            <a:ext cx="2584199" cy="1525065"/>
          </a:xfrm>
          <a:custGeom>
            <a:avLst/>
            <a:gdLst>
              <a:gd name="connsiteX0" fmla="*/ 162921 w 2584199"/>
              <a:gd name="connsiteY0" fmla="*/ 14928 h 1525065"/>
              <a:gd name="connsiteX1" fmla="*/ 453378 w 2584199"/>
              <a:gd name="connsiteY1" fmla="*/ 14928 h 1525065"/>
              <a:gd name="connsiteX2" fmla="*/ 636258 w 2584199"/>
              <a:gd name="connsiteY2" fmla="*/ 25686 h 1525065"/>
              <a:gd name="connsiteX3" fmla="*/ 1518385 w 2584199"/>
              <a:gd name="connsiteY3" fmla="*/ 47201 h 1525065"/>
              <a:gd name="connsiteX4" fmla="*/ 1658234 w 2584199"/>
              <a:gd name="connsiteY4" fmla="*/ 57958 h 1525065"/>
              <a:gd name="connsiteX5" fmla="*/ 1959448 w 2584199"/>
              <a:gd name="connsiteY5" fmla="*/ 68716 h 1525065"/>
              <a:gd name="connsiteX6" fmla="*/ 2002479 w 2584199"/>
              <a:gd name="connsiteY6" fmla="*/ 79474 h 1525065"/>
              <a:gd name="connsiteX7" fmla="*/ 2077782 w 2584199"/>
              <a:gd name="connsiteY7" fmla="*/ 90231 h 1525065"/>
              <a:gd name="connsiteX8" fmla="*/ 2206874 w 2584199"/>
              <a:gd name="connsiteY8" fmla="*/ 122504 h 1525065"/>
              <a:gd name="connsiteX9" fmla="*/ 2282178 w 2584199"/>
              <a:gd name="connsiteY9" fmla="*/ 144020 h 1525065"/>
              <a:gd name="connsiteX10" fmla="*/ 2368239 w 2584199"/>
              <a:gd name="connsiteY10" fmla="*/ 165535 h 1525065"/>
              <a:gd name="connsiteX11" fmla="*/ 2411269 w 2584199"/>
              <a:gd name="connsiteY11" fmla="*/ 176293 h 1525065"/>
              <a:gd name="connsiteX12" fmla="*/ 2454300 w 2584199"/>
              <a:gd name="connsiteY12" fmla="*/ 187050 h 1525065"/>
              <a:gd name="connsiteX13" fmla="*/ 2529603 w 2584199"/>
              <a:gd name="connsiteY13" fmla="*/ 230081 h 1525065"/>
              <a:gd name="connsiteX14" fmla="*/ 2551119 w 2584199"/>
              <a:gd name="connsiteY14" fmla="*/ 262354 h 1525065"/>
              <a:gd name="connsiteX15" fmla="*/ 2561876 w 2584199"/>
              <a:gd name="connsiteY15" fmla="*/ 294627 h 1525065"/>
              <a:gd name="connsiteX16" fmla="*/ 2583392 w 2584199"/>
              <a:gd name="connsiteY16" fmla="*/ 316142 h 1525065"/>
              <a:gd name="connsiteX17" fmla="*/ 2572634 w 2584199"/>
              <a:gd name="connsiteY17" fmla="*/ 961601 h 1525065"/>
              <a:gd name="connsiteX18" fmla="*/ 2551119 w 2584199"/>
              <a:gd name="connsiteY18" fmla="*/ 1165996 h 1525065"/>
              <a:gd name="connsiteX19" fmla="*/ 2540361 w 2584199"/>
              <a:gd name="connsiteY19" fmla="*/ 1198269 h 1525065"/>
              <a:gd name="connsiteX20" fmla="*/ 2486573 w 2584199"/>
              <a:gd name="connsiteY20" fmla="*/ 1262815 h 1525065"/>
              <a:gd name="connsiteX21" fmla="*/ 2465058 w 2584199"/>
              <a:gd name="connsiteY21" fmla="*/ 1295088 h 1525065"/>
              <a:gd name="connsiteX22" fmla="*/ 2432785 w 2584199"/>
              <a:gd name="connsiteY22" fmla="*/ 1316603 h 1525065"/>
              <a:gd name="connsiteX23" fmla="*/ 2411269 w 2584199"/>
              <a:gd name="connsiteY23" fmla="*/ 1338118 h 1525065"/>
              <a:gd name="connsiteX24" fmla="*/ 2346723 w 2584199"/>
              <a:gd name="connsiteY24" fmla="*/ 1370391 h 1525065"/>
              <a:gd name="connsiteX25" fmla="*/ 2249905 w 2584199"/>
              <a:gd name="connsiteY25" fmla="*/ 1424180 h 1525065"/>
              <a:gd name="connsiteX26" fmla="*/ 2206874 w 2584199"/>
              <a:gd name="connsiteY26" fmla="*/ 1434937 h 1525065"/>
              <a:gd name="connsiteX27" fmla="*/ 2174601 w 2584199"/>
              <a:gd name="connsiteY27" fmla="*/ 1456453 h 1525065"/>
              <a:gd name="connsiteX28" fmla="*/ 2110055 w 2584199"/>
              <a:gd name="connsiteY28" fmla="*/ 1477968 h 1525065"/>
              <a:gd name="connsiteX29" fmla="*/ 1916418 w 2584199"/>
              <a:gd name="connsiteY29" fmla="*/ 1499483 h 1525065"/>
              <a:gd name="connsiteX30" fmla="*/ 1873387 w 2584199"/>
              <a:gd name="connsiteY30" fmla="*/ 1510241 h 1525065"/>
              <a:gd name="connsiteX31" fmla="*/ 1335505 w 2584199"/>
              <a:gd name="connsiteY31" fmla="*/ 1510241 h 1525065"/>
              <a:gd name="connsiteX32" fmla="*/ 1163382 w 2584199"/>
              <a:gd name="connsiteY32" fmla="*/ 1488726 h 1525065"/>
              <a:gd name="connsiteX33" fmla="*/ 829895 w 2584199"/>
              <a:gd name="connsiteY33" fmla="*/ 1456453 h 1525065"/>
              <a:gd name="connsiteX34" fmla="*/ 700803 w 2584199"/>
              <a:gd name="connsiteY34" fmla="*/ 1434937 h 1525065"/>
              <a:gd name="connsiteX35" fmla="*/ 593227 w 2584199"/>
              <a:gd name="connsiteY35" fmla="*/ 1413422 h 1525065"/>
              <a:gd name="connsiteX36" fmla="*/ 517923 w 2584199"/>
              <a:gd name="connsiteY36" fmla="*/ 1391907 h 1525065"/>
              <a:gd name="connsiteX37" fmla="*/ 431862 w 2584199"/>
              <a:gd name="connsiteY37" fmla="*/ 1381149 h 1525065"/>
              <a:gd name="connsiteX38" fmla="*/ 345801 w 2584199"/>
              <a:gd name="connsiteY38" fmla="*/ 1348876 h 1525065"/>
              <a:gd name="connsiteX39" fmla="*/ 270498 w 2584199"/>
              <a:gd name="connsiteY39" fmla="*/ 1327361 h 1525065"/>
              <a:gd name="connsiteX40" fmla="*/ 227467 w 2584199"/>
              <a:gd name="connsiteY40" fmla="*/ 1316603 h 1525065"/>
              <a:gd name="connsiteX41" fmla="*/ 152163 w 2584199"/>
              <a:gd name="connsiteY41" fmla="*/ 1284330 h 1525065"/>
              <a:gd name="connsiteX42" fmla="*/ 109133 w 2584199"/>
              <a:gd name="connsiteY42" fmla="*/ 1262815 h 1525065"/>
              <a:gd name="connsiteX43" fmla="*/ 33829 w 2584199"/>
              <a:gd name="connsiteY43" fmla="*/ 1241300 h 1525065"/>
              <a:gd name="connsiteX44" fmla="*/ 1556 w 2584199"/>
              <a:gd name="connsiteY44" fmla="*/ 1219784 h 1525065"/>
              <a:gd name="connsiteX45" fmla="*/ 12314 w 2584199"/>
              <a:gd name="connsiteY45" fmla="*/ 1133723 h 1525065"/>
              <a:gd name="connsiteX46" fmla="*/ 23072 w 2584199"/>
              <a:gd name="connsiteY46" fmla="*/ 1101450 h 1525065"/>
              <a:gd name="connsiteX47" fmla="*/ 55345 w 2584199"/>
              <a:gd name="connsiteY47" fmla="*/ 1079935 h 1525065"/>
              <a:gd name="connsiteX48" fmla="*/ 66102 w 2584199"/>
              <a:gd name="connsiteY48" fmla="*/ 1047662 h 1525065"/>
              <a:gd name="connsiteX49" fmla="*/ 109133 w 2584199"/>
              <a:gd name="connsiteY49" fmla="*/ 983116 h 1525065"/>
              <a:gd name="connsiteX50" fmla="*/ 130648 w 2584199"/>
              <a:gd name="connsiteY50" fmla="*/ 897055 h 1525065"/>
              <a:gd name="connsiteX51" fmla="*/ 119891 w 2584199"/>
              <a:gd name="connsiteY51" fmla="*/ 165535 h 1525065"/>
              <a:gd name="connsiteX52" fmla="*/ 98375 w 2584199"/>
              <a:gd name="connsiteY52" fmla="*/ 100989 h 1525065"/>
              <a:gd name="connsiteX53" fmla="*/ 141406 w 2584199"/>
              <a:gd name="connsiteY53" fmla="*/ 47201 h 1525065"/>
              <a:gd name="connsiteX54" fmla="*/ 162921 w 2584199"/>
              <a:gd name="connsiteY54" fmla="*/ 14928 h 15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84199" h="1525065">
                <a:moveTo>
                  <a:pt x="162921" y="14928"/>
                </a:moveTo>
                <a:cubicBezTo>
                  <a:pt x="292778" y="-11044"/>
                  <a:pt x="204356" y="2157"/>
                  <a:pt x="453378" y="14928"/>
                </a:cubicBezTo>
                <a:lnTo>
                  <a:pt x="636258" y="25686"/>
                </a:lnTo>
                <a:cubicBezTo>
                  <a:pt x="1019187" y="45840"/>
                  <a:pt x="965261" y="38133"/>
                  <a:pt x="1518385" y="47201"/>
                </a:cubicBezTo>
                <a:cubicBezTo>
                  <a:pt x="1565001" y="50787"/>
                  <a:pt x="1611535" y="55680"/>
                  <a:pt x="1658234" y="57958"/>
                </a:cubicBezTo>
                <a:cubicBezTo>
                  <a:pt x="1758583" y="62853"/>
                  <a:pt x="1859175" y="62449"/>
                  <a:pt x="1959448" y="68716"/>
                </a:cubicBezTo>
                <a:cubicBezTo>
                  <a:pt x="1974204" y="69638"/>
                  <a:pt x="1987932" y="76829"/>
                  <a:pt x="2002479" y="79474"/>
                </a:cubicBezTo>
                <a:cubicBezTo>
                  <a:pt x="2027426" y="84010"/>
                  <a:pt x="2052681" y="86645"/>
                  <a:pt x="2077782" y="90231"/>
                </a:cubicBezTo>
                <a:cubicBezTo>
                  <a:pt x="2153742" y="128212"/>
                  <a:pt x="2092152" y="103384"/>
                  <a:pt x="2206874" y="122504"/>
                </a:cubicBezTo>
                <a:cubicBezTo>
                  <a:pt x="2252949" y="130183"/>
                  <a:pt x="2241981" y="133057"/>
                  <a:pt x="2282178" y="144020"/>
                </a:cubicBezTo>
                <a:cubicBezTo>
                  <a:pt x="2310706" y="151800"/>
                  <a:pt x="2339552" y="158363"/>
                  <a:pt x="2368239" y="165535"/>
                </a:cubicBezTo>
                <a:lnTo>
                  <a:pt x="2411269" y="176293"/>
                </a:lnTo>
                <a:lnTo>
                  <a:pt x="2454300" y="187050"/>
                </a:lnTo>
                <a:cubicBezTo>
                  <a:pt x="2471174" y="195487"/>
                  <a:pt x="2514398" y="214876"/>
                  <a:pt x="2529603" y="230081"/>
                </a:cubicBezTo>
                <a:cubicBezTo>
                  <a:pt x="2538745" y="239223"/>
                  <a:pt x="2543947" y="251596"/>
                  <a:pt x="2551119" y="262354"/>
                </a:cubicBezTo>
                <a:cubicBezTo>
                  <a:pt x="2554705" y="273112"/>
                  <a:pt x="2556042" y="284903"/>
                  <a:pt x="2561876" y="294627"/>
                </a:cubicBezTo>
                <a:cubicBezTo>
                  <a:pt x="2567094" y="303324"/>
                  <a:pt x="2583228" y="306001"/>
                  <a:pt x="2583392" y="316142"/>
                </a:cubicBezTo>
                <a:cubicBezTo>
                  <a:pt x="2586862" y="531297"/>
                  <a:pt x="2578370" y="746495"/>
                  <a:pt x="2572634" y="961601"/>
                </a:cubicBezTo>
                <a:cubicBezTo>
                  <a:pt x="2569941" y="1062588"/>
                  <a:pt x="2572468" y="1091273"/>
                  <a:pt x="2551119" y="1165996"/>
                </a:cubicBezTo>
                <a:cubicBezTo>
                  <a:pt x="2548004" y="1176899"/>
                  <a:pt x="2545432" y="1188127"/>
                  <a:pt x="2540361" y="1198269"/>
                </a:cubicBezTo>
                <a:cubicBezTo>
                  <a:pt x="2520328" y="1238335"/>
                  <a:pt x="2516314" y="1227126"/>
                  <a:pt x="2486573" y="1262815"/>
                </a:cubicBezTo>
                <a:cubicBezTo>
                  <a:pt x="2478296" y="1272747"/>
                  <a:pt x="2474200" y="1285946"/>
                  <a:pt x="2465058" y="1295088"/>
                </a:cubicBezTo>
                <a:cubicBezTo>
                  <a:pt x="2455916" y="1304230"/>
                  <a:pt x="2442881" y="1308526"/>
                  <a:pt x="2432785" y="1316603"/>
                </a:cubicBezTo>
                <a:cubicBezTo>
                  <a:pt x="2424865" y="1322939"/>
                  <a:pt x="2419189" y="1331782"/>
                  <a:pt x="2411269" y="1338118"/>
                </a:cubicBezTo>
                <a:cubicBezTo>
                  <a:pt x="2381475" y="1361953"/>
                  <a:pt x="2380813" y="1359028"/>
                  <a:pt x="2346723" y="1370391"/>
                </a:cubicBezTo>
                <a:cubicBezTo>
                  <a:pt x="2288939" y="1408915"/>
                  <a:pt x="2299606" y="1409980"/>
                  <a:pt x="2249905" y="1424180"/>
                </a:cubicBezTo>
                <a:cubicBezTo>
                  <a:pt x="2235689" y="1428242"/>
                  <a:pt x="2221218" y="1431351"/>
                  <a:pt x="2206874" y="1434937"/>
                </a:cubicBezTo>
                <a:cubicBezTo>
                  <a:pt x="2196116" y="1442109"/>
                  <a:pt x="2186416" y="1451202"/>
                  <a:pt x="2174601" y="1456453"/>
                </a:cubicBezTo>
                <a:cubicBezTo>
                  <a:pt x="2153877" y="1465664"/>
                  <a:pt x="2131570" y="1470796"/>
                  <a:pt x="2110055" y="1477968"/>
                </a:cubicBezTo>
                <a:cubicBezTo>
                  <a:pt x="2026638" y="1505774"/>
                  <a:pt x="2089112" y="1487971"/>
                  <a:pt x="1916418" y="1499483"/>
                </a:cubicBezTo>
                <a:cubicBezTo>
                  <a:pt x="1902074" y="1503069"/>
                  <a:pt x="1887971" y="1507810"/>
                  <a:pt x="1873387" y="1510241"/>
                </a:cubicBezTo>
                <a:cubicBezTo>
                  <a:pt x="1689372" y="1540910"/>
                  <a:pt x="1547693" y="1515293"/>
                  <a:pt x="1335505" y="1510241"/>
                </a:cubicBezTo>
                <a:cubicBezTo>
                  <a:pt x="1253236" y="1482817"/>
                  <a:pt x="1337795" y="1508105"/>
                  <a:pt x="1163382" y="1488726"/>
                </a:cubicBezTo>
                <a:cubicBezTo>
                  <a:pt x="824170" y="1451036"/>
                  <a:pt x="1217716" y="1479265"/>
                  <a:pt x="829895" y="1456453"/>
                </a:cubicBezTo>
                <a:cubicBezTo>
                  <a:pt x="673559" y="1436910"/>
                  <a:pt x="800318" y="1456262"/>
                  <a:pt x="700803" y="1434937"/>
                </a:cubicBezTo>
                <a:cubicBezTo>
                  <a:pt x="665046" y="1427275"/>
                  <a:pt x="627919" y="1424986"/>
                  <a:pt x="593227" y="1413422"/>
                </a:cubicBezTo>
                <a:cubicBezTo>
                  <a:pt x="567643" y="1404894"/>
                  <a:pt x="544946" y="1396411"/>
                  <a:pt x="517923" y="1391907"/>
                </a:cubicBezTo>
                <a:cubicBezTo>
                  <a:pt x="489406" y="1387154"/>
                  <a:pt x="460549" y="1384735"/>
                  <a:pt x="431862" y="1381149"/>
                </a:cubicBezTo>
                <a:cubicBezTo>
                  <a:pt x="378736" y="1345732"/>
                  <a:pt x="420242" y="1367486"/>
                  <a:pt x="345801" y="1348876"/>
                </a:cubicBezTo>
                <a:cubicBezTo>
                  <a:pt x="320475" y="1342544"/>
                  <a:pt x="295684" y="1334230"/>
                  <a:pt x="270498" y="1327361"/>
                </a:cubicBezTo>
                <a:cubicBezTo>
                  <a:pt x="256234" y="1323471"/>
                  <a:pt x="241811" y="1320189"/>
                  <a:pt x="227467" y="1316603"/>
                </a:cubicBezTo>
                <a:cubicBezTo>
                  <a:pt x="162064" y="1273002"/>
                  <a:pt x="231555" y="1314102"/>
                  <a:pt x="152163" y="1284330"/>
                </a:cubicBezTo>
                <a:cubicBezTo>
                  <a:pt x="137148" y="1278699"/>
                  <a:pt x="123873" y="1269132"/>
                  <a:pt x="109133" y="1262815"/>
                </a:cubicBezTo>
                <a:cubicBezTo>
                  <a:pt x="87522" y="1253553"/>
                  <a:pt x="55671" y="1246760"/>
                  <a:pt x="33829" y="1241300"/>
                </a:cubicBezTo>
                <a:cubicBezTo>
                  <a:pt x="23071" y="1234128"/>
                  <a:pt x="4092" y="1232462"/>
                  <a:pt x="1556" y="1219784"/>
                </a:cubicBezTo>
                <a:cubicBezTo>
                  <a:pt x="-4114" y="1191435"/>
                  <a:pt x="7142" y="1162167"/>
                  <a:pt x="12314" y="1133723"/>
                </a:cubicBezTo>
                <a:cubicBezTo>
                  <a:pt x="14343" y="1122566"/>
                  <a:pt x="15988" y="1110305"/>
                  <a:pt x="23072" y="1101450"/>
                </a:cubicBezTo>
                <a:cubicBezTo>
                  <a:pt x="31149" y="1091354"/>
                  <a:pt x="44587" y="1087107"/>
                  <a:pt x="55345" y="1079935"/>
                </a:cubicBezTo>
                <a:cubicBezTo>
                  <a:pt x="58931" y="1069177"/>
                  <a:pt x="60595" y="1057575"/>
                  <a:pt x="66102" y="1047662"/>
                </a:cubicBezTo>
                <a:cubicBezTo>
                  <a:pt x="78660" y="1025058"/>
                  <a:pt x="100956" y="1007647"/>
                  <a:pt x="109133" y="983116"/>
                </a:cubicBezTo>
                <a:cubicBezTo>
                  <a:pt x="125673" y="933497"/>
                  <a:pt x="117667" y="961962"/>
                  <a:pt x="130648" y="897055"/>
                </a:cubicBezTo>
                <a:cubicBezTo>
                  <a:pt x="127062" y="653215"/>
                  <a:pt x="129769" y="409201"/>
                  <a:pt x="119891" y="165535"/>
                </a:cubicBezTo>
                <a:cubicBezTo>
                  <a:pt x="118972" y="142874"/>
                  <a:pt x="98375" y="100989"/>
                  <a:pt x="98375" y="100989"/>
                </a:cubicBezTo>
                <a:cubicBezTo>
                  <a:pt x="114758" y="35458"/>
                  <a:pt x="92902" y="71452"/>
                  <a:pt x="141406" y="47201"/>
                </a:cubicBezTo>
                <a:cubicBezTo>
                  <a:pt x="152970" y="41419"/>
                  <a:pt x="173679" y="25686"/>
                  <a:pt x="162921" y="14928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81800" y="4800600"/>
            <a:ext cx="2259106" cy="1441525"/>
          </a:xfrm>
          <a:custGeom>
            <a:avLst/>
            <a:gdLst>
              <a:gd name="connsiteX0" fmla="*/ 2194560 w 2259106"/>
              <a:gd name="connsiteY0" fmla="*/ 0 h 1441525"/>
              <a:gd name="connsiteX1" fmla="*/ 1011219 w 2259106"/>
              <a:gd name="connsiteY1" fmla="*/ 0 h 1441525"/>
              <a:gd name="connsiteX2" fmla="*/ 215153 w 2259106"/>
              <a:gd name="connsiteY2" fmla="*/ 10758 h 1441525"/>
              <a:gd name="connsiteX3" fmla="*/ 64546 w 2259106"/>
              <a:gd name="connsiteY3" fmla="*/ 32273 h 1441525"/>
              <a:gd name="connsiteX4" fmla="*/ 32273 w 2259106"/>
              <a:gd name="connsiteY4" fmla="*/ 43031 h 1441525"/>
              <a:gd name="connsiteX5" fmla="*/ 0 w 2259106"/>
              <a:gd name="connsiteY5" fmla="*/ 64546 h 1441525"/>
              <a:gd name="connsiteX6" fmla="*/ 10758 w 2259106"/>
              <a:gd name="connsiteY6" fmla="*/ 677732 h 1441525"/>
              <a:gd name="connsiteX7" fmla="*/ 21515 w 2259106"/>
              <a:gd name="connsiteY7" fmla="*/ 710005 h 1441525"/>
              <a:gd name="connsiteX8" fmla="*/ 32273 w 2259106"/>
              <a:gd name="connsiteY8" fmla="*/ 903643 h 1441525"/>
              <a:gd name="connsiteX9" fmla="*/ 64546 w 2259106"/>
              <a:gd name="connsiteY9" fmla="*/ 1043492 h 1441525"/>
              <a:gd name="connsiteX10" fmla="*/ 86061 w 2259106"/>
              <a:gd name="connsiteY10" fmla="*/ 1108038 h 1441525"/>
              <a:gd name="connsiteX11" fmla="*/ 96819 w 2259106"/>
              <a:gd name="connsiteY11" fmla="*/ 1140311 h 1441525"/>
              <a:gd name="connsiteX12" fmla="*/ 129092 w 2259106"/>
              <a:gd name="connsiteY12" fmla="*/ 1172584 h 1441525"/>
              <a:gd name="connsiteX13" fmla="*/ 172122 w 2259106"/>
              <a:gd name="connsiteY13" fmla="*/ 1269403 h 1441525"/>
              <a:gd name="connsiteX14" fmla="*/ 193638 w 2259106"/>
              <a:gd name="connsiteY14" fmla="*/ 1290918 h 1441525"/>
              <a:gd name="connsiteX15" fmla="*/ 247426 w 2259106"/>
              <a:gd name="connsiteY15" fmla="*/ 1333949 h 1441525"/>
              <a:gd name="connsiteX16" fmla="*/ 268941 w 2259106"/>
              <a:gd name="connsiteY16" fmla="*/ 1366222 h 1441525"/>
              <a:gd name="connsiteX17" fmla="*/ 301214 w 2259106"/>
              <a:gd name="connsiteY17" fmla="*/ 1376979 h 1441525"/>
              <a:gd name="connsiteX18" fmla="*/ 333487 w 2259106"/>
              <a:gd name="connsiteY18" fmla="*/ 1398495 h 1441525"/>
              <a:gd name="connsiteX19" fmla="*/ 398033 w 2259106"/>
              <a:gd name="connsiteY19" fmla="*/ 1409252 h 1441525"/>
              <a:gd name="connsiteX20" fmla="*/ 441063 w 2259106"/>
              <a:gd name="connsiteY20" fmla="*/ 1420010 h 1441525"/>
              <a:gd name="connsiteX21" fmla="*/ 677732 w 2259106"/>
              <a:gd name="connsiteY21" fmla="*/ 1409252 h 1441525"/>
              <a:gd name="connsiteX22" fmla="*/ 731520 w 2259106"/>
              <a:gd name="connsiteY22" fmla="*/ 1398495 h 1441525"/>
              <a:gd name="connsiteX23" fmla="*/ 1226372 w 2259106"/>
              <a:gd name="connsiteY23" fmla="*/ 1387737 h 1441525"/>
              <a:gd name="connsiteX24" fmla="*/ 1839558 w 2259106"/>
              <a:gd name="connsiteY24" fmla="*/ 1398495 h 1441525"/>
              <a:gd name="connsiteX25" fmla="*/ 1882588 w 2259106"/>
              <a:gd name="connsiteY25" fmla="*/ 1409252 h 1441525"/>
              <a:gd name="connsiteX26" fmla="*/ 2173045 w 2259106"/>
              <a:gd name="connsiteY26" fmla="*/ 1420010 h 1441525"/>
              <a:gd name="connsiteX27" fmla="*/ 2259106 w 2259106"/>
              <a:gd name="connsiteY27" fmla="*/ 1441525 h 144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9106" h="1441525">
                <a:moveTo>
                  <a:pt x="2194560" y="0"/>
                </a:moveTo>
                <a:cubicBezTo>
                  <a:pt x="1605642" y="29447"/>
                  <a:pt x="2282319" y="0"/>
                  <a:pt x="1011219" y="0"/>
                </a:cubicBezTo>
                <a:cubicBezTo>
                  <a:pt x="745839" y="0"/>
                  <a:pt x="480508" y="7172"/>
                  <a:pt x="215153" y="10758"/>
                </a:cubicBezTo>
                <a:cubicBezTo>
                  <a:pt x="129434" y="19330"/>
                  <a:pt x="127535" y="14276"/>
                  <a:pt x="64546" y="32273"/>
                </a:cubicBezTo>
                <a:cubicBezTo>
                  <a:pt x="53643" y="35388"/>
                  <a:pt x="42415" y="37960"/>
                  <a:pt x="32273" y="43031"/>
                </a:cubicBezTo>
                <a:cubicBezTo>
                  <a:pt x="20709" y="48813"/>
                  <a:pt x="10758" y="57374"/>
                  <a:pt x="0" y="64546"/>
                </a:cubicBezTo>
                <a:cubicBezTo>
                  <a:pt x="3586" y="268941"/>
                  <a:pt x="3948" y="473419"/>
                  <a:pt x="10758" y="677732"/>
                </a:cubicBezTo>
                <a:cubicBezTo>
                  <a:pt x="11136" y="689065"/>
                  <a:pt x="20440" y="698717"/>
                  <a:pt x="21515" y="710005"/>
                </a:cubicBezTo>
                <a:cubicBezTo>
                  <a:pt x="27644" y="774359"/>
                  <a:pt x="27667" y="839162"/>
                  <a:pt x="32273" y="903643"/>
                </a:cubicBezTo>
                <a:cubicBezTo>
                  <a:pt x="40463" y="1018304"/>
                  <a:pt x="24422" y="983308"/>
                  <a:pt x="64546" y="1043492"/>
                </a:cubicBezTo>
                <a:lnTo>
                  <a:pt x="86061" y="1108038"/>
                </a:lnTo>
                <a:cubicBezTo>
                  <a:pt x="89647" y="1118796"/>
                  <a:pt x="88801" y="1132293"/>
                  <a:pt x="96819" y="1140311"/>
                </a:cubicBezTo>
                <a:lnTo>
                  <a:pt x="129092" y="1172584"/>
                </a:lnTo>
                <a:cubicBezTo>
                  <a:pt x="146151" y="1223760"/>
                  <a:pt x="142898" y="1232874"/>
                  <a:pt x="172122" y="1269403"/>
                </a:cubicBezTo>
                <a:cubicBezTo>
                  <a:pt x="178458" y="1277323"/>
                  <a:pt x="187302" y="1282998"/>
                  <a:pt x="193638" y="1290918"/>
                </a:cubicBezTo>
                <a:cubicBezTo>
                  <a:pt x="229028" y="1335154"/>
                  <a:pt x="196235" y="1316885"/>
                  <a:pt x="247426" y="1333949"/>
                </a:cubicBezTo>
                <a:cubicBezTo>
                  <a:pt x="254598" y="1344707"/>
                  <a:pt x="258845" y="1358145"/>
                  <a:pt x="268941" y="1366222"/>
                </a:cubicBezTo>
                <a:cubicBezTo>
                  <a:pt x="277796" y="1373306"/>
                  <a:pt x="291072" y="1371908"/>
                  <a:pt x="301214" y="1376979"/>
                </a:cubicBezTo>
                <a:cubicBezTo>
                  <a:pt x="312778" y="1382761"/>
                  <a:pt x="321221" y="1394406"/>
                  <a:pt x="333487" y="1398495"/>
                </a:cubicBezTo>
                <a:cubicBezTo>
                  <a:pt x="354180" y="1405393"/>
                  <a:pt x="376644" y="1404974"/>
                  <a:pt x="398033" y="1409252"/>
                </a:cubicBezTo>
                <a:cubicBezTo>
                  <a:pt x="412531" y="1412152"/>
                  <a:pt x="426720" y="1416424"/>
                  <a:pt x="441063" y="1420010"/>
                </a:cubicBezTo>
                <a:cubicBezTo>
                  <a:pt x="519953" y="1416424"/>
                  <a:pt x="598977" y="1415086"/>
                  <a:pt x="677732" y="1409252"/>
                </a:cubicBezTo>
                <a:cubicBezTo>
                  <a:pt x="695966" y="1407901"/>
                  <a:pt x="713250" y="1399211"/>
                  <a:pt x="731520" y="1398495"/>
                </a:cubicBezTo>
                <a:cubicBezTo>
                  <a:pt x="896383" y="1392030"/>
                  <a:pt x="1061421" y="1391323"/>
                  <a:pt x="1226372" y="1387737"/>
                </a:cubicBezTo>
                <a:lnTo>
                  <a:pt x="1839558" y="1398495"/>
                </a:lnTo>
                <a:cubicBezTo>
                  <a:pt x="1854335" y="1398979"/>
                  <a:pt x="1867834" y="1408300"/>
                  <a:pt x="1882588" y="1409252"/>
                </a:cubicBezTo>
                <a:cubicBezTo>
                  <a:pt x="1979272" y="1415490"/>
                  <a:pt x="2076226" y="1416424"/>
                  <a:pt x="2173045" y="1420010"/>
                </a:cubicBezTo>
                <a:lnTo>
                  <a:pt x="2259106" y="1441525"/>
                </a:ln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335505" y="2935944"/>
            <a:ext cx="3517750" cy="1742738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-21515" y="6024282"/>
            <a:ext cx="1721223" cy="882127"/>
          </a:xfrm>
          <a:custGeom>
            <a:avLst/>
            <a:gdLst>
              <a:gd name="connsiteX0" fmla="*/ 0 w 1721223"/>
              <a:gd name="connsiteY0" fmla="*/ 0 h 882127"/>
              <a:gd name="connsiteX1" fmla="*/ 473336 w 1721223"/>
              <a:gd name="connsiteY1" fmla="*/ 10758 h 882127"/>
              <a:gd name="connsiteX2" fmla="*/ 516367 w 1721223"/>
              <a:gd name="connsiteY2" fmla="*/ 21516 h 882127"/>
              <a:gd name="connsiteX3" fmla="*/ 591670 w 1721223"/>
              <a:gd name="connsiteY3" fmla="*/ 32273 h 882127"/>
              <a:gd name="connsiteX4" fmla="*/ 731520 w 1721223"/>
              <a:gd name="connsiteY4" fmla="*/ 43031 h 882127"/>
              <a:gd name="connsiteX5" fmla="*/ 849854 w 1721223"/>
              <a:gd name="connsiteY5" fmla="*/ 53789 h 882127"/>
              <a:gd name="connsiteX6" fmla="*/ 1344706 w 1721223"/>
              <a:gd name="connsiteY6" fmla="*/ 64546 h 882127"/>
              <a:gd name="connsiteX7" fmla="*/ 1527586 w 1721223"/>
              <a:gd name="connsiteY7" fmla="*/ 96819 h 882127"/>
              <a:gd name="connsiteX8" fmla="*/ 1559859 w 1721223"/>
              <a:gd name="connsiteY8" fmla="*/ 107577 h 882127"/>
              <a:gd name="connsiteX9" fmla="*/ 1592131 w 1721223"/>
              <a:gd name="connsiteY9" fmla="*/ 118334 h 882127"/>
              <a:gd name="connsiteX10" fmla="*/ 1645920 w 1721223"/>
              <a:gd name="connsiteY10" fmla="*/ 150607 h 882127"/>
              <a:gd name="connsiteX11" fmla="*/ 1667435 w 1721223"/>
              <a:gd name="connsiteY11" fmla="*/ 172123 h 882127"/>
              <a:gd name="connsiteX12" fmla="*/ 1688950 w 1721223"/>
              <a:gd name="connsiteY12" fmla="*/ 236669 h 882127"/>
              <a:gd name="connsiteX13" fmla="*/ 1699708 w 1721223"/>
              <a:gd name="connsiteY13" fmla="*/ 268942 h 882127"/>
              <a:gd name="connsiteX14" fmla="*/ 1710466 w 1721223"/>
              <a:gd name="connsiteY14" fmla="*/ 516367 h 882127"/>
              <a:gd name="connsiteX15" fmla="*/ 1721223 w 1721223"/>
              <a:gd name="connsiteY15" fmla="*/ 548640 h 882127"/>
              <a:gd name="connsiteX16" fmla="*/ 1710466 w 1721223"/>
              <a:gd name="connsiteY16" fmla="*/ 882127 h 882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1223" h="882127">
                <a:moveTo>
                  <a:pt x="0" y="0"/>
                </a:moveTo>
                <a:lnTo>
                  <a:pt x="473336" y="10758"/>
                </a:lnTo>
                <a:cubicBezTo>
                  <a:pt x="488108" y="11374"/>
                  <a:pt x="501820" y="18871"/>
                  <a:pt x="516367" y="21516"/>
                </a:cubicBezTo>
                <a:cubicBezTo>
                  <a:pt x="541314" y="26052"/>
                  <a:pt x="566440" y="29750"/>
                  <a:pt x="591670" y="32273"/>
                </a:cubicBezTo>
                <a:cubicBezTo>
                  <a:pt x="638192" y="36925"/>
                  <a:pt x="684927" y="39148"/>
                  <a:pt x="731520" y="43031"/>
                </a:cubicBezTo>
                <a:cubicBezTo>
                  <a:pt x="770991" y="46320"/>
                  <a:pt x="810271" y="52400"/>
                  <a:pt x="849854" y="53789"/>
                </a:cubicBezTo>
                <a:cubicBezTo>
                  <a:pt x="1014742" y="59574"/>
                  <a:pt x="1179755" y="60960"/>
                  <a:pt x="1344706" y="64546"/>
                </a:cubicBezTo>
                <a:cubicBezTo>
                  <a:pt x="1485622" y="77357"/>
                  <a:pt x="1425467" y="62779"/>
                  <a:pt x="1527586" y="96819"/>
                </a:cubicBezTo>
                <a:lnTo>
                  <a:pt x="1559859" y="107577"/>
                </a:lnTo>
                <a:lnTo>
                  <a:pt x="1592131" y="118334"/>
                </a:lnTo>
                <a:cubicBezTo>
                  <a:pt x="1646650" y="172853"/>
                  <a:pt x="1576092" y="108710"/>
                  <a:pt x="1645920" y="150607"/>
                </a:cubicBezTo>
                <a:cubicBezTo>
                  <a:pt x="1654617" y="155825"/>
                  <a:pt x="1660263" y="164951"/>
                  <a:pt x="1667435" y="172123"/>
                </a:cubicBezTo>
                <a:lnTo>
                  <a:pt x="1688950" y="236669"/>
                </a:lnTo>
                <a:lnTo>
                  <a:pt x="1699708" y="268942"/>
                </a:lnTo>
                <a:cubicBezTo>
                  <a:pt x="1703294" y="351417"/>
                  <a:pt x="1704135" y="434057"/>
                  <a:pt x="1710466" y="516367"/>
                </a:cubicBezTo>
                <a:cubicBezTo>
                  <a:pt x="1711336" y="527673"/>
                  <a:pt x="1721223" y="537300"/>
                  <a:pt x="1721223" y="548640"/>
                </a:cubicBezTo>
                <a:cubicBezTo>
                  <a:pt x="1721223" y="659860"/>
                  <a:pt x="1710466" y="770907"/>
                  <a:pt x="1710466" y="882127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760897" y="6172200"/>
            <a:ext cx="2230211" cy="677732"/>
          </a:xfrm>
          <a:custGeom>
            <a:avLst/>
            <a:gdLst>
              <a:gd name="connsiteX0" fmla="*/ 24872 w 2230211"/>
              <a:gd name="connsiteY0" fmla="*/ 677732 h 677732"/>
              <a:gd name="connsiteX1" fmla="*/ 35630 w 2230211"/>
              <a:gd name="connsiteY1" fmla="*/ 494852 h 677732"/>
              <a:gd name="connsiteX2" fmla="*/ 89418 w 2230211"/>
              <a:gd name="connsiteY2" fmla="*/ 21516 h 677732"/>
              <a:gd name="connsiteX3" fmla="*/ 1972007 w 2230211"/>
              <a:gd name="connsiteY3" fmla="*/ 32273 h 677732"/>
              <a:gd name="connsiteX4" fmla="*/ 2015037 w 2230211"/>
              <a:gd name="connsiteY4" fmla="*/ 21516 h 677732"/>
              <a:gd name="connsiteX5" fmla="*/ 2079583 w 2230211"/>
              <a:gd name="connsiteY5" fmla="*/ 0 h 677732"/>
              <a:gd name="connsiteX6" fmla="*/ 2187159 w 2230211"/>
              <a:gd name="connsiteY6" fmla="*/ 21516 h 677732"/>
              <a:gd name="connsiteX7" fmla="*/ 2208675 w 2230211"/>
              <a:gd name="connsiteY7" fmla="*/ 43031 h 677732"/>
              <a:gd name="connsiteX8" fmla="*/ 2230190 w 2230211"/>
              <a:gd name="connsiteY8" fmla="*/ 107577 h 677732"/>
              <a:gd name="connsiteX9" fmla="*/ 2219432 w 2230211"/>
              <a:gd name="connsiteY9" fmla="*/ 473337 h 677732"/>
              <a:gd name="connsiteX10" fmla="*/ 2208675 w 2230211"/>
              <a:gd name="connsiteY10" fmla="*/ 548640 h 677732"/>
              <a:gd name="connsiteX11" fmla="*/ 2197917 w 2230211"/>
              <a:gd name="connsiteY11" fmla="*/ 677732 h 67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0211" h="677732">
                <a:moveTo>
                  <a:pt x="24872" y="677732"/>
                </a:moveTo>
                <a:cubicBezTo>
                  <a:pt x="28458" y="616772"/>
                  <a:pt x="32581" y="555841"/>
                  <a:pt x="35630" y="494852"/>
                </a:cubicBezTo>
                <a:cubicBezTo>
                  <a:pt x="59353" y="20385"/>
                  <a:pt x="-89418" y="81124"/>
                  <a:pt x="89418" y="21516"/>
                </a:cubicBezTo>
                <a:cubicBezTo>
                  <a:pt x="1455616" y="48044"/>
                  <a:pt x="828076" y="48161"/>
                  <a:pt x="1972007" y="32273"/>
                </a:cubicBezTo>
                <a:cubicBezTo>
                  <a:pt x="1986350" y="28687"/>
                  <a:pt x="2000876" y="25764"/>
                  <a:pt x="2015037" y="21516"/>
                </a:cubicBezTo>
                <a:cubicBezTo>
                  <a:pt x="2036760" y="14999"/>
                  <a:pt x="2079583" y="0"/>
                  <a:pt x="2079583" y="0"/>
                </a:cubicBezTo>
                <a:cubicBezTo>
                  <a:pt x="2087689" y="1351"/>
                  <a:pt x="2171110" y="13491"/>
                  <a:pt x="2187159" y="21516"/>
                </a:cubicBezTo>
                <a:cubicBezTo>
                  <a:pt x="2196231" y="26052"/>
                  <a:pt x="2201503" y="35859"/>
                  <a:pt x="2208675" y="43031"/>
                </a:cubicBezTo>
                <a:cubicBezTo>
                  <a:pt x="2215847" y="64546"/>
                  <a:pt x="2230857" y="84908"/>
                  <a:pt x="2230190" y="107577"/>
                </a:cubicBezTo>
                <a:cubicBezTo>
                  <a:pt x="2226604" y="229497"/>
                  <a:pt x="2225375" y="351509"/>
                  <a:pt x="2219432" y="473337"/>
                </a:cubicBezTo>
                <a:cubicBezTo>
                  <a:pt x="2218197" y="498663"/>
                  <a:pt x="2212026" y="523507"/>
                  <a:pt x="2208675" y="548640"/>
                </a:cubicBezTo>
                <a:cubicBezTo>
                  <a:pt x="2196138" y="642670"/>
                  <a:pt x="2197917" y="608900"/>
                  <a:pt x="2197917" y="677732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055633" y="6019800"/>
            <a:ext cx="2327732" cy="838200"/>
          </a:xfrm>
          <a:custGeom>
            <a:avLst/>
            <a:gdLst>
              <a:gd name="connsiteX0" fmla="*/ 0 w 2327732"/>
              <a:gd name="connsiteY0" fmla="*/ 774550 h 785308"/>
              <a:gd name="connsiteX1" fmla="*/ 10758 w 2327732"/>
              <a:gd name="connsiteY1" fmla="*/ 591670 h 785308"/>
              <a:gd name="connsiteX2" fmla="*/ 21515 w 2327732"/>
              <a:gd name="connsiteY2" fmla="*/ 548640 h 785308"/>
              <a:gd name="connsiteX3" fmla="*/ 32273 w 2327732"/>
              <a:gd name="connsiteY3" fmla="*/ 462579 h 785308"/>
              <a:gd name="connsiteX4" fmla="*/ 43031 w 2327732"/>
              <a:gd name="connsiteY4" fmla="*/ 43030 h 785308"/>
              <a:gd name="connsiteX5" fmla="*/ 107576 w 2327732"/>
              <a:gd name="connsiteY5" fmla="*/ 21515 h 785308"/>
              <a:gd name="connsiteX6" fmla="*/ 139849 w 2327732"/>
              <a:gd name="connsiteY6" fmla="*/ 10758 h 785308"/>
              <a:gd name="connsiteX7" fmla="*/ 172122 w 2327732"/>
              <a:gd name="connsiteY7" fmla="*/ 0 h 785308"/>
              <a:gd name="connsiteX8" fmla="*/ 258183 w 2327732"/>
              <a:gd name="connsiteY8" fmla="*/ 21515 h 785308"/>
              <a:gd name="connsiteX9" fmla="*/ 290456 w 2327732"/>
              <a:gd name="connsiteY9" fmla="*/ 32273 h 785308"/>
              <a:gd name="connsiteX10" fmla="*/ 311972 w 2327732"/>
              <a:gd name="connsiteY10" fmla="*/ 53788 h 785308"/>
              <a:gd name="connsiteX11" fmla="*/ 376518 w 2327732"/>
              <a:gd name="connsiteY11" fmla="*/ 75303 h 785308"/>
              <a:gd name="connsiteX12" fmla="*/ 408791 w 2327732"/>
              <a:gd name="connsiteY12" fmla="*/ 86061 h 785308"/>
              <a:gd name="connsiteX13" fmla="*/ 441063 w 2327732"/>
              <a:gd name="connsiteY13" fmla="*/ 107576 h 785308"/>
              <a:gd name="connsiteX14" fmla="*/ 580913 w 2327732"/>
              <a:gd name="connsiteY14" fmla="*/ 139849 h 785308"/>
              <a:gd name="connsiteX15" fmla="*/ 677732 w 2327732"/>
              <a:gd name="connsiteY15" fmla="*/ 161365 h 785308"/>
              <a:gd name="connsiteX16" fmla="*/ 774551 w 2327732"/>
              <a:gd name="connsiteY16" fmla="*/ 172122 h 785308"/>
              <a:gd name="connsiteX17" fmla="*/ 925158 w 2327732"/>
              <a:gd name="connsiteY17" fmla="*/ 193638 h 785308"/>
              <a:gd name="connsiteX18" fmla="*/ 957431 w 2327732"/>
              <a:gd name="connsiteY18" fmla="*/ 204395 h 785308"/>
              <a:gd name="connsiteX19" fmla="*/ 1043492 w 2327732"/>
              <a:gd name="connsiteY19" fmla="*/ 215153 h 785308"/>
              <a:gd name="connsiteX20" fmla="*/ 1237129 w 2327732"/>
              <a:gd name="connsiteY20" fmla="*/ 236668 h 785308"/>
              <a:gd name="connsiteX21" fmla="*/ 1312433 w 2327732"/>
              <a:gd name="connsiteY21" fmla="*/ 247426 h 785308"/>
              <a:gd name="connsiteX22" fmla="*/ 2205318 w 2327732"/>
              <a:gd name="connsiteY22" fmla="*/ 268941 h 785308"/>
              <a:gd name="connsiteX23" fmla="*/ 2259106 w 2327732"/>
              <a:gd name="connsiteY23" fmla="*/ 311972 h 785308"/>
              <a:gd name="connsiteX24" fmla="*/ 2302136 w 2327732"/>
              <a:gd name="connsiteY24" fmla="*/ 376518 h 785308"/>
              <a:gd name="connsiteX25" fmla="*/ 2312894 w 2327732"/>
              <a:gd name="connsiteY25" fmla="*/ 785308 h 78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7732" h="785308">
                <a:moveTo>
                  <a:pt x="0" y="774550"/>
                </a:moveTo>
                <a:cubicBezTo>
                  <a:pt x="3586" y="713590"/>
                  <a:pt x="4969" y="652460"/>
                  <a:pt x="10758" y="591670"/>
                </a:cubicBezTo>
                <a:cubicBezTo>
                  <a:pt x="12160" y="576952"/>
                  <a:pt x="19084" y="563224"/>
                  <a:pt x="21515" y="548640"/>
                </a:cubicBezTo>
                <a:cubicBezTo>
                  <a:pt x="26268" y="520123"/>
                  <a:pt x="28687" y="491266"/>
                  <a:pt x="32273" y="462579"/>
                </a:cubicBezTo>
                <a:cubicBezTo>
                  <a:pt x="35859" y="322729"/>
                  <a:pt x="19487" y="180930"/>
                  <a:pt x="43031" y="43030"/>
                </a:cubicBezTo>
                <a:cubicBezTo>
                  <a:pt x="46848" y="20675"/>
                  <a:pt x="86061" y="28687"/>
                  <a:pt x="107576" y="21515"/>
                </a:cubicBezTo>
                <a:lnTo>
                  <a:pt x="139849" y="10758"/>
                </a:lnTo>
                <a:lnTo>
                  <a:pt x="172122" y="0"/>
                </a:lnTo>
                <a:cubicBezTo>
                  <a:pt x="245894" y="24591"/>
                  <a:pt x="154331" y="-4448"/>
                  <a:pt x="258183" y="21515"/>
                </a:cubicBezTo>
                <a:cubicBezTo>
                  <a:pt x="269184" y="24265"/>
                  <a:pt x="279698" y="28687"/>
                  <a:pt x="290456" y="32273"/>
                </a:cubicBezTo>
                <a:cubicBezTo>
                  <a:pt x="297628" y="39445"/>
                  <a:pt x="302900" y="49252"/>
                  <a:pt x="311972" y="53788"/>
                </a:cubicBezTo>
                <a:cubicBezTo>
                  <a:pt x="332257" y="63930"/>
                  <a:pt x="355003" y="68131"/>
                  <a:pt x="376518" y="75303"/>
                </a:cubicBezTo>
                <a:cubicBezTo>
                  <a:pt x="387276" y="78889"/>
                  <a:pt x="399356" y="79771"/>
                  <a:pt x="408791" y="86061"/>
                </a:cubicBezTo>
                <a:cubicBezTo>
                  <a:pt x="419548" y="93233"/>
                  <a:pt x="429249" y="102325"/>
                  <a:pt x="441063" y="107576"/>
                </a:cubicBezTo>
                <a:cubicBezTo>
                  <a:pt x="505154" y="136061"/>
                  <a:pt x="510560" y="127058"/>
                  <a:pt x="580913" y="139849"/>
                </a:cubicBezTo>
                <a:cubicBezTo>
                  <a:pt x="667056" y="155511"/>
                  <a:pt x="578064" y="147127"/>
                  <a:pt x="677732" y="161365"/>
                </a:cubicBezTo>
                <a:cubicBezTo>
                  <a:pt x="709877" y="165957"/>
                  <a:pt x="742278" y="168536"/>
                  <a:pt x="774551" y="172122"/>
                </a:cubicBezTo>
                <a:cubicBezTo>
                  <a:pt x="880631" y="198643"/>
                  <a:pt x="734405" y="164292"/>
                  <a:pt x="925158" y="193638"/>
                </a:cubicBezTo>
                <a:cubicBezTo>
                  <a:pt x="936366" y="195362"/>
                  <a:pt x="946274" y="202367"/>
                  <a:pt x="957431" y="204395"/>
                </a:cubicBezTo>
                <a:cubicBezTo>
                  <a:pt x="985875" y="209567"/>
                  <a:pt x="1014835" y="211332"/>
                  <a:pt x="1043492" y="215153"/>
                </a:cubicBezTo>
                <a:cubicBezTo>
                  <a:pt x="1290642" y="248106"/>
                  <a:pt x="886355" y="197692"/>
                  <a:pt x="1237129" y="236668"/>
                </a:cubicBezTo>
                <a:cubicBezTo>
                  <a:pt x="1262330" y="239468"/>
                  <a:pt x="1287118" y="245979"/>
                  <a:pt x="1312433" y="247426"/>
                </a:cubicBezTo>
                <a:cubicBezTo>
                  <a:pt x="1536661" y="260239"/>
                  <a:pt x="2051384" y="266142"/>
                  <a:pt x="2205318" y="268941"/>
                </a:cubicBezTo>
                <a:cubicBezTo>
                  <a:pt x="2226492" y="283057"/>
                  <a:pt x="2243776" y="291531"/>
                  <a:pt x="2259106" y="311972"/>
                </a:cubicBezTo>
                <a:cubicBezTo>
                  <a:pt x="2274621" y="332659"/>
                  <a:pt x="2293958" y="351987"/>
                  <a:pt x="2302136" y="376518"/>
                </a:cubicBezTo>
                <a:cubicBezTo>
                  <a:pt x="2352585" y="527855"/>
                  <a:pt x="2312894" y="397451"/>
                  <a:pt x="2312894" y="785308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6454588" y="6110344"/>
            <a:ext cx="2689412" cy="742277"/>
          </a:xfrm>
          <a:custGeom>
            <a:avLst/>
            <a:gdLst>
              <a:gd name="connsiteX0" fmla="*/ 0 w 2689412"/>
              <a:gd name="connsiteY0" fmla="*/ 742277 h 742277"/>
              <a:gd name="connsiteX1" fmla="*/ 21516 w 2689412"/>
              <a:gd name="connsiteY1" fmla="*/ 473336 h 742277"/>
              <a:gd name="connsiteX2" fmla="*/ 32273 w 2689412"/>
              <a:gd name="connsiteY2" fmla="*/ 182880 h 742277"/>
              <a:gd name="connsiteX3" fmla="*/ 75304 w 2689412"/>
              <a:gd name="connsiteY3" fmla="*/ 96818 h 742277"/>
              <a:gd name="connsiteX4" fmla="*/ 139850 w 2689412"/>
              <a:gd name="connsiteY4" fmla="*/ 53788 h 742277"/>
              <a:gd name="connsiteX5" fmla="*/ 182880 w 2689412"/>
              <a:gd name="connsiteY5" fmla="*/ 43030 h 742277"/>
              <a:gd name="connsiteX6" fmla="*/ 204396 w 2689412"/>
              <a:gd name="connsiteY6" fmla="*/ 21515 h 742277"/>
              <a:gd name="connsiteX7" fmla="*/ 279699 w 2689412"/>
              <a:gd name="connsiteY7" fmla="*/ 0 h 742277"/>
              <a:gd name="connsiteX8" fmla="*/ 355003 w 2689412"/>
              <a:gd name="connsiteY8" fmla="*/ 21515 h 742277"/>
              <a:gd name="connsiteX9" fmla="*/ 419548 w 2689412"/>
              <a:gd name="connsiteY9" fmla="*/ 53788 h 742277"/>
              <a:gd name="connsiteX10" fmla="*/ 441064 w 2689412"/>
              <a:gd name="connsiteY10" fmla="*/ 75303 h 742277"/>
              <a:gd name="connsiteX11" fmla="*/ 462579 w 2689412"/>
              <a:gd name="connsiteY11" fmla="*/ 107576 h 742277"/>
              <a:gd name="connsiteX12" fmla="*/ 494852 w 2689412"/>
              <a:gd name="connsiteY12" fmla="*/ 118334 h 742277"/>
              <a:gd name="connsiteX13" fmla="*/ 559398 w 2689412"/>
              <a:gd name="connsiteY13" fmla="*/ 172122 h 742277"/>
              <a:gd name="connsiteX14" fmla="*/ 634701 w 2689412"/>
              <a:gd name="connsiteY14" fmla="*/ 193637 h 742277"/>
              <a:gd name="connsiteX15" fmla="*/ 1065007 w 2689412"/>
              <a:gd name="connsiteY15" fmla="*/ 204395 h 742277"/>
              <a:gd name="connsiteX16" fmla="*/ 1818043 w 2689412"/>
              <a:gd name="connsiteY16" fmla="*/ 225910 h 742277"/>
              <a:gd name="connsiteX17" fmla="*/ 2000923 w 2689412"/>
              <a:gd name="connsiteY17" fmla="*/ 236668 h 742277"/>
              <a:gd name="connsiteX18" fmla="*/ 2291379 w 2689412"/>
              <a:gd name="connsiteY18" fmla="*/ 247425 h 742277"/>
              <a:gd name="connsiteX19" fmla="*/ 2517290 w 2689412"/>
              <a:gd name="connsiteY19" fmla="*/ 268941 h 742277"/>
              <a:gd name="connsiteX20" fmla="*/ 2571078 w 2689412"/>
              <a:gd name="connsiteY20" fmla="*/ 279698 h 742277"/>
              <a:gd name="connsiteX21" fmla="*/ 2689412 w 2689412"/>
              <a:gd name="connsiteY21" fmla="*/ 290456 h 74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412" h="742277">
                <a:moveTo>
                  <a:pt x="0" y="742277"/>
                </a:moveTo>
                <a:cubicBezTo>
                  <a:pt x="8003" y="654252"/>
                  <a:pt x="17228" y="561241"/>
                  <a:pt x="21516" y="473336"/>
                </a:cubicBezTo>
                <a:cubicBezTo>
                  <a:pt x="26236" y="376566"/>
                  <a:pt x="23502" y="279367"/>
                  <a:pt x="32273" y="182880"/>
                </a:cubicBezTo>
                <a:cubicBezTo>
                  <a:pt x="35652" y="145712"/>
                  <a:pt x="47297" y="117823"/>
                  <a:pt x="75304" y="96818"/>
                </a:cubicBezTo>
                <a:cubicBezTo>
                  <a:pt x="95991" y="81303"/>
                  <a:pt x="114764" y="60060"/>
                  <a:pt x="139850" y="53788"/>
                </a:cubicBezTo>
                <a:lnTo>
                  <a:pt x="182880" y="43030"/>
                </a:lnTo>
                <a:cubicBezTo>
                  <a:pt x="190052" y="35858"/>
                  <a:pt x="195699" y="26733"/>
                  <a:pt x="204396" y="21515"/>
                </a:cubicBezTo>
                <a:cubicBezTo>
                  <a:pt x="215424" y="14898"/>
                  <a:pt x="271656" y="2011"/>
                  <a:pt x="279699" y="0"/>
                </a:cubicBezTo>
                <a:cubicBezTo>
                  <a:pt x="293492" y="3448"/>
                  <a:pt x="339566" y="13796"/>
                  <a:pt x="355003" y="21515"/>
                </a:cubicBezTo>
                <a:cubicBezTo>
                  <a:pt x="438421" y="63224"/>
                  <a:pt x="338429" y="26747"/>
                  <a:pt x="419548" y="53788"/>
                </a:cubicBezTo>
                <a:cubicBezTo>
                  <a:pt x="426720" y="60960"/>
                  <a:pt x="434728" y="67383"/>
                  <a:pt x="441064" y="75303"/>
                </a:cubicBezTo>
                <a:cubicBezTo>
                  <a:pt x="449141" y="85399"/>
                  <a:pt x="452483" y="99499"/>
                  <a:pt x="462579" y="107576"/>
                </a:cubicBezTo>
                <a:cubicBezTo>
                  <a:pt x="471434" y="114660"/>
                  <a:pt x="484710" y="113263"/>
                  <a:pt x="494852" y="118334"/>
                </a:cubicBezTo>
                <a:cubicBezTo>
                  <a:pt x="565245" y="153530"/>
                  <a:pt x="488022" y="124538"/>
                  <a:pt x="559398" y="172122"/>
                </a:cubicBezTo>
                <a:cubicBezTo>
                  <a:pt x="567210" y="177330"/>
                  <a:pt x="630850" y="193462"/>
                  <a:pt x="634701" y="193637"/>
                </a:cubicBezTo>
                <a:cubicBezTo>
                  <a:pt x="778033" y="200152"/>
                  <a:pt x="921580" y="200483"/>
                  <a:pt x="1065007" y="204395"/>
                </a:cubicBezTo>
                <a:lnTo>
                  <a:pt x="1818043" y="225910"/>
                </a:lnTo>
                <a:lnTo>
                  <a:pt x="2000923" y="236668"/>
                </a:lnTo>
                <a:cubicBezTo>
                  <a:pt x="2097708" y="241067"/>
                  <a:pt x="2194683" y="241381"/>
                  <a:pt x="2291379" y="247425"/>
                </a:cubicBezTo>
                <a:cubicBezTo>
                  <a:pt x="2366876" y="252144"/>
                  <a:pt x="2443114" y="254107"/>
                  <a:pt x="2517290" y="268941"/>
                </a:cubicBezTo>
                <a:cubicBezTo>
                  <a:pt x="2535219" y="272527"/>
                  <a:pt x="2552977" y="277112"/>
                  <a:pt x="2571078" y="279698"/>
                </a:cubicBezTo>
                <a:cubicBezTo>
                  <a:pt x="2651929" y="291248"/>
                  <a:pt x="2640526" y="290456"/>
                  <a:pt x="2689412" y="290456"/>
                </a:cubicBezTo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452282" y="2239498"/>
            <a:ext cx="2217305" cy="583682"/>
            <a:chOff x="929640" y="725424"/>
            <a:chExt cx="4549139" cy="905256"/>
          </a:xfrm>
        </p:grpSpPr>
        <p:sp>
          <p:nvSpPr>
            <p:cNvPr id="14" name="Rounded Rectangle 13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H="1">
            <a:off x="2057399" y="2823180"/>
            <a:ext cx="1" cy="549052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75009" y="486892"/>
            <a:ext cx="845133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prstClr val="black"/>
                </a:solidFill>
              </a:rPr>
              <a:t>… and thus </a:t>
            </a:r>
            <a:r>
              <a:rPr lang="en-US" sz="2400" u="sng" dirty="0" smtClean="0">
                <a:solidFill>
                  <a:prstClr val="black"/>
                </a:solidFill>
              </a:rPr>
              <a:t>is selected for</a:t>
            </a:r>
            <a:r>
              <a:rPr lang="en-US" sz="2400" dirty="0" smtClean="0">
                <a:solidFill>
                  <a:prstClr val="black"/>
                </a:solidFill>
              </a:rPr>
              <a:t> ... </a:t>
            </a:r>
            <a:r>
              <a:rPr lang="en-US" sz="2400" dirty="0" smtClean="0"/>
              <a:t>and </a:t>
            </a:r>
            <a:r>
              <a:rPr lang="en-US" sz="2400" dirty="0"/>
              <a:t>so the </a:t>
            </a:r>
            <a:r>
              <a:rPr lang="en-US" sz="2400" b="1" u="sng" dirty="0"/>
              <a:t>game</a:t>
            </a:r>
            <a:r>
              <a:rPr lang="en-US" sz="2400" dirty="0"/>
              <a:t> of </a:t>
            </a:r>
            <a:r>
              <a:rPr lang="en-US" sz="2400" b="1" u="sng" dirty="0"/>
              <a:t>invasion</a:t>
            </a:r>
            <a:r>
              <a:rPr lang="en-US" sz="2400" dirty="0"/>
              <a:t> versus </a:t>
            </a:r>
            <a:r>
              <a:rPr lang="en-US" sz="2400" b="1" u="sng" dirty="0"/>
              <a:t>detection</a:t>
            </a:r>
            <a:r>
              <a:rPr lang="en-US" sz="2400" b="1" dirty="0"/>
              <a:t> </a:t>
            </a:r>
            <a:r>
              <a:rPr lang="en-US" sz="2400" dirty="0"/>
              <a:t>continues in nature… as it has for millions of years </a:t>
            </a:r>
            <a:r>
              <a:rPr lang="en-US" sz="2400" dirty="0" smtClean="0"/>
              <a:t>…    </a:t>
            </a:r>
            <a:endParaRPr lang="en-US" sz="2400" b="1" u="sng" dirty="0"/>
          </a:p>
          <a:p>
            <a:r>
              <a:rPr lang="en-US" sz="2400" dirty="0" smtClean="0"/>
              <a:t> </a:t>
            </a:r>
            <a:endParaRPr lang="en-US" sz="2400" dirty="0"/>
          </a:p>
          <a:p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2192558" y="3153525"/>
            <a:ext cx="643771" cy="768326"/>
            <a:chOff x="4994424" y="5668337"/>
            <a:chExt cx="914867" cy="1136539"/>
          </a:xfrm>
        </p:grpSpPr>
        <p:grpSp>
          <p:nvGrpSpPr>
            <p:cNvPr id="75" name="Group 7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90" name="Isosceles Triangle 8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eardrop 8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hord 8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extBox 87"/>
            <p:cNvSpPr txBox="1"/>
            <p:nvPr/>
          </p:nvSpPr>
          <p:spPr>
            <a:xfrm rot="1196322">
              <a:off x="5184535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Oval 8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772494" y="3341624"/>
            <a:ext cx="643771" cy="768326"/>
            <a:chOff x="4994424" y="5668337"/>
            <a:chExt cx="914867" cy="1136539"/>
          </a:xfrm>
        </p:grpSpPr>
        <p:grpSp>
          <p:nvGrpSpPr>
            <p:cNvPr id="97" name="Group 96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12" name="Isosceles Triangle 111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reeform 97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eardrop 104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Chord 105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extBox 109"/>
            <p:cNvSpPr txBox="1"/>
            <p:nvPr/>
          </p:nvSpPr>
          <p:spPr>
            <a:xfrm rot="1196322">
              <a:off x="5201411" y="6019556"/>
              <a:ext cx="590607" cy="455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 smtClean="0">
                  <a:solidFill>
                    <a:schemeClr val="bg1"/>
                  </a:solidFill>
                </a:rPr>
                <a:t>C2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2255300" y="3676465"/>
            <a:ext cx="826483" cy="847030"/>
            <a:chOff x="1772639" y="5073011"/>
            <a:chExt cx="1368910" cy="1526939"/>
          </a:xfrm>
        </p:grpSpPr>
        <p:grpSp>
          <p:nvGrpSpPr>
            <p:cNvPr id="95" name="Group 94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157" name="Freeform 15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8" name="Isosceles Triangle 157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Isosceles Triangle 158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Isosceles Triangle 159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Isosceles Triangle 160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Isosceles Triangle 161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142" name="Chord 141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 142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Freeform 143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 144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Teardrop 149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Chord 150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Freeform 151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Oval 153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 rot="1196322">
                <a:off x="5207475" y="5952032"/>
                <a:ext cx="527852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C2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Oval 155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3" name="Group 162"/>
          <p:cNvGrpSpPr/>
          <p:nvPr/>
        </p:nvGrpSpPr>
        <p:grpSpPr>
          <a:xfrm>
            <a:off x="1630108" y="3555754"/>
            <a:ext cx="478124" cy="891674"/>
            <a:chOff x="-1269076" y="4665065"/>
            <a:chExt cx="854106" cy="1567359"/>
          </a:xfrm>
        </p:grpSpPr>
        <p:grpSp>
          <p:nvGrpSpPr>
            <p:cNvPr id="164" name="Group 163"/>
            <p:cNvGrpSpPr/>
            <p:nvPr/>
          </p:nvGrpSpPr>
          <p:grpSpPr>
            <a:xfrm>
              <a:off x="-1116632" y="4665065"/>
              <a:ext cx="616053" cy="1567359"/>
              <a:chOff x="554061" y="4440223"/>
              <a:chExt cx="924610" cy="2260182"/>
            </a:xfrm>
          </p:grpSpPr>
          <p:sp>
            <p:nvSpPr>
              <p:cNvPr id="175" name="Oval 174"/>
              <p:cNvSpPr/>
              <p:nvPr/>
            </p:nvSpPr>
            <p:spPr>
              <a:xfrm rot="12109060">
                <a:off x="1069693" y="6554382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175"/>
              <p:cNvSpPr/>
              <p:nvPr/>
            </p:nvSpPr>
            <p:spPr>
              <a:xfrm rot="20188142">
                <a:off x="639651" y="6536673"/>
                <a:ext cx="288189" cy="1460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77" name="Straight Connector 176"/>
              <p:cNvCxnSpPr/>
              <p:nvPr/>
            </p:nvCxnSpPr>
            <p:spPr>
              <a:xfrm>
                <a:off x="1295624" y="4998922"/>
                <a:ext cx="1749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/>
              <p:cNvCxnSpPr/>
              <p:nvPr/>
            </p:nvCxnSpPr>
            <p:spPr>
              <a:xfrm>
                <a:off x="1470553" y="5488247"/>
                <a:ext cx="8118" cy="34319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/>
              <p:cNvCxnSpPr/>
              <p:nvPr/>
            </p:nvCxnSpPr>
            <p:spPr>
              <a:xfrm flipH="1">
                <a:off x="827888" y="5791010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/>
              <p:cNvCxnSpPr/>
              <p:nvPr/>
            </p:nvCxnSpPr>
            <p:spPr>
              <a:xfrm>
                <a:off x="666656" y="5016636"/>
                <a:ext cx="646500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>
              <a:xfrm flipH="1">
                <a:off x="554061" y="4998922"/>
                <a:ext cx="130030" cy="4925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/>
              <p:cNvCxnSpPr/>
              <p:nvPr/>
            </p:nvCxnSpPr>
            <p:spPr>
              <a:xfrm flipH="1">
                <a:off x="1148860" y="5804792"/>
                <a:ext cx="1" cy="792088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" name="Flowchart: Manual Operation 182"/>
              <p:cNvSpPr/>
              <p:nvPr/>
            </p:nvSpPr>
            <p:spPr>
              <a:xfrm rot="10800000">
                <a:off x="604715" y="4998921"/>
                <a:ext cx="780451" cy="979045"/>
              </a:xfrm>
              <a:prstGeom prst="flowChartManualOperation">
                <a:avLst/>
              </a:pr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ounded Rectangle 183"/>
              <p:cNvSpPr/>
              <p:nvPr/>
            </p:nvSpPr>
            <p:spPr>
              <a:xfrm>
                <a:off x="847496" y="4889102"/>
                <a:ext cx="263472" cy="14401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Teardrop 184"/>
              <p:cNvSpPr/>
              <p:nvPr/>
            </p:nvSpPr>
            <p:spPr>
              <a:xfrm rot="18846001">
                <a:off x="761306" y="4447072"/>
                <a:ext cx="457200" cy="457200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Chord 185"/>
              <p:cNvSpPr/>
              <p:nvPr/>
            </p:nvSpPr>
            <p:spPr>
              <a:xfrm rot="17511817">
                <a:off x="753675" y="4451369"/>
                <a:ext cx="475252" cy="452959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/>
              <p:cNvSpPr/>
              <p:nvPr/>
            </p:nvSpPr>
            <p:spPr>
              <a:xfrm flipV="1">
                <a:off x="1059870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Oval 187"/>
              <p:cNvSpPr/>
              <p:nvPr/>
            </p:nvSpPr>
            <p:spPr>
              <a:xfrm flipV="1">
                <a:off x="862761" y="4685668"/>
                <a:ext cx="88990" cy="4571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89" name="Straight Connector 188"/>
              <p:cNvCxnSpPr/>
              <p:nvPr/>
            </p:nvCxnSpPr>
            <p:spPr>
              <a:xfrm>
                <a:off x="554061" y="5470442"/>
                <a:ext cx="53126" cy="387437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5" name="Group 164"/>
            <p:cNvGrpSpPr/>
            <p:nvPr/>
          </p:nvGrpSpPr>
          <p:grpSpPr>
            <a:xfrm rot="16841616">
              <a:off x="-993350" y="5162108"/>
              <a:ext cx="302653" cy="854106"/>
              <a:chOff x="4435013" y="2216315"/>
              <a:chExt cx="501083" cy="1394701"/>
            </a:xfrm>
          </p:grpSpPr>
          <p:sp>
            <p:nvSpPr>
              <p:cNvPr id="169" name="Freeform 168"/>
              <p:cNvSpPr/>
              <p:nvPr/>
            </p:nvSpPr>
            <p:spPr>
              <a:xfrm>
                <a:off x="4536829" y="2341267"/>
                <a:ext cx="251984" cy="1269749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0" name="Isosceles Triangle 169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Isosceles Triangle 170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Isosceles Triangle 171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Isosceles Triangle 172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Isosceles Triangle 173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6" name="Oval 165"/>
            <p:cNvSpPr/>
            <p:nvPr/>
          </p:nvSpPr>
          <p:spPr>
            <a:xfrm rot="10151520">
              <a:off x="-1129814" y="5596996"/>
              <a:ext cx="115957" cy="895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-1184004" y="5025795"/>
              <a:ext cx="666032" cy="6030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C1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168" name="Oval 167"/>
            <p:cNvSpPr/>
            <p:nvPr/>
          </p:nvSpPr>
          <p:spPr>
            <a:xfrm rot="12357954" flipH="1">
              <a:off x="-576778" y="5617050"/>
              <a:ext cx="111702" cy="7864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/>
          <p:cNvGrpSpPr/>
          <p:nvPr/>
        </p:nvGrpSpPr>
        <p:grpSpPr>
          <a:xfrm rot="325179">
            <a:off x="221889" y="2015675"/>
            <a:ext cx="675895" cy="185249"/>
            <a:chOff x="8278100" y="1901358"/>
            <a:chExt cx="675895" cy="185249"/>
          </a:xfrm>
        </p:grpSpPr>
        <p:sp>
          <p:nvSpPr>
            <p:cNvPr id="116" name="Rounded Rectangle 115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116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" name="Group 118"/>
          <p:cNvGrpSpPr/>
          <p:nvPr/>
        </p:nvGrpSpPr>
        <p:grpSpPr>
          <a:xfrm rot="325179">
            <a:off x="4406819" y="2052595"/>
            <a:ext cx="675895" cy="185249"/>
            <a:chOff x="8278100" y="1901358"/>
            <a:chExt cx="675895" cy="185249"/>
          </a:xfrm>
        </p:grpSpPr>
        <p:sp>
          <p:nvSpPr>
            <p:cNvPr id="120" name="Rounded Rectangle 119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120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" name="Group 122"/>
          <p:cNvGrpSpPr/>
          <p:nvPr/>
        </p:nvGrpSpPr>
        <p:grpSpPr>
          <a:xfrm rot="21274821" flipH="1">
            <a:off x="5771455" y="2380252"/>
            <a:ext cx="675895" cy="185249"/>
            <a:chOff x="8278100" y="1901358"/>
            <a:chExt cx="675895" cy="185249"/>
          </a:xfrm>
        </p:grpSpPr>
        <p:sp>
          <p:nvSpPr>
            <p:cNvPr id="124" name="Rounded Rectangle 123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 125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/>
          <p:cNvGrpSpPr/>
          <p:nvPr/>
        </p:nvGrpSpPr>
        <p:grpSpPr>
          <a:xfrm rot="20891277">
            <a:off x="7742790" y="1900191"/>
            <a:ext cx="675895" cy="185249"/>
            <a:chOff x="8278100" y="1901358"/>
            <a:chExt cx="675895" cy="185249"/>
          </a:xfrm>
        </p:grpSpPr>
        <p:sp>
          <p:nvSpPr>
            <p:cNvPr id="128" name="Rounded Rectangle 127"/>
            <p:cNvSpPr/>
            <p:nvPr/>
          </p:nvSpPr>
          <p:spPr>
            <a:xfrm>
              <a:off x="8278100" y="1970273"/>
              <a:ext cx="363978" cy="86496"/>
            </a:xfrm>
            <a:prstGeom prst="roundRect">
              <a:avLst/>
            </a:prstGeom>
            <a:solidFill>
              <a:srgbClr val="C000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128"/>
            <p:cNvSpPr/>
            <p:nvPr/>
          </p:nvSpPr>
          <p:spPr>
            <a:xfrm rot="935548">
              <a:off x="8645236" y="1979729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eeform 129"/>
            <p:cNvSpPr/>
            <p:nvPr/>
          </p:nvSpPr>
          <p:spPr>
            <a:xfrm rot="21190300">
              <a:off x="8641341" y="1901358"/>
              <a:ext cx="308759" cy="106878"/>
            </a:xfrm>
            <a:custGeom>
              <a:avLst/>
              <a:gdLst>
                <a:gd name="connsiteX0" fmla="*/ 0 w 308759"/>
                <a:gd name="connsiteY0" fmla="*/ 106878 h 106878"/>
                <a:gd name="connsiteX1" fmla="*/ 95003 w 308759"/>
                <a:gd name="connsiteY1" fmla="*/ 11875 h 106878"/>
                <a:gd name="connsiteX2" fmla="*/ 225632 w 308759"/>
                <a:gd name="connsiteY2" fmla="*/ 71252 h 106878"/>
                <a:gd name="connsiteX3" fmla="*/ 308759 w 308759"/>
                <a:gd name="connsiteY3" fmla="*/ 0 h 10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759" h="106878">
                  <a:moveTo>
                    <a:pt x="0" y="106878"/>
                  </a:moveTo>
                  <a:cubicBezTo>
                    <a:pt x="28699" y="62345"/>
                    <a:pt x="57398" y="17813"/>
                    <a:pt x="95003" y="11875"/>
                  </a:cubicBezTo>
                  <a:cubicBezTo>
                    <a:pt x="132608" y="5937"/>
                    <a:pt x="190006" y="73231"/>
                    <a:pt x="225632" y="71252"/>
                  </a:cubicBezTo>
                  <a:cubicBezTo>
                    <a:pt x="261258" y="69273"/>
                    <a:pt x="285008" y="34636"/>
                    <a:pt x="308759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1" name="Explosion 1 130"/>
          <p:cNvSpPr/>
          <p:nvPr/>
        </p:nvSpPr>
        <p:spPr>
          <a:xfrm>
            <a:off x="2502387" y="3142774"/>
            <a:ext cx="1205688" cy="1075309"/>
          </a:xfrm>
          <a:prstGeom prst="irregularSeal1">
            <a:avLst/>
          </a:prstGeom>
          <a:solidFill>
            <a:srgbClr val="CCFFCC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2" name="Rectangle 131"/>
          <p:cNvSpPr/>
          <p:nvPr/>
        </p:nvSpPr>
        <p:spPr>
          <a:xfrm>
            <a:off x="2825842" y="3492533"/>
            <a:ext cx="5469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ETI!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1701588" y="2479822"/>
            <a:ext cx="5549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NEW</a:t>
            </a:r>
          </a:p>
        </p:txBody>
      </p:sp>
      <p:cxnSp>
        <p:nvCxnSpPr>
          <p:cNvPr id="134" name="Straight Connector 133"/>
          <p:cNvCxnSpPr/>
          <p:nvPr/>
        </p:nvCxnSpPr>
        <p:spPr>
          <a:xfrm>
            <a:off x="1524000" y="1984169"/>
            <a:ext cx="908799" cy="1280556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/>
          <p:cNvCxnSpPr/>
          <p:nvPr/>
        </p:nvCxnSpPr>
        <p:spPr>
          <a:xfrm flipH="1">
            <a:off x="1642750" y="1930093"/>
            <a:ext cx="756062" cy="1334632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0882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377538" y="1496291"/>
            <a:ext cx="6685807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 game </a:t>
            </a:r>
            <a:r>
              <a:rPr lang="en-US" sz="2400" i="1" dirty="0" smtClean="0"/>
              <a:t>VEGEVADERS</a:t>
            </a:r>
            <a:r>
              <a:rPr lang="en-US" sz="2400" dirty="0" smtClean="0"/>
              <a:t> captures this </a:t>
            </a:r>
            <a:r>
              <a:rPr lang="en-US" sz="2400" u="sng" dirty="0" smtClean="0"/>
              <a:t>never-ending co-evolution </a:t>
            </a:r>
            <a:r>
              <a:rPr lang="en-US" sz="2400" dirty="0" smtClean="0"/>
              <a:t>between </a:t>
            </a:r>
            <a:r>
              <a:rPr lang="en-US" sz="2400" u="sng" dirty="0" smtClean="0"/>
              <a:t>plant</a:t>
            </a:r>
            <a:r>
              <a:rPr lang="en-US" sz="2400" dirty="0" smtClean="0"/>
              <a:t> and </a:t>
            </a:r>
            <a:r>
              <a:rPr lang="en-US" sz="2400" u="sng" dirty="0" smtClean="0"/>
              <a:t>pathogen</a:t>
            </a:r>
            <a:r>
              <a:rPr lang="en-US" sz="2400" dirty="0" smtClean="0"/>
              <a:t> in the </a:t>
            </a:r>
            <a:r>
              <a:rPr lang="en-US" sz="2400" b="1" dirty="0" smtClean="0"/>
              <a:t>EVOLUTION</a:t>
            </a:r>
            <a:r>
              <a:rPr lang="en-US" sz="2400" dirty="0" smtClean="0"/>
              <a:t> </a:t>
            </a:r>
            <a:r>
              <a:rPr lang="en-US" sz="2400" b="1" dirty="0" smtClean="0"/>
              <a:t>step</a:t>
            </a:r>
            <a:r>
              <a:rPr lang="en-US" sz="2400" dirty="0" smtClean="0"/>
              <a:t> between rounds of game play = </a:t>
            </a:r>
            <a:r>
              <a:rPr lang="en-US" sz="2400" u="sng" dirty="0"/>
              <a:t>different seasons</a:t>
            </a:r>
            <a:r>
              <a:rPr lang="en-US" sz="2400" dirty="0"/>
              <a:t> of game play.</a:t>
            </a:r>
          </a:p>
          <a:p>
            <a:endParaRPr lang="en-US" sz="2400" dirty="0"/>
          </a:p>
          <a:p>
            <a:r>
              <a:rPr lang="en-US" sz="2400" dirty="0"/>
              <a:t>Let’s put this all together in the game….</a:t>
            </a:r>
          </a:p>
          <a:p>
            <a:endParaRPr lang="en-US" sz="2400" i="1" dirty="0"/>
          </a:p>
        </p:txBody>
      </p:sp>
    </p:spTree>
    <p:extLst>
      <p:ext uri="{BB962C8B-B14F-4D97-AF65-F5344CB8AC3E}">
        <p14:creationId xmlns:p14="http://schemas.microsoft.com/office/powerpoint/2010/main" val="9896898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67415" y="312618"/>
            <a:ext cx="735787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/>
              <a:t>Playing One Season of the Game </a:t>
            </a:r>
            <a:endParaRPr lang="en-US" sz="2400" b="1" dirty="0" smtClean="0"/>
          </a:p>
          <a:p>
            <a:endParaRPr lang="en-US" sz="2400" b="1" dirty="0"/>
          </a:p>
          <a:p>
            <a:r>
              <a:rPr lang="en-US" sz="2400" b="1" dirty="0" smtClean="0"/>
              <a:t>1)  </a:t>
            </a:r>
            <a:r>
              <a:rPr lang="en-US" sz="2400" b="1" u="sng" dirty="0" smtClean="0"/>
              <a:t>Lay down</a:t>
            </a:r>
            <a:r>
              <a:rPr lang="en-US" sz="2400" b="1" dirty="0" smtClean="0"/>
              <a:t>  </a:t>
            </a:r>
            <a:r>
              <a:rPr lang="en-US" sz="2400" dirty="0" smtClean="0"/>
              <a:t>4 cards in each row, alternating Pathogen and Plant players, discarding and replacing any duplicates.</a:t>
            </a:r>
            <a:endParaRPr lang="en-US" sz="2400" dirty="0"/>
          </a:p>
        </p:txBody>
      </p:sp>
      <p:sp>
        <p:nvSpPr>
          <p:cNvPr id="23" name="Freeform 22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6" name="TextBox 25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8" name="TextBox 27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29" name="Group 28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0" name="Rectangle 2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Isosceles Triangle 11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Isosceles Triangle 11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1" name="TextBox 12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43" name="Rectangle 142"/>
          <p:cNvSpPr/>
          <p:nvPr/>
        </p:nvSpPr>
        <p:spPr>
          <a:xfrm>
            <a:off x="3619201" y="2610844"/>
            <a:ext cx="971171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4" name="Group 143"/>
          <p:cNvGrpSpPr/>
          <p:nvPr/>
        </p:nvGrpSpPr>
        <p:grpSpPr>
          <a:xfrm>
            <a:off x="3790811" y="2757958"/>
            <a:ext cx="662003" cy="431855"/>
            <a:chOff x="1057563" y="560144"/>
            <a:chExt cx="747613" cy="456091"/>
          </a:xfrm>
        </p:grpSpPr>
        <p:sp>
          <p:nvSpPr>
            <p:cNvPr id="145" name="Freeform 14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" name="Straight Connector 14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7" name="TextBox 146"/>
          <p:cNvSpPr txBox="1"/>
          <p:nvPr/>
        </p:nvSpPr>
        <p:spPr>
          <a:xfrm rot="16200000">
            <a:off x="3834220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48" name="Rectangle 147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9" name="Group 148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0" name="Freeform 14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" name="Straight Connector 15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2" name="TextBox 151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55" name="Freeform 1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7" name="TextBox 156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9" name="Group 158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0" name="Freeform 15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2" name="TextBox 161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64" name="Rectangle 16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extBox 16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6" name="Group 16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7" name="Isosceles Triangle 16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ounded Rectangle 16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0" name="Group 169"/>
          <p:cNvGrpSpPr/>
          <p:nvPr/>
        </p:nvGrpSpPr>
        <p:grpSpPr>
          <a:xfrm>
            <a:off x="3578885" y="3757548"/>
            <a:ext cx="516205" cy="1061075"/>
            <a:chOff x="8359899" y="3612805"/>
            <a:chExt cx="890813" cy="1384126"/>
          </a:xfrm>
        </p:grpSpPr>
        <p:sp>
          <p:nvSpPr>
            <p:cNvPr id="171" name="Rectangle 17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extBox 17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3" name="Group 17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4" name="Isosceles Triangle 17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7" name="Group 176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78" name="Rectangle 17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0" name="Group 17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1" name="Isosceles Triangle 18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4" name="Group 183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185" name="Rectangle 18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7" name="Group 18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8" name="Isosceles Triangle 18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Rounded Rectangle 18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1" name="Rectangle 190"/>
          <p:cNvSpPr/>
          <p:nvPr/>
        </p:nvSpPr>
        <p:spPr>
          <a:xfrm>
            <a:off x="3601086" y="3165877"/>
            <a:ext cx="990922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2" name="Group 191"/>
          <p:cNvGrpSpPr/>
          <p:nvPr/>
        </p:nvGrpSpPr>
        <p:grpSpPr>
          <a:xfrm>
            <a:off x="3708969" y="3336599"/>
            <a:ext cx="772229" cy="249976"/>
            <a:chOff x="8184068" y="557242"/>
            <a:chExt cx="384123" cy="171895"/>
          </a:xfrm>
        </p:grpSpPr>
        <p:sp>
          <p:nvSpPr>
            <p:cNvPr id="193" name="Flowchart: Manual Operation 19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6" name="TextBox 195"/>
          <p:cNvSpPr txBox="1"/>
          <p:nvPr/>
        </p:nvSpPr>
        <p:spPr>
          <a:xfrm rot="16200000">
            <a:off x="3853889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7" name="Rectangle 196"/>
          <p:cNvSpPr/>
          <p:nvPr/>
        </p:nvSpPr>
        <p:spPr>
          <a:xfrm>
            <a:off x="895056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3" name="Group 202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04" name="Rectangle 203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" name="Group 20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6" name="Flowchart: Manual Operation 20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9" name="TextBox 208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1" name="Group 210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2" name="Rectangle 211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4" name="Flowchart: Manual Operation 213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7" name="TextBox 216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9" name="Group 218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0" name="Rectangle 219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1" name="Group 220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3" name="Freeform 22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5" name="Isosceles Triangle 224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6" name="Isosceles Triangle 225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Isosceles Triangle 226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8" name="Isosceles Triangle 227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2" name="TextBox 221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9" name="Group 228"/>
          <p:cNvGrpSpPr/>
          <p:nvPr/>
        </p:nvGrpSpPr>
        <p:grpSpPr>
          <a:xfrm>
            <a:off x="5000146" y="4811413"/>
            <a:ext cx="478301" cy="1064228"/>
            <a:chOff x="8136043" y="5186763"/>
            <a:chExt cx="820843" cy="1498241"/>
          </a:xfrm>
        </p:grpSpPr>
        <p:sp>
          <p:nvSpPr>
            <p:cNvPr id="230" name="Rectangle 229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1" name="Group 230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3" name="Freeform 23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Isosceles Triangle 236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8" name="Isosceles Triangle 237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2" name="TextBox 231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0" name="Rectangle 239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oup 240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3" name="Freeform 24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Isosceles Triangle 246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8" name="Isosceles Triangle 247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2" name="TextBox 241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0" name="Rectangle 249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1" name="Group 250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3" name="Freeform 252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Isosceles Triangle 256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8" name="Isosceles Triangle 257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2" name="TextBox 251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74235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22514" y="760021"/>
            <a:ext cx="8015844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2) </a:t>
            </a:r>
            <a:r>
              <a:rPr lang="en-US" sz="2400" b="1" u="sng" dirty="0" smtClean="0"/>
              <a:t>Score</a:t>
            </a:r>
            <a:r>
              <a:rPr lang="en-US" sz="2400" dirty="0" smtClean="0"/>
              <a:t> </a:t>
            </a:r>
            <a:r>
              <a:rPr lang="en-US" sz="2400" dirty="0"/>
              <a:t>– </a:t>
            </a:r>
            <a:r>
              <a:rPr lang="en-US" sz="2400" dirty="0" smtClean="0"/>
              <a:t>assess </a:t>
            </a:r>
            <a:r>
              <a:rPr lang="en-US" sz="2400" u="sng" dirty="0" smtClean="0"/>
              <a:t>who has won </a:t>
            </a:r>
            <a:r>
              <a:rPr lang="en-US" sz="2400" dirty="0" smtClean="0"/>
              <a:t>this season, then </a:t>
            </a:r>
            <a:r>
              <a:rPr lang="en-US" sz="2400" b="1" u="sng" dirty="0" smtClean="0"/>
              <a:t>add 1 point </a:t>
            </a:r>
            <a:r>
              <a:rPr lang="en-US" sz="2400" dirty="0" smtClean="0"/>
              <a:t>to the winner’s </a:t>
            </a:r>
            <a:r>
              <a:rPr lang="en-US" sz="2400" b="1" dirty="0"/>
              <a:t>Victory Point </a:t>
            </a:r>
            <a:r>
              <a:rPr lang="en-US" sz="2400" b="1" dirty="0" smtClean="0"/>
              <a:t>scale</a:t>
            </a:r>
            <a:r>
              <a:rPr lang="en-US" sz="2400" dirty="0"/>
              <a:t>.</a:t>
            </a:r>
            <a:endParaRPr lang="en-US" sz="2400" dirty="0" smtClean="0"/>
          </a:p>
          <a:p>
            <a:endParaRPr lang="en-US" sz="2400" i="1" dirty="0"/>
          </a:p>
          <a:p>
            <a:r>
              <a:rPr lang="en-US" sz="2400" dirty="0" smtClean="0"/>
              <a:t>Remember:</a:t>
            </a:r>
            <a:endParaRPr lang="en-US" sz="2400" u="sng" dirty="0"/>
          </a:p>
          <a:p>
            <a:r>
              <a:rPr lang="en-US" sz="2400" b="1" dirty="0" smtClean="0"/>
              <a:t>    If</a:t>
            </a:r>
            <a:r>
              <a:rPr lang="en-US" sz="2400" dirty="0" smtClean="0"/>
              <a:t> the </a:t>
            </a:r>
            <a:r>
              <a:rPr lang="en-US" sz="2400" b="1" u="sng" dirty="0" smtClean="0"/>
              <a:t>plant detects </a:t>
            </a:r>
            <a:r>
              <a:rPr lang="en-US" sz="2400" dirty="0" smtClean="0"/>
              <a:t>the pathogen (via MTI or ETI), the </a:t>
            </a:r>
            <a:r>
              <a:rPr lang="en-US" sz="2400" b="1" u="sng" dirty="0" smtClean="0"/>
              <a:t>plant </a:t>
            </a:r>
            <a:br>
              <a:rPr lang="en-US" sz="2400" b="1" u="sng" dirty="0" smtClean="0"/>
            </a:br>
            <a:r>
              <a:rPr lang="en-US" sz="2400" b="1" dirty="0" smtClean="0"/>
              <a:t>          </a:t>
            </a:r>
            <a:r>
              <a:rPr lang="en-US" sz="2400" b="1" u="sng" dirty="0" smtClean="0"/>
              <a:t>wins</a:t>
            </a:r>
            <a:r>
              <a:rPr lang="en-US" sz="2400" dirty="0" smtClean="0"/>
              <a:t> (and ETI trumps MTI).</a:t>
            </a:r>
          </a:p>
          <a:p>
            <a:r>
              <a:rPr lang="en-US" sz="2400" b="1" dirty="0" smtClean="0"/>
              <a:t>    If</a:t>
            </a:r>
            <a:r>
              <a:rPr lang="en-US" sz="2400" dirty="0" smtClean="0"/>
              <a:t> the </a:t>
            </a:r>
            <a:r>
              <a:rPr lang="en-US" sz="2400" b="1" u="sng" dirty="0" smtClean="0"/>
              <a:t>pathogen</a:t>
            </a:r>
            <a:r>
              <a:rPr lang="en-US" sz="2400" dirty="0" smtClean="0"/>
              <a:t> </a:t>
            </a:r>
            <a:r>
              <a:rPr lang="en-US" sz="2400" b="1" u="sng" dirty="0" smtClean="0"/>
              <a:t>escapes</a:t>
            </a:r>
            <a:r>
              <a:rPr lang="en-US" sz="2400" b="1" dirty="0" smtClean="0"/>
              <a:t> detection</a:t>
            </a:r>
            <a:r>
              <a:rPr lang="en-US" sz="2400" dirty="0" smtClean="0"/>
              <a:t>, or </a:t>
            </a:r>
            <a:r>
              <a:rPr lang="en-US" sz="2400" b="1" u="sng" dirty="0" smtClean="0"/>
              <a:t>disables</a:t>
            </a:r>
            <a:r>
              <a:rPr lang="en-US" sz="2400" dirty="0" smtClean="0"/>
              <a:t> detection, it </a:t>
            </a:r>
            <a:br>
              <a:rPr lang="en-US" sz="2400" dirty="0" smtClean="0"/>
            </a:br>
            <a:r>
              <a:rPr lang="en-US" sz="2400" dirty="0" smtClean="0"/>
              <a:t>          </a:t>
            </a:r>
            <a:r>
              <a:rPr lang="en-US" sz="2400" b="1" u="sng" dirty="0" smtClean="0"/>
              <a:t>invades</a:t>
            </a:r>
            <a:r>
              <a:rPr lang="en-US" sz="2400" dirty="0" smtClean="0"/>
              <a:t>, and </a:t>
            </a:r>
            <a:r>
              <a:rPr lang="en-US" sz="2400" b="1" u="sng" dirty="0" smtClean="0"/>
              <a:t>wins</a:t>
            </a:r>
            <a:r>
              <a:rPr lang="en-US" sz="2400" dirty="0" smtClean="0"/>
              <a:t>.</a:t>
            </a:r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630474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3" name="Straight Connector 132"/>
          <p:cNvCxnSpPr/>
          <p:nvPr/>
        </p:nvCxnSpPr>
        <p:spPr>
          <a:xfrm flipV="1">
            <a:off x="1517455" y="2799934"/>
            <a:ext cx="248372" cy="3501"/>
          </a:xfrm>
          <a:prstGeom prst="line">
            <a:avLst/>
          </a:prstGeom>
          <a:ln w="57150">
            <a:solidFill>
              <a:srgbClr val="72C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/>
          <p:cNvCxnSpPr/>
          <p:nvPr/>
        </p:nvCxnSpPr>
        <p:spPr>
          <a:xfrm flipV="1">
            <a:off x="1554554" y="2631352"/>
            <a:ext cx="306421" cy="7002"/>
          </a:xfrm>
          <a:prstGeom prst="line">
            <a:avLst/>
          </a:prstGeom>
          <a:ln w="57150">
            <a:solidFill>
              <a:srgbClr val="72C8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1"/>
          <p:cNvSpPr/>
          <p:nvPr/>
        </p:nvSpPr>
        <p:spPr>
          <a:xfrm>
            <a:off x="547839" y="3147409"/>
            <a:ext cx="4309117" cy="3145874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blipFill dpi="0" rotWithShape="1">
            <a:blip r:embed="rId2">
              <a:alphaModFix amt="50000"/>
            </a:blip>
            <a:srcRect/>
            <a:tile tx="0" ty="0" sx="100000" sy="100000" flip="none" algn="tl"/>
          </a:blip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445870" y="3045812"/>
            <a:ext cx="4540785" cy="3358530"/>
          </a:xfrm>
          <a:custGeom>
            <a:avLst/>
            <a:gdLst>
              <a:gd name="connsiteX0" fmla="*/ 3485478 w 3517750"/>
              <a:gd name="connsiteY0" fmla="*/ 182880 h 1742738"/>
              <a:gd name="connsiteX1" fmla="*/ 3431689 w 3517750"/>
              <a:gd name="connsiteY1" fmla="*/ 172122 h 1742738"/>
              <a:gd name="connsiteX2" fmla="*/ 3399416 w 3517750"/>
              <a:gd name="connsiteY2" fmla="*/ 161364 h 1742738"/>
              <a:gd name="connsiteX3" fmla="*/ 3334870 w 3517750"/>
              <a:gd name="connsiteY3" fmla="*/ 150607 h 1742738"/>
              <a:gd name="connsiteX4" fmla="*/ 3270325 w 3517750"/>
              <a:gd name="connsiteY4" fmla="*/ 129091 h 1742738"/>
              <a:gd name="connsiteX5" fmla="*/ 3248809 w 3517750"/>
              <a:gd name="connsiteY5" fmla="*/ 96818 h 1742738"/>
              <a:gd name="connsiteX6" fmla="*/ 3173506 w 3517750"/>
              <a:gd name="connsiteY6" fmla="*/ 64546 h 1742738"/>
              <a:gd name="connsiteX7" fmla="*/ 3022899 w 3517750"/>
              <a:gd name="connsiteY7" fmla="*/ 53788 h 1742738"/>
              <a:gd name="connsiteX8" fmla="*/ 1140310 w 3517750"/>
              <a:gd name="connsiteY8" fmla="*/ 43030 h 1742738"/>
              <a:gd name="connsiteX9" fmla="*/ 968188 w 3517750"/>
              <a:gd name="connsiteY9" fmla="*/ 32273 h 1742738"/>
              <a:gd name="connsiteX10" fmla="*/ 903642 w 3517750"/>
              <a:gd name="connsiteY10" fmla="*/ 21515 h 1742738"/>
              <a:gd name="connsiteX11" fmla="*/ 656216 w 3517750"/>
              <a:gd name="connsiteY11" fmla="*/ 0 h 1742738"/>
              <a:gd name="connsiteX12" fmla="*/ 408790 w 3517750"/>
              <a:gd name="connsiteY12" fmla="*/ 10757 h 1742738"/>
              <a:gd name="connsiteX13" fmla="*/ 355002 w 3517750"/>
              <a:gd name="connsiteY13" fmla="*/ 43030 h 1742738"/>
              <a:gd name="connsiteX14" fmla="*/ 258183 w 3517750"/>
              <a:gd name="connsiteY14" fmla="*/ 64546 h 1742738"/>
              <a:gd name="connsiteX15" fmla="*/ 225910 w 3517750"/>
              <a:gd name="connsiteY15" fmla="*/ 75303 h 1742738"/>
              <a:gd name="connsiteX16" fmla="*/ 215153 w 3517750"/>
              <a:gd name="connsiteY16" fmla="*/ 107576 h 1742738"/>
              <a:gd name="connsiteX17" fmla="*/ 172122 w 3517750"/>
              <a:gd name="connsiteY17" fmla="*/ 161364 h 1742738"/>
              <a:gd name="connsiteX18" fmla="*/ 161365 w 3517750"/>
              <a:gd name="connsiteY18" fmla="*/ 731520 h 1742738"/>
              <a:gd name="connsiteX19" fmla="*/ 118334 w 3517750"/>
              <a:gd name="connsiteY19" fmla="*/ 828338 h 1742738"/>
              <a:gd name="connsiteX20" fmla="*/ 107576 w 3517750"/>
              <a:gd name="connsiteY20" fmla="*/ 860611 h 1742738"/>
              <a:gd name="connsiteX21" fmla="*/ 86061 w 3517750"/>
              <a:gd name="connsiteY21" fmla="*/ 892884 h 1742738"/>
              <a:gd name="connsiteX22" fmla="*/ 64546 w 3517750"/>
              <a:gd name="connsiteY22" fmla="*/ 957430 h 1742738"/>
              <a:gd name="connsiteX23" fmla="*/ 43030 w 3517750"/>
              <a:gd name="connsiteY23" fmla="*/ 1032734 h 1742738"/>
              <a:gd name="connsiteX24" fmla="*/ 21515 w 3517750"/>
              <a:gd name="connsiteY24" fmla="*/ 1065007 h 1742738"/>
              <a:gd name="connsiteX25" fmla="*/ 10758 w 3517750"/>
              <a:gd name="connsiteY25" fmla="*/ 1108037 h 1742738"/>
              <a:gd name="connsiteX26" fmla="*/ 0 w 3517750"/>
              <a:gd name="connsiteY26" fmla="*/ 1140310 h 1742738"/>
              <a:gd name="connsiteX27" fmla="*/ 10758 w 3517750"/>
              <a:gd name="connsiteY27" fmla="*/ 1269402 h 1742738"/>
              <a:gd name="connsiteX28" fmla="*/ 21515 w 3517750"/>
              <a:gd name="connsiteY28" fmla="*/ 1463040 h 1742738"/>
              <a:gd name="connsiteX29" fmla="*/ 43030 w 3517750"/>
              <a:gd name="connsiteY29" fmla="*/ 1527586 h 1742738"/>
              <a:gd name="connsiteX30" fmla="*/ 129092 w 3517750"/>
              <a:gd name="connsiteY30" fmla="*/ 1592131 h 1742738"/>
              <a:gd name="connsiteX31" fmla="*/ 193638 w 3517750"/>
              <a:gd name="connsiteY31" fmla="*/ 1613647 h 1742738"/>
              <a:gd name="connsiteX32" fmla="*/ 225910 w 3517750"/>
              <a:gd name="connsiteY32" fmla="*/ 1624404 h 1742738"/>
              <a:gd name="connsiteX33" fmla="*/ 258183 w 3517750"/>
              <a:gd name="connsiteY33" fmla="*/ 1645920 h 1742738"/>
              <a:gd name="connsiteX34" fmla="*/ 494852 w 3517750"/>
              <a:gd name="connsiteY34" fmla="*/ 1678193 h 1742738"/>
              <a:gd name="connsiteX35" fmla="*/ 1215614 w 3517750"/>
              <a:gd name="connsiteY35" fmla="*/ 1688950 h 1742738"/>
              <a:gd name="connsiteX36" fmla="*/ 1721223 w 3517750"/>
              <a:gd name="connsiteY36" fmla="*/ 1699708 h 1742738"/>
              <a:gd name="connsiteX37" fmla="*/ 2151529 w 3517750"/>
              <a:gd name="connsiteY37" fmla="*/ 1721223 h 1742738"/>
              <a:gd name="connsiteX38" fmla="*/ 2291379 w 3517750"/>
              <a:gd name="connsiteY38" fmla="*/ 1731981 h 1742738"/>
              <a:gd name="connsiteX39" fmla="*/ 2710927 w 3517750"/>
              <a:gd name="connsiteY39" fmla="*/ 1742738 h 1742738"/>
              <a:gd name="connsiteX40" fmla="*/ 3141233 w 3517750"/>
              <a:gd name="connsiteY40" fmla="*/ 1731981 h 1742738"/>
              <a:gd name="connsiteX41" fmla="*/ 3291840 w 3517750"/>
              <a:gd name="connsiteY41" fmla="*/ 1699708 h 1742738"/>
              <a:gd name="connsiteX42" fmla="*/ 3334870 w 3517750"/>
              <a:gd name="connsiteY42" fmla="*/ 1688950 h 1742738"/>
              <a:gd name="connsiteX43" fmla="*/ 3399416 w 3517750"/>
              <a:gd name="connsiteY43" fmla="*/ 1667435 h 1742738"/>
              <a:gd name="connsiteX44" fmla="*/ 3474720 w 3517750"/>
              <a:gd name="connsiteY44" fmla="*/ 1602889 h 1742738"/>
              <a:gd name="connsiteX45" fmla="*/ 3496235 w 3517750"/>
              <a:gd name="connsiteY45" fmla="*/ 1570616 h 1742738"/>
              <a:gd name="connsiteX46" fmla="*/ 3506993 w 3517750"/>
              <a:gd name="connsiteY46" fmla="*/ 1538343 h 1742738"/>
              <a:gd name="connsiteX47" fmla="*/ 3496235 w 3517750"/>
              <a:gd name="connsiteY47" fmla="*/ 1226371 h 1742738"/>
              <a:gd name="connsiteX48" fmla="*/ 3485478 w 3517750"/>
              <a:gd name="connsiteY48" fmla="*/ 1194098 h 1742738"/>
              <a:gd name="connsiteX49" fmla="*/ 3463962 w 3517750"/>
              <a:gd name="connsiteY49" fmla="*/ 1172583 h 1742738"/>
              <a:gd name="connsiteX50" fmla="*/ 3431689 w 3517750"/>
              <a:gd name="connsiteY50" fmla="*/ 1108037 h 1742738"/>
              <a:gd name="connsiteX51" fmla="*/ 3453205 w 3517750"/>
              <a:gd name="connsiteY51" fmla="*/ 742277 h 1742738"/>
              <a:gd name="connsiteX52" fmla="*/ 3463962 w 3517750"/>
              <a:gd name="connsiteY52" fmla="*/ 570155 h 1742738"/>
              <a:gd name="connsiteX53" fmla="*/ 3485478 w 3517750"/>
              <a:gd name="connsiteY53" fmla="*/ 451821 h 1742738"/>
              <a:gd name="connsiteX54" fmla="*/ 3496235 w 3517750"/>
              <a:gd name="connsiteY54" fmla="*/ 419548 h 1742738"/>
              <a:gd name="connsiteX55" fmla="*/ 3517750 w 3517750"/>
              <a:gd name="connsiteY55" fmla="*/ 333487 h 1742738"/>
              <a:gd name="connsiteX56" fmla="*/ 3506993 w 3517750"/>
              <a:gd name="connsiteY56" fmla="*/ 236668 h 1742738"/>
              <a:gd name="connsiteX57" fmla="*/ 3485478 w 3517750"/>
              <a:gd name="connsiteY57" fmla="*/ 182880 h 174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17750" h="1742738">
                <a:moveTo>
                  <a:pt x="3485478" y="182880"/>
                </a:moveTo>
                <a:cubicBezTo>
                  <a:pt x="3472927" y="172122"/>
                  <a:pt x="3449428" y="176557"/>
                  <a:pt x="3431689" y="172122"/>
                </a:cubicBezTo>
                <a:cubicBezTo>
                  <a:pt x="3420688" y="169372"/>
                  <a:pt x="3410486" y="163824"/>
                  <a:pt x="3399416" y="161364"/>
                </a:cubicBezTo>
                <a:cubicBezTo>
                  <a:pt x="3378123" y="156632"/>
                  <a:pt x="3356385" y="154193"/>
                  <a:pt x="3334870" y="150607"/>
                </a:cubicBezTo>
                <a:cubicBezTo>
                  <a:pt x="3313355" y="143435"/>
                  <a:pt x="3282905" y="147961"/>
                  <a:pt x="3270325" y="129091"/>
                </a:cubicBezTo>
                <a:cubicBezTo>
                  <a:pt x="3263153" y="118333"/>
                  <a:pt x="3258742" y="105095"/>
                  <a:pt x="3248809" y="96818"/>
                </a:cubicBezTo>
                <a:cubicBezTo>
                  <a:pt x="3240639" y="90009"/>
                  <a:pt x="3189171" y="66389"/>
                  <a:pt x="3173506" y="64546"/>
                </a:cubicBezTo>
                <a:cubicBezTo>
                  <a:pt x="3123520" y="58665"/>
                  <a:pt x="3073226" y="54321"/>
                  <a:pt x="3022899" y="53788"/>
                </a:cubicBezTo>
                <a:lnTo>
                  <a:pt x="1140310" y="43030"/>
                </a:lnTo>
                <a:cubicBezTo>
                  <a:pt x="1082936" y="39444"/>
                  <a:pt x="1025438" y="37477"/>
                  <a:pt x="968188" y="32273"/>
                </a:cubicBezTo>
                <a:cubicBezTo>
                  <a:pt x="946465" y="30298"/>
                  <a:pt x="925338" y="23759"/>
                  <a:pt x="903642" y="21515"/>
                </a:cubicBezTo>
                <a:cubicBezTo>
                  <a:pt x="821295" y="12996"/>
                  <a:pt x="656216" y="0"/>
                  <a:pt x="656216" y="0"/>
                </a:cubicBezTo>
                <a:cubicBezTo>
                  <a:pt x="573741" y="3586"/>
                  <a:pt x="491100" y="4426"/>
                  <a:pt x="408790" y="10757"/>
                </a:cubicBezTo>
                <a:cubicBezTo>
                  <a:pt x="362186" y="14342"/>
                  <a:pt x="388749" y="22782"/>
                  <a:pt x="355002" y="43030"/>
                </a:cubicBezTo>
                <a:cubicBezTo>
                  <a:pt x="333633" y="55851"/>
                  <a:pt x="273137" y="61223"/>
                  <a:pt x="258183" y="64546"/>
                </a:cubicBezTo>
                <a:cubicBezTo>
                  <a:pt x="247114" y="67006"/>
                  <a:pt x="236668" y="71717"/>
                  <a:pt x="225910" y="75303"/>
                </a:cubicBezTo>
                <a:cubicBezTo>
                  <a:pt x="222324" y="86061"/>
                  <a:pt x="220224" y="97434"/>
                  <a:pt x="215153" y="107576"/>
                </a:cubicBezTo>
                <a:cubicBezTo>
                  <a:pt x="201582" y="134719"/>
                  <a:pt x="192135" y="141352"/>
                  <a:pt x="172122" y="161364"/>
                </a:cubicBezTo>
                <a:cubicBezTo>
                  <a:pt x="168536" y="351416"/>
                  <a:pt x="171018" y="541679"/>
                  <a:pt x="161365" y="731520"/>
                </a:cubicBezTo>
                <a:cubicBezTo>
                  <a:pt x="158223" y="793311"/>
                  <a:pt x="139624" y="785759"/>
                  <a:pt x="118334" y="828338"/>
                </a:cubicBezTo>
                <a:cubicBezTo>
                  <a:pt x="113263" y="838480"/>
                  <a:pt x="112647" y="850469"/>
                  <a:pt x="107576" y="860611"/>
                </a:cubicBezTo>
                <a:cubicBezTo>
                  <a:pt x="101794" y="872175"/>
                  <a:pt x="91312" y="881069"/>
                  <a:pt x="86061" y="892884"/>
                </a:cubicBezTo>
                <a:cubicBezTo>
                  <a:pt x="76850" y="913608"/>
                  <a:pt x="70047" y="935428"/>
                  <a:pt x="64546" y="957430"/>
                </a:cubicBezTo>
                <a:cubicBezTo>
                  <a:pt x="61099" y="971219"/>
                  <a:pt x="50747" y="1017300"/>
                  <a:pt x="43030" y="1032734"/>
                </a:cubicBezTo>
                <a:cubicBezTo>
                  <a:pt x="37248" y="1044298"/>
                  <a:pt x="28687" y="1054249"/>
                  <a:pt x="21515" y="1065007"/>
                </a:cubicBezTo>
                <a:cubicBezTo>
                  <a:pt x="17929" y="1079350"/>
                  <a:pt x="14820" y="1093821"/>
                  <a:pt x="10758" y="1108037"/>
                </a:cubicBezTo>
                <a:cubicBezTo>
                  <a:pt x="7643" y="1118940"/>
                  <a:pt x="0" y="1128970"/>
                  <a:pt x="0" y="1140310"/>
                </a:cubicBezTo>
                <a:cubicBezTo>
                  <a:pt x="0" y="1183490"/>
                  <a:pt x="7886" y="1226318"/>
                  <a:pt x="10758" y="1269402"/>
                </a:cubicBezTo>
                <a:cubicBezTo>
                  <a:pt x="15058" y="1333904"/>
                  <a:pt x="13497" y="1398894"/>
                  <a:pt x="21515" y="1463040"/>
                </a:cubicBezTo>
                <a:cubicBezTo>
                  <a:pt x="24328" y="1485544"/>
                  <a:pt x="26993" y="1511550"/>
                  <a:pt x="43030" y="1527586"/>
                </a:cubicBezTo>
                <a:cubicBezTo>
                  <a:pt x="68517" y="1553072"/>
                  <a:pt x="92600" y="1579967"/>
                  <a:pt x="129092" y="1592131"/>
                </a:cubicBezTo>
                <a:lnTo>
                  <a:pt x="193638" y="1613647"/>
                </a:lnTo>
                <a:lnTo>
                  <a:pt x="225910" y="1624404"/>
                </a:lnTo>
                <a:cubicBezTo>
                  <a:pt x="236668" y="1631576"/>
                  <a:pt x="248087" y="1637843"/>
                  <a:pt x="258183" y="1645920"/>
                </a:cubicBezTo>
                <a:cubicBezTo>
                  <a:pt x="347973" y="1717752"/>
                  <a:pt x="145688" y="1670166"/>
                  <a:pt x="494852" y="1678193"/>
                </a:cubicBezTo>
                <a:lnTo>
                  <a:pt x="1215614" y="1688950"/>
                </a:lnTo>
                <a:lnTo>
                  <a:pt x="1721223" y="1699708"/>
                </a:lnTo>
                <a:cubicBezTo>
                  <a:pt x="2006405" y="1723474"/>
                  <a:pt x="1676938" y="1698073"/>
                  <a:pt x="2151529" y="1721223"/>
                </a:cubicBezTo>
                <a:cubicBezTo>
                  <a:pt x="2198228" y="1723501"/>
                  <a:pt x="2244659" y="1730184"/>
                  <a:pt x="2291379" y="1731981"/>
                </a:cubicBezTo>
                <a:cubicBezTo>
                  <a:pt x="2431171" y="1737358"/>
                  <a:pt x="2571078" y="1739152"/>
                  <a:pt x="2710927" y="1742738"/>
                </a:cubicBezTo>
                <a:lnTo>
                  <a:pt x="3141233" y="1731981"/>
                </a:lnTo>
                <a:cubicBezTo>
                  <a:pt x="3253257" y="1727313"/>
                  <a:pt x="3197154" y="1723381"/>
                  <a:pt x="3291840" y="1699708"/>
                </a:cubicBezTo>
                <a:cubicBezTo>
                  <a:pt x="3306183" y="1696122"/>
                  <a:pt x="3320709" y="1693198"/>
                  <a:pt x="3334870" y="1688950"/>
                </a:cubicBezTo>
                <a:cubicBezTo>
                  <a:pt x="3356593" y="1682433"/>
                  <a:pt x="3399416" y="1667435"/>
                  <a:pt x="3399416" y="1667435"/>
                </a:cubicBezTo>
                <a:cubicBezTo>
                  <a:pt x="3451589" y="1615262"/>
                  <a:pt x="3425569" y="1635656"/>
                  <a:pt x="3474720" y="1602889"/>
                </a:cubicBezTo>
                <a:cubicBezTo>
                  <a:pt x="3481892" y="1592131"/>
                  <a:pt x="3490453" y="1582180"/>
                  <a:pt x="3496235" y="1570616"/>
                </a:cubicBezTo>
                <a:cubicBezTo>
                  <a:pt x="3501306" y="1560474"/>
                  <a:pt x="3506993" y="1549683"/>
                  <a:pt x="3506993" y="1538343"/>
                </a:cubicBezTo>
                <a:cubicBezTo>
                  <a:pt x="3506993" y="1434291"/>
                  <a:pt x="3502726" y="1330221"/>
                  <a:pt x="3496235" y="1226371"/>
                </a:cubicBezTo>
                <a:cubicBezTo>
                  <a:pt x="3495528" y="1215054"/>
                  <a:pt x="3491312" y="1203822"/>
                  <a:pt x="3485478" y="1194098"/>
                </a:cubicBezTo>
                <a:cubicBezTo>
                  <a:pt x="3480260" y="1185401"/>
                  <a:pt x="3470298" y="1180503"/>
                  <a:pt x="3463962" y="1172583"/>
                </a:cubicBezTo>
                <a:cubicBezTo>
                  <a:pt x="3440130" y="1142793"/>
                  <a:pt x="3443051" y="1142122"/>
                  <a:pt x="3431689" y="1108037"/>
                </a:cubicBezTo>
                <a:cubicBezTo>
                  <a:pt x="3450829" y="706114"/>
                  <a:pt x="3432846" y="1037490"/>
                  <a:pt x="3453205" y="742277"/>
                </a:cubicBezTo>
                <a:cubicBezTo>
                  <a:pt x="3457160" y="684927"/>
                  <a:pt x="3458982" y="627425"/>
                  <a:pt x="3463962" y="570155"/>
                </a:cubicBezTo>
                <a:cubicBezTo>
                  <a:pt x="3467771" y="526346"/>
                  <a:pt x="3473841" y="492552"/>
                  <a:pt x="3485478" y="451821"/>
                </a:cubicBezTo>
                <a:cubicBezTo>
                  <a:pt x="3488593" y="440918"/>
                  <a:pt x="3493485" y="430549"/>
                  <a:pt x="3496235" y="419548"/>
                </a:cubicBezTo>
                <a:lnTo>
                  <a:pt x="3517750" y="333487"/>
                </a:lnTo>
                <a:cubicBezTo>
                  <a:pt x="3514164" y="301214"/>
                  <a:pt x="3518090" y="267185"/>
                  <a:pt x="3506993" y="236668"/>
                </a:cubicBezTo>
                <a:cubicBezTo>
                  <a:pt x="3468753" y="131505"/>
                  <a:pt x="3498029" y="193638"/>
                  <a:pt x="3485478" y="182880"/>
                </a:cubicBezTo>
                <a:close/>
              </a:path>
            </a:pathLst>
          </a:custGeom>
          <a:noFill/>
          <a:ln w="76200"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2996192" y="2733366"/>
            <a:ext cx="610031" cy="796405"/>
            <a:chOff x="2666569" y="2680201"/>
            <a:chExt cx="610031" cy="796405"/>
          </a:xfrm>
          <a:solidFill>
            <a:srgbClr val="92D050"/>
          </a:solidFill>
        </p:grpSpPr>
        <p:sp>
          <p:nvSpPr>
            <p:cNvPr id="39" name="Freeform 38"/>
            <p:cNvSpPr/>
            <p:nvPr/>
          </p:nvSpPr>
          <p:spPr>
            <a:xfrm>
              <a:off x="2839456" y="2680201"/>
              <a:ext cx="437144" cy="135661"/>
            </a:xfrm>
            <a:custGeom>
              <a:avLst/>
              <a:gdLst>
                <a:gd name="connsiteX0" fmla="*/ 0 w 1874520"/>
                <a:gd name="connsiteY0" fmla="*/ 236220 h 367820"/>
                <a:gd name="connsiteX1" fmla="*/ 22860 w 1874520"/>
                <a:gd name="connsiteY1" fmla="*/ 220980 h 367820"/>
                <a:gd name="connsiteX2" fmla="*/ 213360 w 1874520"/>
                <a:gd name="connsiteY2" fmla="*/ 220980 h 367820"/>
                <a:gd name="connsiteX3" fmla="*/ 419100 w 1874520"/>
                <a:gd name="connsiteY3" fmla="*/ 228600 h 367820"/>
                <a:gd name="connsiteX4" fmla="*/ 434340 w 1874520"/>
                <a:gd name="connsiteY4" fmla="*/ 205740 h 367820"/>
                <a:gd name="connsiteX5" fmla="*/ 487680 w 1874520"/>
                <a:gd name="connsiteY5" fmla="*/ 137160 h 367820"/>
                <a:gd name="connsiteX6" fmla="*/ 525780 w 1874520"/>
                <a:gd name="connsiteY6" fmla="*/ 68580 h 367820"/>
                <a:gd name="connsiteX7" fmla="*/ 541020 w 1874520"/>
                <a:gd name="connsiteY7" fmla="*/ 45720 h 367820"/>
                <a:gd name="connsiteX8" fmla="*/ 556260 w 1874520"/>
                <a:gd name="connsiteY8" fmla="*/ 22860 h 367820"/>
                <a:gd name="connsiteX9" fmla="*/ 579120 w 1874520"/>
                <a:gd name="connsiteY9" fmla="*/ 0 h 367820"/>
                <a:gd name="connsiteX10" fmla="*/ 601980 w 1874520"/>
                <a:gd name="connsiteY10" fmla="*/ 22860 h 367820"/>
                <a:gd name="connsiteX11" fmla="*/ 617220 w 1874520"/>
                <a:gd name="connsiteY11" fmla="*/ 68580 h 367820"/>
                <a:gd name="connsiteX12" fmla="*/ 662940 w 1874520"/>
                <a:gd name="connsiteY12" fmla="*/ 106680 h 367820"/>
                <a:gd name="connsiteX13" fmla="*/ 701040 w 1874520"/>
                <a:gd name="connsiteY13" fmla="*/ 144780 h 367820"/>
                <a:gd name="connsiteX14" fmla="*/ 739140 w 1874520"/>
                <a:gd name="connsiteY14" fmla="*/ 190500 h 367820"/>
                <a:gd name="connsiteX15" fmla="*/ 762000 w 1874520"/>
                <a:gd name="connsiteY15" fmla="*/ 205740 h 367820"/>
                <a:gd name="connsiteX16" fmla="*/ 807720 w 1874520"/>
                <a:gd name="connsiteY16" fmla="*/ 274320 h 367820"/>
                <a:gd name="connsiteX17" fmla="*/ 822960 w 1874520"/>
                <a:gd name="connsiteY17" fmla="*/ 297180 h 367820"/>
                <a:gd name="connsiteX18" fmla="*/ 845820 w 1874520"/>
                <a:gd name="connsiteY18" fmla="*/ 312420 h 367820"/>
                <a:gd name="connsiteX19" fmla="*/ 899160 w 1874520"/>
                <a:gd name="connsiteY19" fmla="*/ 243840 h 367820"/>
                <a:gd name="connsiteX20" fmla="*/ 914400 w 1874520"/>
                <a:gd name="connsiteY20" fmla="*/ 220980 h 367820"/>
                <a:gd name="connsiteX21" fmla="*/ 929640 w 1874520"/>
                <a:gd name="connsiteY21" fmla="*/ 198120 h 367820"/>
                <a:gd name="connsiteX22" fmla="*/ 952500 w 1874520"/>
                <a:gd name="connsiteY22" fmla="*/ 182880 h 367820"/>
                <a:gd name="connsiteX23" fmla="*/ 990600 w 1874520"/>
                <a:gd name="connsiteY23" fmla="*/ 144780 h 367820"/>
                <a:gd name="connsiteX24" fmla="*/ 1028700 w 1874520"/>
                <a:gd name="connsiteY24" fmla="*/ 106680 h 367820"/>
                <a:gd name="connsiteX25" fmla="*/ 1059180 w 1874520"/>
                <a:gd name="connsiteY25" fmla="*/ 60960 h 367820"/>
                <a:gd name="connsiteX26" fmla="*/ 1082040 w 1874520"/>
                <a:gd name="connsiteY26" fmla="*/ 15240 h 367820"/>
                <a:gd name="connsiteX27" fmla="*/ 1104900 w 1874520"/>
                <a:gd name="connsiteY27" fmla="*/ 0 h 367820"/>
                <a:gd name="connsiteX28" fmla="*/ 1127760 w 1874520"/>
                <a:gd name="connsiteY28" fmla="*/ 68580 h 367820"/>
                <a:gd name="connsiteX29" fmla="*/ 1150620 w 1874520"/>
                <a:gd name="connsiteY29" fmla="*/ 114300 h 367820"/>
                <a:gd name="connsiteX30" fmla="*/ 1173480 w 1874520"/>
                <a:gd name="connsiteY30" fmla="*/ 129540 h 367820"/>
                <a:gd name="connsiteX31" fmla="*/ 1203960 w 1874520"/>
                <a:gd name="connsiteY31" fmla="*/ 175260 h 367820"/>
                <a:gd name="connsiteX32" fmla="*/ 1226820 w 1874520"/>
                <a:gd name="connsiteY32" fmla="*/ 198120 h 367820"/>
                <a:gd name="connsiteX33" fmla="*/ 1257300 w 1874520"/>
                <a:gd name="connsiteY33" fmla="*/ 243840 h 367820"/>
                <a:gd name="connsiteX34" fmla="*/ 1287780 w 1874520"/>
                <a:gd name="connsiteY34" fmla="*/ 289560 h 367820"/>
                <a:gd name="connsiteX35" fmla="*/ 1303020 w 1874520"/>
                <a:gd name="connsiteY35" fmla="*/ 312420 h 367820"/>
                <a:gd name="connsiteX36" fmla="*/ 1325880 w 1874520"/>
                <a:gd name="connsiteY36" fmla="*/ 327660 h 367820"/>
                <a:gd name="connsiteX37" fmla="*/ 1348740 w 1874520"/>
                <a:gd name="connsiteY37" fmla="*/ 312420 h 367820"/>
                <a:gd name="connsiteX38" fmla="*/ 1379220 w 1874520"/>
                <a:gd name="connsiteY38" fmla="*/ 266700 h 367820"/>
                <a:gd name="connsiteX39" fmla="*/ 1402080 w 1874520"/>
                <a:gd name="connsiteY39" fmla="*/ 213360 h 367820"/>
                <a:gd name="connsiteX40" fmla="*/ 1440180 w 1874520"/>
                <a:gd name="connsiteY40" fmla="*/ 144780 h 367820"/>
                <a:gd name="connsiteX41" fmla="*/ 1485900 w 1874520"/>
                <a:gd name="connsiteY41" fmla="*/ 99060 h 367820"/>
                <a:gd name="connsiteX42" fmla="*/ 1524000 w 1874520"/>
                <a:gd name="connsiteY42" fmla="*/ 53340 h 367820"/>
                <a:gd name="connsiteX43" fmla="*/ 1546860 w 1874520"/>
                <a:gd name="connsiteY43" fmla="*/ 45720 h 367820"/>
                <a:gd name="connsiteX44" fmla="*/ 1562100 w 1874520"/>
                <a:gd name="connsiteY44" fmla="*/ 91440 h 367820"/>
                <a:gd name="connsiteX45" fmla="*/ 1584960 w 1874520"/>
                <a:gd name="connsiteY45" fmla="*/ 144780 h 367820"/>
                <a:gd name="connsiteX46" fmla="*/ 1607820 w 1874520"/>
                <a:gd name="connsiteY46" fmla="*/ 167640 h 367820"/>
                <a:gd name="connsiteX47" fmla="*/ 1623060 w 1874520"/>
                <a:gd name="connsiteY47" fmla="*/ 190500 h 367820"/>
                <a:gd name="connsiteX48" fmla="*/ 1645920 w 1874520"/>
                <a:gd name="connsiteY48" fmla="*/ 220980 h 367820"/>
                <a:gd name="connsiteX49" fmla="*/ 1668780 w 1874520"/>
                <a:gd name="connsiteY49" fmla="*/ 243840 h 367820"/>
                <a:gd name="connsiteX50" fmla="*/ 1699260 w 1874520"/>
                <a:gd name="connsiteY50" fmla="*/ 289560 h 367820"/>
                <a:gd name="connsiteX51" fmla="*/ 1714500 w 1874520"/>
                <a:gd name="connsiteY51" fmla="*/ 312420 h 367820"/>
                <a:gd name="connsiteX52" fmla="*/ 1752600 w 1874520"/>
                <a:gd name="connsiteY52" fmla="*/ 358140 h 367820"/>
                <a:gd name="connsiteX53" fmla="*/ 1775460 w 1874520"/>
                <a:gd name="connsiteY53" fmla="*/ 365760 h 367820"/>
                <a:gd name="connsiteX54" fmla="*/ 1874520 w 1874520"/>
                <a:gd name="connsiteY54" fmla="*/ 365760 h 36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4520" h="367820">
                  <a:moveTo>
                    <a:pt x="0" y="236220"/>
                  </a:moveTo>
                  <a:cubicBezTo>
                    <a:pt x="7620" y="231140"/>
                    <a:pt x="14285" y="224196"/>
                    <a:pt x="22860" y="220980"/>
                  </a:cubicBezTo>
                  <a:cubicBezTo>
                    <a:pt x="74610" y="201574"/>
                    <a:pt x="190289" y="219826"/>
                    <a:pt x="213360" y="220980"/>
                  </a:cubicBezTo>
                  <a:cubicBezTo>
                    <a:pt x="309740" y="253107"/>
                    <a:pt x="243034" y="236984"/>
                    <a:pt x="419100" y="228600"/>
                  </a:cubicBezTo>
                  <a:cubicBezTo>
                    <a:pt x="424180" y="220980"/>
                    <a:pt x="428477" y="212775"/>
                    <a:pt x="434340" y="205740"/>
                  </a:cubicBezTo>
                  <a:cubicBezTo>
                    <a:pt x="456256" y="179441"/>
                    <a:pt x="474841" y="175678"/>
                    <a:pt x="487680" y="137160"/>
                  </a:cubicBezTo>
                  <a:cubicBezTo>
                    <a:pt x="501092" y="96924"/>
                    <a:pt x="490845" y="120983"/>
                    <a:pt x="525780" y="68580"/>
                  </a:cubicBezTo>
                  <a:lnTo>
                    <a:pt x="541020" y="45720"/>
                  </a:lnTo>
                  <a:cubicBezTo>
                    <a:pt x="546100" y="38100"/>
                    <a:pt x="549784" y="29336"/>
                    <a:pt x="556260" y="22860"/>
                  </a:cubicBezTo>
                  <a:lnTo>
                    <a:pt x="579120" y="0"/>
                  </a:lnTo>
                  <a:cubicBezTo>
                    <a:pt x="586740" y="7620"/>
                    <a:pt x="596747" y="13440"/>
                    <a:pt x="601980" y="22860"/>
                  </a:cubicBezTo>
                  <a:cubicBezTo>
                    <a:pt x="609782" y="36903"/>
                    <a:pt x="605861" y="57221"/>
                    <a:pt x="617220" y="68580"/>
                  </a:cubicBezTo>
                  <a:cubicBezTo>
                    <a:pt x="646556" y="97916"/>
                    <a:pt x="631114" y="85462"/>
                    <a:pt x="662940" y="106680"/>
                  </a:cubicBezTo>
                  <a:cubicBezTo>
                    <a:pt x="690880" y="148590"/>
                    <a:pt x="662940" y="113030"/>
                    <a:pt x="701040" y="144780"/>
                  </a:cubicBezTo>
                  <a:cubicBezTo>
                    <a:pt x="775940" y="207197"/>
                    <a:pt x="679200" y="130560"/>
                    <a:pt x="739140" y="190500"/>
                  </a:cubicBezTo>
                  <a:cubicBezTo>
                    <a:pt x="745616" y="196976"/>
                    <a:pt x="754380" y="200660"/>
                    <a:pt x="762000" y="205740"/>
                  </a:cubicBezTo>
                  <a:lnTo>
                    <a:pt x="807720" y="274320"/>
                  </a:lnTo>
                  <a:cubicBezTo>
                    <a:pt x="812800" y="281940"/>
                    <a:pt x="815340" y="292100"/>
                    <a:pt x="822960" y="297180"/>
                  </a:cubicBezTo>
                  <a:lnTo>
                    <a:pt x="845820" y="312420"/>
                  </a:lnTo>
                  <a:cubicBezTo>
                    <a:pt x="881632" y="276608"/>
                    <a:pt x="862702" y="298526"/>
                    <a:pt x="899160" y="243840"/>
                  </a:cubicBezTo>
                  <a:lnTo>
                    <a:pt x="914400" y="220980"/>
                  </a:lnTo>
                  <a:cubicBezTo>
                    <a:pt x="919480" y="213360"/>
                    <a:pt x="922020" y="203200"/>
                    <a:pt x="929640" y="198120"/>
                  </a:cubicBezTo>
                  <a:lnTo>
                    <a:pt x="952500" y="182880"/>
                  </a:lnTo>
                  <a:cubicBezTo>
                    <a:pt x="993140" y="121920"/>
                    <a:pt x="939800" y="195580"/>
                    <a:pt x="990600" y="144780"/>
                  </a:cubicBezTo>
                  <a:cubicBezTo>
                    <a:pt x="1041400" y="93980"/>
                    <a:pt x="967740" y="147320"/>
                    <a:pt x="1028700" y="106680"/>
                  </a:cubicBezTo>
                  <a:cubicBezTo>
                    <a:pt x="1038860" y="91440"/>
                    <a:pt x="1053388" y="78336"/>
                    <a:pt x="1059180" y="60960"/>
                  </a:cubicBezTo>
                  <a:cubicBezTo>
                    <a:pt x="1065378" y="42367"/>
                    <a:pt x="1067268" y="30012"/>
                    <a:pt x="1082040" y="15240"/>
                  </a:cubicBezTo>
                  <a:cubicBezTo>
                    <a:pt x="1088516" y="8764"/>
                    <a:pt x="1097280" y="5080"/>
                    <a:pt x="1104900" y="0"/>
                  </a:cubicBezTo>
                  <a:lnTo>
                    <a:pt x="1127760" y="68580"/>
                  </a:lnTo>
                  <a:cubicBezTo>
                    <a:pt x="1133958" y="87173"/>
                    <a:pt x="1135848" y="99528"/>
                    <a:pt x="1150620" y="114300"/>
                  </a:cubicBezTo>
                  <a:cubicBezTo>
                    <a:pt x="1157096" y="120776"/>
                    <a:pt x="1165860" y="124460"/>
                    <a:pt x="1173480" y="129540"/>
                  </a:cubicBezTo>
                  <a:cubicBezTo>
                    <a:pt x="1183640" y="144780"/>
                    <a:pt x="1191008" y="162308"/>
                    <a:pt x="1203960" y="175260"/>
                  </a:cubicBezTo>
                  <a:cubicBezTo>
                    <a:pt x="1211580" y="182880"/>
                    <a:pt x="1220204" y="189614"/>
                    <a:pt x="1226820" y="198120"/>
                  </a:cubicBezTo>
                  <a:cubicBezTo>
                    <a:pt x="1238065" y="212578"/>
                    <a:pt x="1247140" y="228600"/>
                    <a:pt x="1257300" y="243840"/>
                  </a:cubicBezTo>
                  <a:lnTo>
                    <a:pt x="1287780" y="289560"/>
                  </a:lnTo>
                  <a:cubicBezTo>
                    <a:pt x="1292860" y="297180"/>
                    <a:pt x="1295400" y="307340"/>
                    <a:pt x="1303020" y="312420"/>
                  </a:cubicBezTo>
                  <a:lnTo>
                    <a:pt x="1325880" y="327660"/>
                  </a:lnTo>
                  <a:cubicBezTo>
                    <a:pt x="1333500" y="322580"/>
                    <a:pt x="1342709" y="319312"/>
                    <a:pt x="1348740" y="312420"/>
                  </a:cubicBezTo>
                  <a:cubicBezTo>
                    <a:pt x="1360801" y="298636"/>
                    <a:pt x="1379220" y="266700"/>
                    <a:pt x="1379220" y="266700"/>
                  </a:cubicBezTo>
                  <a:cubicBezTo>
                    <a:pt x="1395079" y="203265"/>
                    <a:pt x="1375768" y="265983"/>
                    <a:pt x="1402080" y="213360"/>
                  </a:cubicBezTo>
                  <a:cubicBezTo>
                    <a:pt x="1421244" y="175032"/>
                    <a:pt x="1392128" y="192832"/>
                    <a:pt x="1440180" y="144780"/>
                  </a:cubicBezTo>
                  <a:cubicBezTo>
                    <a:pt x="1455420" y="129540"/>
                    <a:pt x="1473945" y="116993"/>
                    <a:pt x="1485900" y="99060"/>
                  </a:cubicBezTo>
                  <a:cubicBezTo>
                    <a:pt x="1497145" y="82192"/>
                    <a:pt x="1506399" y="65074"/>
                    <a:pt x="1524000" y="53340"/>
                  </a:cubicBezTo>
                  <a:cubicBezTo>
                    <a:pt x="1530683" y="48885"/>
                    <a:pt x="1539240" y="48260"/>
                    <a:pt x="1546860" y="45720"/>
                  </a:cubicBezTo>
                  <a:lnTo>
                    <a:pt x="1562100" y="91440"/>
                  </a:lnTo>
                  <a:cubicBezTo>
                    <a:pt x="1568318" y="110095"/>
                    <a:pt x="1573190" y="128302"/>
                    <a:pt x="1584960" y="144780"/>
                  </a:cubicBezTo>
                  <a:cubicBezTo>
                    <a:pt x="1591224" y="153549"/>
                    <a:pt x="1600921" y="159361"/>
                    <a:pt x="1607820" y="167640"/>
                  </a:cubicBezTo>
                  <a:cubicBezTo>
                    <a:pt x="1613683" y="174675"/>
                    <a:pt x="1617737" y="183048"/>
                    <a:pt x="1623060" y="190500"/>
                  </a:cubicBezTo>
                  <a:cubicBezTo>
                    <a:pt x="1630442" y="200834"/>
                    <a:pt x="1637655" y="211337"/>
                    <a:pt x="1645920" y="220980"/>
                  </a:cubicBezTo>
                  <a:cubicBezTo>
                    <a:pt x="1652933" y="229162"/>
                    <a:pt x="1662164" y="235334"/>
                    <a:pt x="1668780" y="243840"/>
                  </a:cubicBezTo>
                  <a:cubicBezTo>
                    <a:pt x="1680025" y="258298"/>
                    <a:pt x="1689100" y="274320"/>
                    <a:pt x="1699260" y="289560"/>
                  </a:cubicBezTo>
                  <a:lnTo>
                    <a:pt x="1714500" y="312420"/>
                  </a:lnTo>
                  <a:cubicBezTo>
                    <a:pt x="1725745" y="329288"/>
                    <a:pt x="1734999" y="346406"/>
                    <a:pt x="1752600" y="358140"/>
                  </a:cubicBezTo>
                  <a:cubicBezTo>
                    <a:pt x="1759283" y="362595"/>
                    <a:pt x="1767443" y="365259"/>
                    <a:pt x="1775460" y="365760"/>
                  </a:cubicBezTo>
                  <a:cubicBezTo>
                    <a:pt x="1808416" y="367820"/>
                    <a:pt x="1841500" y="365760"/>
                    <a:pt x="1874520" y="365760"/>
                  </a:cubicBezTo>
                </a:path>
              </a:pathLst>
            </a:custGeom>
            <a:grpFill/>
            <a:ln w="57150">
              <a:solidFill>
                <a:srgbClr val="72C8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 flipH="1">
              <a:off x="2835777" y="2759382"/>
              <a:ext cx="3116" cy="717224"/>
            </a:xfrm>
            <a:prstGeom prst="line">
              <a:avLst/>
            </a:prstGeom>
            <a:grpFill/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Equal 4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792523" y="2196966"/>
            <a:ext cx="2217305" cy="583682"/>
            <a:chOff x="929640" y="725424"/>
            <a:chExt cx="4549139" cy="905256"/>
          </a:xfrm>
        </p:grpSpPr>
        <p:sp>
          <p:nvSpPr>
            <p:cNvPr id="43" name="Rounded Rectangle 42"/>
            <p:cNvSpPr/>
            <p:nvPr/>
          </p:nvSpPr>
          <p:spPr>
            <a:xfrm>
              <a:off x="929640" y="1082040"/>
              <a:ext cx="2011680" cy="548640"/>
            </a:xfrm>
            <a:prstGeom prst="roundRect">
              <a:avLst/>
            </a:prstGeom>
            <a:solidFill>
              <a:srgbClr val="CC3300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0873566">
              <a:off x="2930958" y="992125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 rot="20075278">
              <a:off x="2816659" y="725424"/>
              <a:ext cx="2547821" cy="356616"/>
            </a:xfrm>
            <a:custGeom>
              <a:avLst/>
              <a:gdLst>
                <a:gd name="connsiteX0" fmla="*/ 10361 w 5862521"/>
                <a:gd name="connsiteY0" fmla="*/ 396240 h 671556"/>
                <a:gd name="connsiteX1" fmla="*/ 46937 w 5862521"/>
                <a:gd name="connsiteY1" fmla="*/ 365760 h 671556"/>
                <a:gd name="connsiteX2" fmla="*/ 83513 w 5862521"/>
                <a:gd name="connsiteY2" fmla="*/ 347472 h 671556"/>
                <a:gd name="connsiteX3" fmla="*/ 101801 w 5862521"/>
                <a:gd name="connsiteY3" fmla="*/ 335280 h 671556"/>
                <a:gd name="connsiteX4" fmla="*/ 156665 w 5862521"/>
                <a:gd name="connsiteY4" fmla="*/ 316992 h 671556"/>
                <a:gd name="connsiteX5" fmla="*/ 174953 w 5862521"/>
                <a:gd name="connsiteY5" fmla="*/ 310896 h 671556"/>
                <a:gd name="connsiteX6" fmla="*/ 193241 w 5862521"/>
                <a:gd name="connsiteY6" fmla="*/ 298704 h 671556"/>
                <a:gd name="connsiteX7" fmla="*/ 217625 w 5862521"/>
                <a:gd name="connsiteY7" fmla="*/ 292608 h 671556"/>
                <a:gd name="connsiteX8" fmla="*/ 235913 w 5862521"/>
                <a:gd name="connsiteY8" fmla="*/ 286512 h 671556"/>
                <a:gd name="connsiteX9" fmla="*/ 260297 w 5862521"/>
                <a:gd name="connsiteY9" fmla="*/ 280416 h 671556"/>
                <a:gd name="connsiteX10" fmla="*/ 296873 w 5862521"/>
                <a:gd name="connsiteY10" fmla="*/ 268224 h 671556"/>
                <a:gd name="connsiteX11" fmla="*/ 315161 w 5862521"/>
                <a:gd name="connsiteY11" fmla="*/ 262128 h 671556"/>
                <a:gd name="connsiteX12" fmla="*/ 363929 w 5862521"/>
                <a:gd name="connsiteY12" fmla="*/ 249936 h 671556"/>
                <a:gd name="connsiteX13" fmla="*/ 388313 w 5862521"/>
                <a:gd name="connsiteY13" fmla="*/ 243840 h 671556"/>
                <a:gd name="connsiteX14" fmla="*/ 430985 w 5862521"/>
                <a:gd name="connsiteY14" fmla="*/ 231648 h 671556"/>
                <a:gd name="connsiteX15" fmla="*/ 467561 w 5862521"/>
                <a:gd name="connsiteY15" fmla="*/ 219456 h 671556"/>
                <a:gd name="connsiteX16" fmla="*/ 485849 w 5862521"/>
                <a:gd name="connsiteY16" fmla="*/ 213360 h 671556"/>
                <a:gd name="connsiteX17" fmla="*/ 552905 w 5862521"/>
                <a:gd name="connsiteY17" fmla="*/ 201168 h 671556"/>
                <a:gd name="connsiteX18" fmla="*/ 577289 w 5862521"/>
                <a:gd name="connsiteY18" fmla="*/ 195072 h 671556"/>
                <a:gd name="connsiteX19" fmla="*/ 626057 w 5862521"/>
                <a:gd name="connsiteY19" fmla="*/ 188976 h 671556"/>
                <a:gd name="connsiteX20" fmla="*/ 650441 w 5862521"/>
                <a:gd name="connsiteY20" fmla="*/ 182880 h 671556"/>
                <a:gd name="connsiteX21" fmla="*/ 680921 w 5862521"/>
                <a:gd name="connsiteY21" fmla="*/ 176784 h 671556"/>
                <a:gd name="connsiteX22" fmla="*/ 705305 w 5862521"/>
                <a:gd name="connsiteY22" fmla="*/ 170688 h 671556"/>
                <a:gd name="connsiteX23" fmla="*/ 760169 w 5862521"/>
                <a:gd name="connsiteY23" fmla="*/ 164592 h 671556"/>
                <a:gd name="connsiteX24" fmla="*/ 827225 w 5862521"/>
                <a:gd name="connsiteY24" fmla="*/ 152400 h 671556"/>
                <a:gd name="connsiteX25" fmla="*/ 863801 w 5862521"/>
                <a:gd name="connsiteY25" fmla="*/ 146304 h 671556"/>
                <a:gd name="connsiteX26" fmla="*/ 930857 w 5862521"/>
                <a:gd name="connsiteY26" fmla="*/ 140208 h 671556"/>
                <a:gd name="connsiteX27" fmla="*/ 955241 w 5862521"/>
                <a:gd name="connsiteY27" fmla="*/ 134112 h 671556"/>
                <a:gd name="connsiteX28" fmla="*/ 1071065 w 5862521"/>
                <a:gd name="connsiteY28" fmla="*/ 121920 h 671556"/>
                <a:gd name="connsiteX29" fmla="*/ 1150313 w 5862521"/>
                <a:gd name="connsiteY29" fmla="*/ 109728 h 671556"/>
                <a:gd name="connsiteX30" fmla="*/ 1296617 w 5862521"/>
                <a:gd name="connsiteY30" fmla="*/ 103632 h 671556"/>
                <a:gd name="connsiteX31" fmla="*/ 1503881 w 5862521"/>
                <a:gd name="connsiteY31" fmla="*/ 109728 h 671556"/>
                <a:gd name="connsiteX32" fmla="*/ 1601417 w 5862521"/>
                <a:gd name="connsiteY32" fmla="*/ 121920 h 671556"/>
                <a:gd name="connsiteX33" fmla="*/ 1674569 w 5862521"/>
                <a:gd name="connsiteY33" fmla="*/ 134112 h 671556"/>
                <a:gd name="connsiteX34" fmla="*/ 1698953 w 5862521"/>
                <a:gd name="connsiteY34" fmla="*/ 140208 h 671556"/>
                <a:gd name="connsiteX35" fmla="*/ 1753817 w 5862521"/>
                <a:gd name="connsiteY35" fmla="*/ 146304 h 671556"/>
                <a:gd name="connsiteX36" fmla="*/ 1784297 w 5862521"/>
                <a:gd name="connsiteY36" fmla="*/ 152400 h 671556"/>
                <a:gd name="connsiteX37" fmla="*/ 1802585 w 5862521"/>
                <a:gd name="connsiteY37" fmla="*/ 158496 h 671556"/>
                <a:gd name="connsiteX38" fmla="*/ 1857449 w 5862521"/>
                <a:gd name="connsiteY38" fmla="*/ 164592 h 671556"/>
                <a:gd name="connsiteX39" fmla="*/ 1936697 w 5862521"/>
                <a:gd name="connsiteY39" fmla="*/ 182880 h 671556"/>
                <a:gd name="connsiteX40" fmla="*/ 1991561 w 5862521"/>
                <a:gd name="connsiteY40" fmla="*/ 195072 h 671556"/>
                <a:gd name="connsiteX41" fmla="*/ 2028137 w 5862521"/>
                <a:gd name="connsiteY41" fmla="*/ 207264 h 671556"/>
                <a:gd name="connsiteX42" fmla="*/ 2076905 w 5862521"/>
                <a:gd name="connsiteY42" fmla="*/ 219456 h 671556"/>
                <a:gd name="connsiteX43" fmla="*/ 2119577 w 5862521"/>
                <a:gd name="connsiteY43" fmla="*/ 231648 h 671556"/>
                <a:gd name="connsiteX44" fmla="*/ 2174441 w 5862521"/>
                <a:gd name="connsiteY44" fmla="*/ 237744 h 671556"/>
                <a:gd name="connsiteX45" fmla="*/ 2265881 w 5862521"/>
                <a:gd name="connsiteY45" fmla="*/ 256032 h 671556"/>
                <a:gd name="connsiteX46" fmla="*/ 2320745 w 5862521"/>
                <a:gd name="connsiteY46" fmla="*/ 274320 h 671556"/>
                <a:gd name="connsiteX47" fmla="*/ 2339033 w 5862521"/>
                <a:gd name="connsiteY47" fmla="*/ 280416 h 671556"/>
                <a:gd name="connsiteX48" fmla="*/ 2357321 w 5862521"/>
                <a:gd name="connsiteY48" fmla="*/ 286512 h 671556"/>
                <a:gd name="connsiteX49" fmla="*/ 2381705 w 5862521"/>
                <a:gd name="connsiteY49" fmla="*/ 292608 h 671556"/>
                <a:gd name="connsiteX50" fmla="*/ 2418281 w 5862521"/>
                <a:gd name="connsiteY50" fmla="*/ 286512 h 671556"/>
                <a:gd name="connsiteX51" fmla="*/ 2430473 w 5862521"/>
                <a:gd name="connsiteY51" fmla="*/ 268224 h 671556"/>
                <a:gd name="connsiteX52" fmla="*/ 2448761 w 5862521"/>
                <a:gd name="connsiteY52" fmla="*/ 249936 h 671556"/>
                <a:gd name="connsiteX53" fmla="*/ 2460953 w 5862521"/>
                <a:gd name="connsiteY53" fmla="*/ 231648 h 671556"/>
                <a:gd name="connsiteX54" fmla="*/ 2497529 w 5862521"/>
                <a:gd name="connsiteY54" fmla="*/ 195072 h 671556"/>
                <a:gd name="connsiteX55" fmla="*/ 2515817 w 5862521"/>
                <a:gd name="connsiteY55" fmla="*/ 176784 h 671556"/>
                <a:gd name="connsiteX56" fmla="*/ 2546297 w 5862521"/>
                <a:gd name="connsiteY56" fmla="*/ 140208 h 671556"/>
                <a:gd name="connsiteX57" fmla="*/ 2558489 w 5862521"/>
                <a:gd name="connsiteY57" fmla="*/ 121920 h 671556"/>
                <a:gd name="connsiteX58" fmla="*/ 2576777 w 5862521"/>
                <a:gd name="connsiteY58" fmla="*/ 85344 h 671556"/>
                <a:gd name="connsiteX59" fmla="*/ 2613353 w 5862521"/>
                <a:gd name="connsiteY59" fmla="*/ 48768 h 671556"/>
                <a:gd name="connsiteX60" fmla="*/ 2619449 w 5862521"/>
                <a:gd name="connsiteY60" fmla="*/ 30480 h 671556"/>
                <a:gd name="connsiteX61" fmla="*/ 2637737 w 5862521"/>
                <a:gd name="connsiteY61" fmla="*/ 18288 h 671556"/>
                <a:gd name="connsiteX62" fmla="*/ 2649929 w 5862521"/>
                <a:gd name="connsiteY62" fmla="*/ 0 h 671556"/>
                <a:gd name="connsiteX63" fmla="*/ 2668217 w 5862521"/>
                <a:gd name="connsiteY63" fmla="*/ 6096 h 671556"/>
                <a:gd name="connsiteX64" fmla="*/ 2686505 w 5862521"/>
                <a:gd name="connsiteY64" fmla="*/ 60960 h 671556"/>
                <a:gd name="connsiteX65" fmla="*/ 2692601 w 5862521"/>
                <a:gd name="connsiteY65" fmla="*/ 79248 h 671556"/>
                <a:gd name="connsiteX66" fmla="*/ 2710889 w 5862521"/>
                <a:gd name="connsiteY66" fmla="*/ 97536 h 671556"/>
                <a:gd name="connsiteX67" fmla="*/ 2729177 w 5862521"/>
                <a:gd name="connsiteY67" fmla="*/ 134112 h 671556"/>
                <a:gd name="connsiteX68" fmla="*/ 2741369 w 5862521"/>
                <a:gd name="connsiteY68" fmla="*/ 170688 h 671556"/>
                <a:gd name="connsiteX69" fmla="*/ 2747465 w 5862521"/>
                <a:gd name="connsiteY69" fmla="*/ 188976 h 671556"/>
                <a:gd name="connsiteX70" fmla="*/ 2771849 w 5862521"/>
                <a:gd name="connsiteY70" fmla="*/ 225552 h 671556"/>
                <a:gd name="connsiteX71" fmla="*/ 2777945 w 5862521"/>
                <a:gd name="connsiteY71" fmla="*/ 243840 h 671556"/>
                <a:gd name="connsiteX72" fmla="*/ 2802329 w 5862521"/>
                <a:gd name="connsiteY72" fmla="*/ 280416 h 671556"/>
                <a:gd name="connsiteX73" fmla="*/ 2808425 w 5862521"/>
                <a:gd name="connsiteY73" fmla="*/ 298704 h 671556"/>
                <a:gd name="connsiteX74" fmla="*/ 2832809 w 5862521"/>
                <a:gd name="connsiteY74" fmla="*/ 335280 h 671556"/>
                <a:gd name="connsiteX75" fmla="*/ 2851097 w 5862521"/>
                <a:gd name="connsiteY75" fmla="*/ 371856 h 671556"/>
                <a:gd name="connsiteX76" fmla="*/ 2869385 w 5862521"/>
                <a:gd name="connsiteY76" fmla="*/ 365760 h 671556"/>
                <a:gd name="connsiteX77" fmla="*/ 2912057 w 5862521"/>
                <a:gd name="connsiteY77" fmla="*/ 310896 h 671556"/>
                <a:gd name="connsiteX78" fmla="*/ 2948633 w 5862521"/>
                <a:gd name="connsiteY78" fmla="*/ 274320 h 671556"/>
                <a:gd name="connsiteX79" fmla="*/ 2966921 w 5862521"/>
                <a:gd name="connsiteY79" fmla="*/ 262128 h 671556"/>
                <a:gd name="connsiteX80" fmla="*/ 2985209 w 5862521"/>
                <a:gd name="connsiteY80" fmla="*/ 243840 h 671556"/>
                <a:gd name="connsiteX81" fmla="*/ 3003497 w 5862521"/>
                <a:gd name="connsiteY81" fmla="*/ 231648 h 671556"/>
                <a:gd name="connsiteX82" fmla="*/ 3021785 w 5862521"/>
                <a:gd name="connsiteY82" fmla="*/ 213360 h 671556"/>
                <a:gd name="connsiteX83" fmla="*/ 3058361 w 5862521"/>
                <a:gd name="connsiteY83" fmla="*/ 188976 h 671556"/>
                <a:gd name="connsiteX84" fmla="*/ 3088841 w 5862521"/>
                <a:gd name="connsiteY84" fmla="*/ 158496 h 671556"/>
                <a:gd name="connsiteX85" fmla="*/ 3119321 w 5862521"/>
                <a:gd name="connsiteY85" fmla="*/ 121920 h 671556"/>
                <a:gd name="connsiteX86" fmla="*/ 3137609 w 5862521"/>
                <a:gd name="connsiteY86" fmla="*/ 109728 h 671556"/>
                <a:gd name="connsiteX87" fmla="*/ 3149801 w 5862521"/>
                <a:gd name="connsiteY87" fmla="*/ 91440 h 671556"/>
                <a:gd name="connsiteX88" fmla="*/ 3168089 w 5862521"/>
                <a:gd name="connsiteY88" fmla="*/ 103632 h 671556"/>
                <a:gd name="connsiteX89" fmla="*/ 3180281 w 5862521"/>
                <a:gd name="connsiteY89" fmla="*/ 140208 h 671556"/>
                <a:gd name="connsiteX90" fmla="*/ 3186377 w 5862521"/>
                <a:gd name="connsiteY90" fmla="*/ 158496 h 671556"/>
                <a:gd name="connsiteX91" fmla="*/ 3204665 w 5862521"/>
                <a:gd name="connsiteY91" fmla="*/ 182880 h 671556"/>
                <a:gd name="connsiteX92" fmla="*/ 3222953 w 5862521"/>
                <a:gd name="connsiteY92" fmla="*/ 219456 h 671556"/>
                <a:gd name="connsiteX93" fmla="*/ 3235145 w 5862521"/>
                <a:gd name="connsiteY93" fmla="*/ 256032 h 671556"/>
                <a:gd name="connsiteX94" fmla="*/ 3253433 w 5862521"/>
                <a:gd name="connsiteY94" fmla="*/ 292608 h 671556"/>
                <a:gd name="connsiteX95" fmla="*/ 3265625 w 5862521"/>
                <a:gd name="connsiteY95" fmla="*/ 310896 h 671556"/>
                <a:gd name="connsiteX96" fmla="*/ 3277817 w 5862521"/>
                <a:gd name="connsiteY96" fmla="*/ 347472 h 671556"/>
                <a:gd name="connsiteX97" fmla="*/ 3283913 w 5862521"/>
                <a:gd name="connsiteY97" fmla="*/ 365760 h 671556"/>
                <a:gd name="connsiteX98" fmla="*/ 3290009 w 5862521"/>
                <a:gd name="connsiteY98" fmla="*/ 384048 h 671556"/>
                <a:gd name="connsiteX99" fmla="*/ 3302201 w 5862521"/>
                <a:gd name="connsiteY99" fmla="*/ 402336 h 671556"/>
                <a:gd name="connsiteX100" fmla="*/ 3332681 w 5862521"/>
                <a:gd name="connsiteY100" fmla="*/ 451104 h 671556"/>
                <a:gd name="connsiteX101" fmla="*/ 3381449 w 5862521"/>
                <a:gd name="connsiteY101" fmla="*/ 377952 h 671556"/>
                <a:gd name="connsiteX102" fmla="*/ 3393641 w 5862521"/>
                <a:gd name="connsiteY102" fmla="*/ 359664 h 671556"/>
                <a:gd name="connsiteX103" fmla="*/ 3405833 w 5862521"/>
                <a:gd name="connsiteY103" fmla="*/ 341376 h 671556"/>
                <a:gd name="connsiteX104" fmla="*/ 3424121 w 5862521"/>
                <a:gd name="connsiteY104" fmla="*/ 323088 h 671556"/>
                <a:gd name="connsiteX105" fmla="*/ 3460697 w 5862521"/>
                <a:gd name="connsiteY105" fmla="*/ 298704 h 671556"/>
                <a:gd name="connsiteX106" fmla="*/ 3478985 w 5862521"/>
                <a:gd name="connsiteY106" fmla="*/ 280416 h 671556"/>
                <a:gd name="connsiteX107" fmla="*/ 3497273 w 5862521"/>
                <a:gd name="connsiteY107" fmla="*/ 268224 h 671556"/>
                <a:gd name="connsiteX108" fmla="*/ 3533849 w 5862521"/>
                <a:gd name="connsiteY108" fmla="*/ 231648 h 671556"/>
                <a:gd name="connsiteX109" fmla="*/ 3552137 w 5862521"/>
                <a:gd name="connsiteY109" fmla="*/ 213360 h 671556"/>
                <a:gd name="connsiteX110" fmla="*/ 3570425 w 5862521"/>
                <a:gd name="connsiteY110" fmla="*/ 201168 h 671556"/>
                <a:gd name="connsiteX111" fmla="*/ 3607001 w 5862521"/>
                <a:gd name="connsiteY111" fmla="*/ 170688 h 671556"/>
                <a:gd name="connsiteX112" fmla="*/ 3613097 w 5862521"/>
                <a:gd name="connsiteY112" fmla="*/ 195072 h 671556"/>
                <a:gd name="connsiteX113" fmla="*/ 3631385 w 5862521"/>
                <a:gd name="connsiteY113" fmla="*/ 249936 h 671556"/>
                <a:gd name="connsiteX114" fmla="*/ 3637481 w 5862521"/>
                <a:gd name="connsiteY114" fmla="*/ 268224 h 671556"/>
                <a:gd name="connsiteX115" fmla="*/ 3643577 w 5862521"/>
                <a:gd name="connsiteY115" fmla="*/ 286512 h 671556"/>
                <a:gd name="connsiteX116" fmla="*/ 3655769 w 5862521"/>
                <a:gd name="connsiteY116" fmla="*/ 304800 h 671556"/>
                <a:gd name="connsiteX117" fmla="*/ 3661865 w 5862521"/>
                <a:gd name="connsiteY117" fmla="*/ 335280 h 671556"/>
                <a:gd name="connsiteX118" fmla="*/ 3674057 w 5862521"/>
                <a:gd name="connsiteY118" fmla="*/ 353568 h 671556"/>
                <a:gd name="connsiteX119" fmla="*/ 3680153 w 5862521"/>
                <a:gd name="connsiteY119" fmla="*/ 371856 h 671556"/>
                <a:gd name="connsiteX120" fmla="*/ 3692345 w 5862521"/>
                <a:gd name="connsiteY120" fmla="*/ 414528 h 671556"/>
                <a:gd name="connsiteX121" fmla="*/ 3704537 w 5862521"/>
                <a:gd name="connsiteY121" fmla="*/ 432816 h 671556"/>
                <a:gd name="connsiteX122" fmla="*/ 3728921 w 5862521"/>
                <a:gd name="connsiteY122" fmla="*/ 487680 h 671556"/>
                <a:gd name="connsiteX123" fmla="*/ 3735017 w 5862521"/>
                <a:gd name="connsiteY123" fmla="*/ 518160 h 671556"/>
                <a:gd name="connsiteX124" fmla="*/ 3741113 w 5862521"/>
                <a:gd name="connsiteY124" fmla="*/ 536448 h 671556"/>
                <a:gd name="connsiteX125" fmla="*/ 3759401 w 5862521"/>
                <a:gd name="connsiteY125" fmla="*/ 542544 h 671556"/>
                <a:gd name="connsiteX126" fmla="*/ 3832553 w 5862521"/>
                <a:gd name="connsiteY126" fmla="*/ 554736 h 671556"/>
                <a:gd name="connsiteX127" fmla="*/ 3869129 w 5862521"/>
                <a:gd name="connsiteY127" fmla="*/ 560832 h 671556"/>
                <a:gd name="connsiteX128" fmla="*/ 3905705 w 5862521"/>
                <a:gd name="connsiteY128" fmla="*/ 573024 h 671556"/>
                <a:gd name="connsiteX129" fmla="*/ 3954473 w 5862521"/>
                <a:gd name="connsiteY129" fmla="*/ 579120 h 671556"/>
                <a:gd name="connsiteX130" fmla="*/ 4003241 w 5862521"/>
                <a:gd name="connsiteY130" fmla="*/ 591312 h 671556"/>
                <a:gd name="connsiteX131" fmla="*/ 4021529 w 5862521"/>
                <a:gd name="connsiteY131" fmla="*/ 597408 h 671556"/>
                <a:gd name="connsiteX132" fmla="*/ 4064201 w 5862521"/>
                <a:gd name="connsiteY132" fmla="*/ 603504 h 671556"/>
                <a:gd name="connsiteX133" fmla="*/ 4100777 w 5862521"/>
                <a:gd name="connsiteY133" fmla="*/ 615696 h 671556"/>
                <a:gd name="connsiteX134" fmla="*/ 4192217 w 5862521"/>
                <a:gd name="connsiteY134" fmla="*/ 627888 h 671556"/>
                <a:gd name="connsiteX135" fmla="*/ 4234889 w 5862521"/>
                <a:gd name="connsiteY135" fmla="*/ 633984 h 671556"/>
                <a:gd name="connsiteX136" fmla="*/ 4417769 w 5862521"/>
                <a:gd name="connsiteY136" fmla="*/ 652272 h 671556"/>
                <a:gd name="connsiteX137" fmla="*/ 4612841 w 5862521"/>
                <a:gd name="connsiteY137" fmla="*/ 664464 h 671556"/>
                <a:gd name="connsiteX138" fmla="*/ 4942025 w 5862521"/>
                <a:gd name="connsiteY138" fmla="*/ 652272 h 671556"/>
                <a:gd name="connsiteX139" fmla="*/ 5015177 w 5862521"/>
                <a:gd name="connsiteY139" fmla="*/ 640080 h 671556"/>
                <a:gd name="connsiteX140" fmla="*/ 5051753 w 5862521"/>
                <a:gd name="connsiteY140" fmla="*/ 627888 h 671556"/>
                <a:gd name="connsiteX141" fmla="*/ 5076137 w 5862521"/>
                <a:gd name="connsiteY141" fmla="*/ 621792 h 671556"/>
                <a:gd name="connsiteX142" fmla="*/ 5100521 w 5862521"/>
                <a:gd name="connsiteY142" fmla="*/ 609600 h 671556"/>
                <a:gd name="connsiteX143" fmla="*/ 5124905 w 5862521"/>
                <a:gd name="connsiteY143" fmla="*/ 603504 h 671556"/>
                <a:gd name="connsiteX144" fmla="*/ 5149289 w 5862521"/>
                <a:gd name="connsiteY144" fmla="*/ 591312 h 671556"/>
                <a:gd name="connsiteX145" fmla="*/ 5185865 w 5862521"/>
                <a:gd name="connsiteY145" fmla="*/ 579120 h 671556"/>
                <a:gd name="connsiteX146" fmla="*/ 5210249 w 5862521"/>
                <a:gd name="connsiteY146" fmla="*/ 566928 h 671556"/>
                <a:gd name="connsiteX147" fmla="*/ 5265113 w 5862521"/>
                <a:gd name="connsiteY147" fmla="*/ 548640 h 671556"/>
                <a:gd name="connsiteX148" fmla="*/ 5283401 w 5862521"/>
                <a:gd name="connsiteY148" fmla="*/ 542544 h 671556"/>
                <a:gd name="connsiteX149" fmla="*/ 5301689 w 5862521"/>
                <a:gd name="connsiteY149" fmla="*/ 530352 h 671556"/>
                <a:gd name="connsiteX150" fmla="*/ 5344361 w 5862521"/>
                <a:gd name="connsiteY150" fmla="*/ 518160 h 671556"/>
                <a:gd name="connsiteX151" fmla="*/ 5362649 w 5862521"/>
                <a:gd name="connsiteY151" fmla="*/ 505968 h 671556"/>
                <a:gd name="connsiteX152" fmla="*/ 5399225 w 5862521"/>
                <a:gd name="connsiteY152" fmla="*/ 493776 h 671556"/>
                <a:gd name="connsiteX153" fmla="*/ 5417513 w 5862521"/>
                <a:gd name="connsiteY153" fmla="*/ 481584 h 671556"/>
                <a:gd name="connsiteX154" fmla="*/ 5454089 w 5862521"/>
                <a:gd name="connsiteY154" fmla="*/ 463296 h 671556"/>
                <a:gd name="connsiteX155" fmla="*/ 5502857 w 5862521"/>
                <a:gd name="connsiteY155" fmla="*/ 426720 h 671556"/>
                <a:gd name="connsiteX156" fmla="*/ 5521145 w 5862521"/>
                <a:gd name="connsiteY156" fmla="*/ 414528 h 671556"/>
                <a:gd name="connsiteX157" fmla="*/ 5539433 w 5862521"/>
                <a:gd name="connsiteY157" fmla="*/ 408432 h 671556"/>
                <a:gd name="connsiteX158" fmla="*/ 5557721 w 5862521"/>
                <a:gd name="connsiteY158" fmla="*/ 390144 h 671556"/>
                <a:gd name="connsiteX159" fmla="*/ 5612585 w 5862521"/>
                <a:gd name="connsiteY159" fmla="*/ 353568 h 671556"/>
                <a:gd name="connsiteX160" fmla="*/ 5661353 w 5862521"/>
                <a:gd name="connsiteY160" fmla="*/ 316992 h 671556"/>
                <a:gd name="connsiteX161" fmla="*/ 5679641 w 5862521"/>
                <a:gd name="connsiteY161" fmla="*/ 304800 h 671556"/>
                <a:gd name="connsiteX162" fmla="*/ 5697929 w 5862521"/>
                <a:gd name="connsiteY162" fmla="*/ 286512 h 671556"/>
                <a:gd name="connsiteX163" fmla="*/ 5740601 w 5862521"/>
                <a:gd name="connsiteY163" fmla="*/ 256032 h 671556"/>
                <a:gd name="connsiteX164" fmla="*/ 5764985 w 5862521"/>
                <a:gd name="connsiteY164" fmla="*/ 237744 h 671556"/>
                <a:gd name="connsiteX165" fmla="*/ 5801561 w 5862521"/>
                <a:gd name="connsiteY165" fmla="*/ 213360 h 671556"/>
                <a:gd name="connsiteX166" fmla="*/ 5825945 w 5862521"/>
                <a:gd name="connsiteY166" fmla="*/ 195072 h 671556"/>
                <a:gd name="connsiteX167" fmla="*/ 5844233 w 5862521"/>
                <a:gd name="connsiteY167" fmla="*/ 182880 h 671556"/>
                <a:gd name="connsiteX168" fmla="*/ 5862521 w 5862521"/>
                <a:gd name="connsiteY168" fmla="*/ 164592 h 67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5862521" h="671556">
                  <a:moveTo>
                    <a:pt x="10361" y="396240"/>
                  </a:moveTo>
                  <a:cubicBezTo>
                    <a:pt x="55767" y="365970"/>
                    <a:pt x="0" y="404874"/>
                    <a:pt x="46937" y="365760"/>
                  </a:cubicBezTo>
                  <a:cubicBezTo>
                    <a:pt x="73142" y="343922"/>
                    <a:pt x="56020" y="361219"/>
                    <a:pt x="83513" y="347472"/>
                  </a:cubicBezTo>
                  <a:cubicBezTo>
                    <a:pt x="90066" y="344195"/>
                    <a:pt x="95106" y="338256"/>
                    <a:pt x="101801" y="335280"/>
                  </a:cubicBezTo>
                  <a:lnTo>
                    <a:pt x="156665" y="316992"/>
                  </a:lnTo>
                  <a:cubicBezTo>
                    <a:pt x="162761" y="314960"/>
                    <a:pt x="169606" y="314460"/>
                    <a:pt x="174953" y="310896"/>
                  </a:cubicBezTo>
                  <a:cubicBezTo>
                    <a:pt x="181049" y="306832"/>
                    <a:pt x="186507" y="301590"/>
                    <a:pt x="193241" y="298704"/>
                  </a:cubicBezTo>
                  <a:cubicBezTo>
                    <a:pt x="200942" y="295404"/>
                    <a:pt x="209569" y="294910"/>
                    <a:pt x="217625" y="292608"/>
                  </a:cubicBezTo>
                  <a:cubicBezTo>
                    <a:pt x="223804" y="290843"/>
                    <a:pt x="229734" y="288277"/>
                    <a:pt x="235913" y="286512"/>
                  </a:cubicBezTo>
                  <a:cubicBezTo>
                    <a:pt x="243969" y="284210"/>
                    <a:pt x="252272" y="282823"/>
                    <a:pt x="260297" y="280416"/>
                  </a:cubicBezTo>
                  <a:cubicBezTo>
                    <a:pt x="272607" y="276723"/>
                    <a:pt x="284681" y="272288"/>
                    <a:pt x="296873" y="268224"/>
                  </a:cubicBezTo>
                  <a:cubicBezTo>
                    <a:pt x="302969" y="266192"/>
                    <a:pt x="308927" y="263686"/>
                    <a:pt x="315161" y="262128"/>
                  </a:cubicBezTo>
                  <a:lnTo>
                    <a:pt x="363929" y="249936"/>
                  </a:lnTo>
                  <a:cubicBezTo>
                    <a:pt x="372057" y="247904"/>
                    <a:pt x="380365" y="246489"/>
                    <a:pt x="388313" y="243840"/>
                  </a:cubicBezTo>
                  <a:cubicBezTo>
                    <a:pt x="449773" y="223353"/>
                    <a:pt x="354440" y="254611"/>
                    <a:pt x="430985" y="231648"/>
                  </a:cubicBezTo>
                  <a:cubicBezTo>
                    <a:pt x="443295" y="227955"/>
                    <a:pt x="455369" y="223520"/>
                    <a:pt x="467561" y="219456"/>
                  </a:cubicBezTo>
                  <a:cubicBezTo>
                    <a:pt x="473657" y="217424"/>
                    <a:pt x="479511" y="214416"/>
                    <a:pt x="485849" y="213360"/>
                  </a:cubicBezTo>
                  <a:cubicBezTo>
                    <a:pt x="512318" y="208949"/>
                    <a:pt x="527345" y="206848"/>
                    <a:pt x="552905" y="201168"/>
                  </a:cubicBezTo>
                  <a:cubicBezTo>
                    <a:pt x="561084" y="199351"/>
                    <a:pt x="569025" y="196449"/>
                    <a:pt x="577289" y="195072"/>
                  </a:cubicBezTo>
                  <a:cubicBezTo>
                    <a:pt x="593449" y="192379"/>
                    <a:pt x="609897" y="191669"/>
                    <a:pt x="626057" y="188976"/>
                  </a:cubicBezTo>
                  <a:cubicBezTo>
                    <a:pt x="634321" y="187599"/>
                    <a:pt x="642262" y="184697"/>
                    <a:pt x="650441" y="182880"/>
                  </a:cubicBezTo>
                  <a:cubicBezTo>
                    <a:pt x="660555" y="180632"/>
                    <a:pt x="670807" y="179032"/>
                    <a:pt x="680921" y="176784"/>
                  </a:cubicBezTo>
                  <a:cubicBezTo>
                    <a:pt x="689100" y="174967"/>
                    <a:pt x="697024" y="171962"/>
                    <a:pt x="705305" y="170688"/>
                  </a:cubicBezTo>
                  <a:cubicBezTo>
                    <a:pt x="723492" y="167890"/>
                    <a:pt x="741930" y="167024"/>
                    <a:pt x="760169" y="164592"/>
                  </a:cubicBezTo>
                  <a:cubicBezTo>
                    <a:pt x="793850" y="160101"/>
                    <a:pt x="795619" y="158147"/>
                    <a:pt x="827225" y="152400"/>
                  </a:cubicBezTo>
                  <a:cubicBezTo>
                    <a:pt x="839386" y="150189"/>
                    <a:pt x="851525" y="147748"/>
                    <a:pt x="863801" y="146304"/>
                  </a:cubicBezTo>
                  <a:cubicBezTo>
                    <a:pt x="886091" y="143682"/>
                    <a:pt x="908505" y="142240"/>
                    <a:pt x="930857" y="140208"/>
                  </a:cubicBezTo>
                  <a:cubicBezTo>
                    <a:pt x="938985" y="138176"/>
                    <a:pt x="946998" y="135611"/>
                    <a:pt x="955241" y="134112"/>
                  </a:cubicBezTo>
                  <a:cubicBezTo>
                    <a:pt x="995672" y="126761"/>
                    <a:pt x="1028660" y="125454"/>
                    <a:pt x="1071065" y="121920"/>
                  </a:cubicBezTo>
                  <a:cubicBezTo>
                    <a:pt x="1100634" y="116006"/>
                    <a:pt x="1118104" y="111741"/>
                    <a:pt x="1150313" y="109728"/>
                  </a:cubicBezTo>
                  <a:cubicBezTo>
                    <a:pt x="1199028" y="106683"/>
                    <a:pt x="1247849" y="105664"/>
                    <a:pt x="1296617" y="103632"/>
                  </a:cubicBezTo>
                  <a:lnTo>
                    <a:pt x="1503881" y="109728"/>
                  </a:lnTo>
                  <a:cubicBezTo>
                    <a:pt x="1522396" y="110589"/>
                    <a:pt x="1580064" y="118549"/>
                    <a:pt x="1601417" y="121920"/>
                  </a:cubicBezTo>
                  <a:cubicBezTo>
                    <a:pt x="1625835" y="125775"/>
                    <a:pt x="1650587" y="128116"/>
                    <a:pt x="1674569" y="134112"/>
                  </a:cubicBezTo>
                  <a:cubicBezTo>
                    <a:pt x="1682697" y="136144"/>
                    <a:pt x="1690672" y="138934"/>
                    <a:pt x="1698953" y="140208"/>
                  </a:cubicBezTo>
                  <a:cubicBezTo>
                    <a:pt x="1717140" y="143006"/>
                    <a:pt x="1735601" y="143702"/>
                    <a:pt x="1753817" y="146304"/>
                  </a:cubicBezTo>
                  <a:cubicBezTo>
                    <a:pt x="1764074" y="147769"/>
                    <a:pt x="1774245" y="149887"/>
                    <a:pt x="1784297" y="152400"/>
                  </a:cubicBezTo>
                  <a:cubicBezTo>
                    <a:pt x="1790531" y="153958"/>
                    <a:pt x="1796247" y="157440"/>
                    <a:pt x="1802585" y="158496"/>
                  </a:cubicBezTo>
                  <a:cubicBezTo>
                    <a:pt x="1820735" y="161521"/>
                    <a:pt x="1839274" y="161722"/>
                    <a:pt x="1857449" y="164592"/>
                  </a:cubicBezTo>
                  <a:cubicBezTo>
                    <a:pt x="2004683" y="187839"/>
                    <a:pt x="1873951" y="167194"/>
                    <a:pt x="1936697" y="182880"/>
                  </a:cubicBezTo>
                  <a:cubicBezTo>
                    <a:pt x="1971501" y="191581"/>
                    <a:pt x="1960272" y="185685"/>
                    <a:pt x="1991561" y="195072"/>
                  </a:cubicBezTo>
                  <a:cubicBezTo>
                    <a:pt x="2003871" y="198765"/>
                    <a:pt x="2015669" y="204147"/>
                    <a:pt x="2028137" y="207264"/>
                  </a:cubicBezTo>
                  <a:cubicBezTo>
                    <a:pt x="2044393" y="211328"/>
                    <a:pt x="2061009" y="214157"/>
                    <a:pt x="2076905" y="219456"/>
                  </a:cubicBezTo>
                  <a:cubicBezTo>
                    <a:pt x="2090561" y="224008"/>
                    <a:pt x="2105362" y="229461"/>
                    <a:pt x="2119577" y="231648"/>
                  </a:cubicBezTo>
                  <a:cubicBezTo>
                    <a:pt x="2137764" y="234446"/>
                    <a:pt x="2156153" y="235712"/>
                    <a:pt x="2174441" y="237744"/>
                  </a:cubicBezTo>
                  <a:cubicBezTo>
                    <a:pt x="2228473" y="255755"/>
                    <a:pt x="2198244" y="248517"/>
                    <a:pt x="2265881" y="256032"/>
                  </a:cubicBezTo>
                  <a:lnTo>
                    <a:pt x="2320745" y="274320"/>
                  </a:lnTo>
                  <a:lnTo>
                    <a:pt x="2339033" y="280416"/>
                  </a:lnTo>
                  <a:cubicBezTo>
                    <a:pt x="2345129" y="282448"/>
                    <a:pt x="2351087" y="284954"/>
                    <a:pt x="2357321" y="286512"/>
                  </a:cubicBezTo>
                  <a:lnTo>
                    <a:pt x="2381705" y="292608"/>
                  </a:lnTo>
                  <a:cubicBezTo>
                    <a:pt x="2393897" y="290576"/>
                    <a:pt x="2407226" y="292040"/>
                    <a:pt x="2418281" y="286512"/>
                  </a:cubicBezTo>
                  <a:cubicBezTo>
                    <a:pt x="2424834" y="283235"/>
                    <a:pt x="2425783" y="273852"/>
                    <a:pt x="2430473" y="268224"/>
                  </a:cubicBezTo>
                  <a:cubicBezTo>
                    <a:pt x="2435992" y="261601"/>
                    <a:pt x="2443242" y="256559"/>
                    <a:pt x="2448761" y="249936"/>
                  </a:cubicBezTo>
                  <a:cubicBezTo>
                    <a:pt x="2453451" y="244308"/>
                    <a:pt x="2456086" y="237124"/>
                    <a:pt x="2460953" y="231648"/>
                  </a:cubicBezTo>
                  <a:cubicBezTo>
                    <a:pt x="2472408" y="218761"/>
                    <a:pt x="2485337" y="207264"/>
                    <a:pt x="2497529" y="195072"/>
                  </a:cubicBezTo>
                  <a:cubicBezTo>
                    <a:pt x="2503625" y="188976"/>
                    <a:pt x="2511035" y="183957"/>
                    <a:pt x="2515817" y="176784"/>
                  </a:cubicBezTo>
                  <a:cubicBezTo>
                    <a:pt x="2546087" y="131378"/>
                    <a:pt x="2507183" y="187145"/>
                    <a:pt x="2546297" y="140208"/>
                  </a:cubicBezTo>
                  <a:cubicBezTo>
                    <a:pt x="2550987" y="134580"/>
                    <a:pt x="2555212" y="128473"/>
                    <a:pt x="2558489" y="121920"/>
                  </a:cubicBezTo>
                  <a:cubicBezTo>
                    <a:pt x="2570594" y="97710"/>
                    <a:pt x="2556811" y="107806"/>
                    <a:pt x="2576777" y="85344"/>
                  </a:cubicBezTo>
                  <a:cubicBezTo>
                    <a:pt x="2588232" y="72457"/>
                    <a:pt x="2613353" y="48768"/>
                    <a:pt x="2613353" y="48768"/>
                  </a:cubicBezTo>
                  <a:cubicBezTo>
                    <a:pt x="2615385" y="42672"/>
                    <a:pt x="2615435" y="35498"/>
                    <a:pt x="2619449" y="30480"/>
                  </a:cubicBezTo>
                  <a:cubicBezTo>
                    <a:pt x="2624026" y="24759"/>
                    <a:pt x="2632556" y="23469"/>
                    <a:pt x="2637737" y="18288"/>
                  </a:cubicBezTo>
                  <a:cubicBezTo>
                    <a:pt x="2642918" y="13107"/>
                    <a:pt x="2645865" y="6096"/>
                    <a:pt x="2649929" y="0"/>
                  </a:cubicBezTo>
                  <a:cubicBezTo>
                    <a:pt x="2656025" y="2032"/>
                    <a:pt x="2664482" y="867"/>
                    <a:pt x="2668217" y="6096"/>
                  </a:cubicBezTo>
                  <a:lnTo>
                    <a:pt x="2686505" y="60960"/>
                  </a:lnTo>
                  <a:cubicBezTo>
                    <a:pt x="2688537" y="67056"/>
                    <a:pt x="2688057" y="74704"/>
                    <a:pt x="2692601" y="79248"/>
                  </a:cubicBezTo>
                  <a:lnTo>
                    <a:pt x="2710889" y="97536"/>
                  </a:lnTo>
                  <a:cubicBezTo>
                    <a:pt x="2733121" y="164232"/>
                    <a:pt x="2697664" y="63208"/>
                    <a:pt x="2729177" y="134112"/>
                  </a:cubicBezTo>
                  <a:cubicBezTo>
                    <a:pt x="2734396" y="145856"/>
                    <a:pt x="2737305" y="158496"/>
                    <a:pt x="2741369" y="170688"/>
                  </a:cubicBezTo>
                  <a:cubicBezTo>
                    <a:pt x="2743401" y="176784"/>
                    <a:pt x="2743901" y="183629"/>
                    <a:pt x="2747465" y="188976"/>
                  </a:cubicBezTo>
                  <a:cubicBezTo>
                    <a:pt x="2755593" y="201168"/>
                    <a:pt x="2767215" y="211651"/>
                    <a:pt x="2771849" y="225552"/>
                  </a:cubicBezTo>
                  <a:cubicBezTo>
                    <a:pt x="2773881" y="231648"/>
                    <a:pt x="2774824" y="238223"/>
                    <a:pt x="2777945" y="243840"/>
                  </a:cubicBezTo>
                  <a:cubicBezTo>
                    <a:pt x="2785061" y="256649"/>
                    <a:pt x="2797695" y="266515"/>
                    <a:pt x="2802329" y="280416"/>
                  </a:cubicBezTo>
                  <a:cubicBezTo>
                    <a:pt x="2804361" y="286512"/>
                    <a:pt x="2805304" y="293087"/>
                    <a:pt x="2808425" y="298704"/>
                  </a:cubicBezTo>
                  <a:cubicBezTo>
                    <a:pt x="2815541" y="311513"/>
                    <a:pt x="2828175" y="321379"/>
                    <a:pt x="2832809" y="335280"/>
                  </a:cubicBezTo>
                  <a:cubicBezTo>
                    <a:pt x="2841222" y="360519"/>
                    <a:pt x="2835341" y="348221"/>
                    <a:pt x="2851097" y="371856"/>
                  </a:cubicBezTo>
                  <a:cubicBezTo>
                    <a:pt x="2857193" y="369824"/>
                    <a:pt x="2864038" y="369324"/>
                    <a:pt x="2869385" y="365760"/>
                  </a:cubicBezTo>
                  <a:cubicBezTo>
                    <a:pt x="2895125" y="348600"/>
                    <a:pt x="2887836" y="335117"/>
                    <a:pt x="2912057" y="310896"/>
                  </a:cubicBezTo>
                  <a:cubicBezTo>
                    <a:pt x="2924249" y="298704"/>
                    <a:pt x="2934287" y="283884"/>
                    <a:pt x="2948633" y="274320"/>
                  </a:cubicBezTo>
                  <a:cubicBezTo>
                    <a:pt x="2954729" y="270256"/>
                    <a:pt x="2961293" y="266818"/>
                    <a:pt x="2966921" y="262128"/>
                  </a:cubicBezTo>
                  <a:cubicBezTo>
                    <a:pt x="2973544" y="256609"/>
                    <a:pt x="2978586" y="249359"/>
                    <a:pt x="2985209" y="243840"/>
                  </a:cubicBezTo>
                  <a:cubicBezTo>
                    <a:pt x="2990837" y="239150"/>
                    <a:pt x="2997869" y="236338"/>
                    <a:pt x="3003497" y="231648"/>
                  </a:cubicBezTo>
                  <a:cubicBezTo>
                    <a:pt x="3010120" y="226129"/>
                    <a:pt x="3014980" y="218653"/>
                    <a:pt x="3021785" y="213360"/>
                  </a:cubicBezTo>
                  <a:cubicBezTo>
                    <a:pt x="3033351" y="204364"/>
                    <a:pt x="3058361" y="188976"/>
                    <a:pt x="3058361" y="188976"/>
                  </a:cubicBezTo>
                  <a:cubicBezTo>
                    <a:pt x="3080713" y="155448"/>
                    <a:pt x="3058361" y="183896"/>
                    <a:pt x="3088841" y="158496"/>
                  </a:cubicBezTo>
                  <a:cubicBezTo>
                    <a:pt x="3148761" y="108563"/>
                    <a:pt x="3071369" y="169872"/>
                    <a:pt x="3119321" y="121920"/>
                  </a:cubicBezTo>
                  <a:cubicBezTo>
                    <a:pt x="3124502" y="116739"/>
                    <a:pt x="3131513" y="113792"/>
                    <a:pt x="3137609" y="109728"/>
                  </a:cubicBezTo>
                  <a:cubicBezTo>
                    <a:pt x="3141673" y="103632"/>
                    <a:pt x="3142617" y="92877"/>
                    <a:pt x="3149801" y="91440"/>
                  </a:cubicBezTo>
                  <a:cubicBezTo>
                    <a:pt x="3156985" y="90003"/>
                    <a:pt x="3164206" y="97419"/>
                    <a:pt x="3168089" y="103632"/>
                  </a:cubicBezTo>
                  <a:cubicBezTo>
                    <a:pt x="3174900" y="114530"/>
                    <a:pt x="3176217" y="128016"/>
                    <a:pt x="3180281" y="140208"/>
                  </a:cubicBezTo>
                  <a:cubicBezTo>
                    <a:pt x="3182313" y="146304"/>
                    <a:pt x="3182522" y="153355"/>
                    <a:pt x="3186377" y="158496"/>
                  </a:cubicBezTo>
                  <a:lnTo>
                    <a:pt x="3204665" y="182880"/>
                  </a:lnTo>
                  <a:cubicBezTo>
                    <a:pt x="3226897" y="249576"/>
                    <a:pt x="3191440" y="148552"/>
                    <a:pt x="3222953" y="219456"/>
                  </a:cubicBezTo>
                  <a:cubicBezTo>
                    <a:pt x="3228172" y="231200"/>
                    <a:pt x="3228016" y="245339"/>
                    <a:pt x="3235145" y="256032"/>
                  </a:cubicBezTo>
                  <a:cubicBezTo>
                    <a:pt x="3270086" y="308443"/>
                    <a:pt x="3228194" y="242131"/>
                    <a:pt x="3253433" y="292608"/>
                  </a:cubicBezTo>
                  <a:cubicBezTo>
                    <a:pt x="3256710" y="299161"/>
                    <a:pt x="3262649" y="304201"/>
                    <a:pt x="3265625" y="310896"/>
                  </a:cubicBezTo>
                  <a:cubicBezTo>
                    <a:pt x="3270844" y="322640"/>
                    <a:pt x="3273753" y="335280"/>
                    <a:pt x="3277817" y="347472"/>
                  </a:cubicBezTo>
                  <a:lnTo>
                    <a:pt x="3283913" y="365760"/>
                  </a:lnTo>
                  <a:cubicBezTo>
                    <a:pt x="3285945" y="371856"/>
                    <a:pt x="3286445" y="378701"/>
                    <a:pt x="3290009" y="384048"/>
                  </a:cubicBezTo>
                  <a:cubicBezTo>
                    <a:pt x="3294073" y="390144"/>
                    <a:pt x="3299225" y="395641"/>
                    <a:pt x="3302201" y="402336"/>
                  </a:cubicBezTo>
                  <a:cubicBezTo>
                    <a:pt x="3323582" y="450444"/>
                    <a:pt x="3299782" y="429171"/>
                    <a:pt x="3332681" y="451104"/>
                  </a:cubicBezTo>
                  <a:lnTo>
                    <a:pt x="3381449" y="377952"/>
                  </a:lnTo>
                  <a:lnTo>
                    <a:pt x="3393641" y="359664"/>
                  </a:lnTo>
                  <a:cubicBezTo>
                    <a:pt x="3397705" y="353568"/>
                    <a:pt x="3400652" y="346557"/>
                    <a:pt x="3405833" y="341376"/>
                  </a:cubicBezTo>
                  <a:cubicBezTo>
                    <a:pt x="3411929" y="335280"/>
                    <a:pt x="3417316" y="328381"/>
                    <a:pt x="3424121" y="323088"/>
                  </a:cubicBezTo>
                  <a:cubicBezTo>
                    <a:pt x="3435687" y="314092"/>
                    <a:pt x="3450336" y="309065"/>
                    <a:pt x="3460697" y="298704"/>
                  </a:cubicBezTo>
                  <a:cubicBezTo>
                    <a:pt x="3466793" y="292608"/>
                    <a:pt x="3472362" y="285935"/>
                    <a:pt x="3478985" y="280416"/>
                  </a:cubicBezTo>
                  <a:cubicBezTo>
                    <a:pt x="3484613" y="275726"/>
                    <a:pt x="3491797" y="273091"/>
                    <a:pt x="3497273" y="268224"/>
                  </a:cubicBezTo>
                  <a:cubicBezTo>
                    <a:pt x="3510160" y="256769"/>
                    <a:pt x="3521657" y="243840"/>
                    <a:pt x="3533849" y="231648"/>
                  </a:cubicBezTo>
                  <a:cubicBezTo>
                    <a:pt x="3539945" y="225552"/>
                    <a:pt x="3544964" y="218142"/>
                    <a:pt x="3552137" y="213360"/>
                  </a:cubicBezTo>
                  <a:cubicBezTo>
                    <a:pt x="3558233" y="209296"/>
                    <a:pt x="3564797" y="205858"/>
                    <a:pt x="3570425" y="201168"/>
                  </a:cubicBezTo>
                  <a:cubicBezTo>
                    <a:pt x="3617362" y="162054"/>
                    <a:pt x="3561595" y="200958"/>
                    <a:pt x="3607001" y="170688"/>
                  </a:cubicBezTo>
                  <a:cubicBezTo>
                    <a:pt x="3609033" y="178816"/>
                    <a:pt x="3610690" y="187047"/>
                    <a:pt x="3613097" y="195072"/>
                  </a:cubicBezTo>
                  <a:cubicBezTo>
                    <a:pt x="3618636" y="213536"/>
                    <a:pt x="3625289" y="231648"/>
                    <a:pt x="3631385" y="249936"/>
                  </a:cubicBezTo>
                  <a:lnTo>
                    <a:pt x="3637481" y="268224"/>
                  </a:lnTo>
                  <a:cubicBezTo>
                    <a:pt x="3639513" y="274320"/>
                    <a:pt x="3640013" y="281165"/>
                    <a:pt x="3643577" y="286512"/>
                  </a:cubicBezTo>
                  <a:lnTo>
                    <a:pt x="3655769" y="304800"/>
                  </a:lnTo>
                  <a:cubicBezTo>
                    <a:pt x="3657801" y="314960"/>
                    <a:pt x="3658227" y="325578"/>
                    <a:pt x="3661865" y="335280"/>
                  </a:cubicBezTo>
                  <a:cubicBezTo>
                    <a:pt x="3664437" y="342140"/>
                    <a:pt x="3670780" y="347015"/>
                    <a:pt x="3674057" y="353568"/>
                  </a:cubicBezTo>
                  <a:cubicBezTo>
                    <a:pt x="3676931" y="359315"/>
                    <a:pt x="3678388" y="365677"/>
                    <a:pt x="3680153" y="371856"/>
                  </a:cubicBezTo>
                  <a:cubicBezTo>
                    <a:pt x="3682757" y="380971"/>
                    <a:pt x="3687473" y="404784"/>
                    <a:pt x="3692345" y="414528"/>
                  </a:cubicBezTo>
                  <a:cubicBezTo>
                    <a:pt x="3695622" y="421081"/>
                    <a:pt x="3701561" y="426121"/>
                    <a:pt x="3704537" y="432816"/>
                  </a:cubicBezTo>
                  <a:cubicBezTo>
                    <a:pt x="3733555" y="498106"/>
                    <a:pt x="3701329" y="446292"/>
                    <a:pt x="3728921" y="487680"/>
                  </a:cubicBezTo>
                  <a:cubicBezTo>
                    <a:pt x="3730953" y="497840"/>
                    <a:pt x="3732504" y="508108"/>
                    <a:pt x="3735017" y="518160"/>
                  </a:cubicBezTo>
                  <a:cubicBezTo>
                    <a:pt x="3736575" y="524394"/>
                    <a:pt x="3736569" y="531904"/>
                    <a:pt x="3741113" y="536448"/>
                  </a:cubicBezTo>
                  <a:cubicBezTo>
                    <a:pt x="3745657" y="540992"/>
                    <a:pt x="3753167" y="540986"/>
                    <a:pt x="3759401" y="542544"/>
                  </a:cubicBezTo>
                  <a:cubicBezTo>
                    <a:pt x="3785156" y="548983"/>
                    <a:pt x="3805714" y="550607"/>
                    <a:pt x="3832553" y="554736"/>
                  </a:cubicBezTo>
                  <a:cubicBezTo>
                    <a:pt x="3844769" y="556615"/>
                    <a:pt x="3857138" y="557834"/>
                    <a:pt x="3869129" y="560832"/>
                  </a:cubicBezTo>
                  <a:cubicBezTo>
                    <a:pt x="3881597" y="563949"/>
                    <a:pt x="3892953" y="571430"/>
                    <a:pt x="3905705" y="573024"/>
                  </a:cubicBezTo>
                  <a:cubicBezTo>
                    <a:pt x="3921961" y="575056"/>
                    <a:pt x="3938371" y="576101"/>
                    <a:pt x="3954473" y="579120"/>
                  </a:cubicBezTo>
                  <a:cubicBezTo>
                    <a:pt x="3970942" y="582208"/>
                    <a:pt x="3987345" y="586013"/>
                    <a:pt x="4003241" y="591312"/>
                  </a:cubicBezTo>
                  <a:cubicBezTo>
                    <a:pt x="4009337" y="593344"/>
                    <a:pt x="4015228" y="596148"/>
                    <a:pt x="4021529" y="597408"/>
                  </a:cubicBezTo>
                  <a:cubicBezTo>
                    <a:pt x="4035618" y="600226"/>
                    <a:pt x="4049977" y="601472"/>
                    <a:pt x="4064201" y="603504"/>
                  </a:cubicBezTo>
                  <a:cubicBezTo>
                    <a:pt x="4076393" y="607568"/>
                    <a:pt x="4088175" y="613176"/>
                    <a:pt x="4100777" y="615696"/>
                  </a:cubicBezTo>
                  <a:cubicBezTo>
                    <a:pt x="4159030" y="627347"/>
                    <a:pt x="4105675" y="617707"/>
                    <a:pt x="4192217" y="627888"/>
                  </a:cubicBezTo>
                  <a:cubicBezTo>
                    <a:pt x="4206487" y="629567"/>
                    <a:pt x="4220615" y="632337"/>
                    <a:pt x="4234889" y="633984"/>
                  </a:cubicBezTo>
                  <a:cubicBezTo>
                    <a:pt x="4237240" y="634255"/>
                    <a:pt x="4390559" y="650911"/>
                    <a:pt x="4417769" y="652272"/>
                  </a:cubicBezTo>
                  <a:cubicBezTo>
                    <a:pt x="4564127" y="659590"/>
                    <a:pt x="4499139" y="654989"/>
                    <a:pt x="4612841" y="664464"/>
                  </a:cubicBezTo>
                  <a:cubicBezTo>
                    <a:pt x="4813290" y="660199"/>
                    <a:pt x="4819893" y="671556"/>
                    <a:pt x="4942025" y="652272"/>
                  </a:cubicBezTo>
                  <a:cubicBezTo>
                    <a:pt x="4966443" y="648417"/>
                    <a:pt x="4991725" y="647897"/>
                    <a:pt x="5015177" y="640080"/>
                  </a:cubicBezTo>
                  <a:cubicBezTo>
                    <a:pt x="5027369" y="636016"/>
                    <a:pt x="5039285" y="631005"/>
                    <a:pt x="5051753" y="627888"/>
                  </a:cubicBezTo>
                  <a:cubicBezTo>
                    <a:pt x="5059881" y="625856"/>
                    <a:pt x="5068292" y="624734"/>
                    <a:pt x="5076137" y="621792"/>
                  </a:cubicBezTo>
                  <a:cubicBezTo>
                    <a:pt x="5084646" y="618601"/>
                    <a:pt x="5092012" y="612791"/>
                    <a:pt x="5100521" y="609600"/>
                  </a:cubicBezTo>
                  <a:cubicBezTo>
                    <a:pt x="5108366" y="606658"/>
                    <a:pt x="5117060" y="606446"/>
                    <a:pt x="5124905" y="603504"/>
                  </a:cubicBezTo>
                  <a:cubicBezTo>
                    <a:pt x="5133414" y="600313"/>
                    <a:pt x="5140852" y="594687"/>
                    <a:pt x="5149289" y="591312"/>
                  </a:cubicBezTo>
                  <a:cubicBezTo>
                    <a:pt x="5161221" y="586539"/>
                    <a:pt x="5174370" y="584867"/>
                    <a:pt x="5185865" y="579120"/>
                  </a:cubicBezTo>
                  <a:cubicBezTo>
                    <a:pt x="5193993" y="575056"/>
                    <a:pt x="5201812" y="570303"/>
                    <a:pt x="5210249" y="566928"/>
                  </a:cubicBezTo>
                  <a:lnTo>
                    <a:pt x="5265113" y="548640"/>
                  </a:lnTo>
                  <a:cubicBezTo>
                    <a:pt x="5271209" y="546608"/>
                    <a:pt x="5278054" y="546108"/>
                    <a:pt x="5283401" y="542544"/>
                  </a:cubicBezTo>
                  <a:cubicBezTo>
                    <a:pt x="5289497" y="538480"/>
                    <a:pt x="5294955" y="533238"/>
                    <a:pt x="5301689" y="530352"/>
                  </a:cubicBezTo>
                  <a:cubicBezTo>
                    <a:pt x="5329033" y="518633"/>
                    <a:pt x="5320635" y="530023"/>
                    <a:pt x="5344361" y="518160"/>
                  </a:cubicBezTo>
                  <a:cubicBezTo>
                    <a:pt x="5350914" y="514883"/>
                    <a:pt x="5355954" y="508944"/>
                    <a:pt x="5362649" y="505968"/>
                  </a:cubicBezTo>
                  <a:cubicBezTo>
                    <a:pt x="5374393" y="500749"/>
                    <a:pt x="5388532" y="500905"/>
                    <a:pt x="5399225" y="493776"/>
                  </a:cubicBezTo>
                  <a:cubicBezTo>
                    <a:pt x="5405321" y="489712"/>
                    <a:pt x="5410960" y="484861"/>
                    <a:pt x="5417513" y="481584"/>
                  </a:cubicBezTo>
                  <a:cubicBezTo>
                    <a:pt x="5455732" y="462474"/>
                    <a:pt x="5415654" y="491248"/>
                    <a:pt x="5454089" y="463296"/>
                  </a:cubicBezTo>
                  <a:cubicBezTo>
                    <a:pt x="5470523" y="451344"/>
                    <a:pt x="5485950" y="437992"/>
                    <a:pt x="5502857" y="426720"/>
                  </a:cubicBezTo>
                  <a:cubicBezTo>
                    <a:pt x="5508953" y="422656"/>
                    <a:pt x="5514592" y="417805"/>
                    <a:pt x="5521145" y="414528"/>
                  </a:cubicBezTo>
                  <a:cubicBezTo>
                    <a:pt x="5526892" y="411654"/>
                    <a:pt x="5533337" y="410464"/>
                    <a:pt x="5539433" y="408432"/>
                  </a:cubicBezTo>
                  <a:cubicBezTo>
                    <a:pt x="5545529" y="402336"/>
                    <a:pt x="5550916" y="395437"/>
                    <a:pt x="5557721" y="390144"/>
                  </a:cubicBezTo>
                  <a:cubicBezTo>
                    <a:pt x="5612585" y="347472"/>
                    <a:pt x="5576009" y="381000"/>
                    <a:pt x="5612585" y="353568"/>
                  </a:cubicBezTo>
                  <a:cubicBezTo>
                    <a:pt x="5628841" y="341376"/>
                    <a:pt x="5644446" y="328264"/>
                    <a:pt x="5661353" y="316992"/>
                  </a:cubicBezTo>
                  <a:cubicBezTo>
                    <a:pt x="5667449" y="312928"/>
                    <a:pt x="5674013" y="309490"/>
                    <a:pt x="5679641" y="304800"/>
                  </a:cubicBezTo>
                  <a:cubicBezTo>
                    <a:pt x="5686264" y="299281"/>
                    <a:pt x="5691383" y="292123"/>
                    <a:pt x="5697929" y="286512"/>
                  </a:cubicBezTo>
                  <a:cubicBezTo>
                    <a:pt x="5717852" y="269435"/>
                    <a:pt x="5721303" y="269816"/>
                    <a:pt x="5740601" y="256032"/>
                  </a:cubicBezTo>
                  <a:cubicBezTo>
                    <a:pt x="5748869" y="250127"/>
                    <a:pt x="5756662" y="243570"/>
                    <a:pt x="5764985" y="237744"/>
                  </a:cubicBezTo>
                  <a:cubicBezTo>
                    <a:pt x="5776989" y="229341"/>
                    <a:pt x="5789839" y="222152"/>
                    <a:pt x="5801561" y="213360"/>
                  </a:cubicBezTo>
                  <a:cubicBezTo>
                    <a:pt x="5809689" y="207264"/>
                    <a:pt x="5817677" y="200977"/>
                    <a:pt x="5825945" y="195072"/>
                  </a:cubicBezTo>
                  <a:cubicBezTo>
                    <a:pt x="5831907" y="190814"/>
                    <a:pt x="5838605" y="187570"/>
                    <a:pt x="5844233" y="182880"/>
                  </a:cubicBezTo>
                  <a:cubicBezTo>
                    <a:pt x="5850856" y="177361"/>
                    <a:pt x="5862521" y="164592"/>
                    <a:pt x="5862521" y="164592"/>
                  </a:cubicBezTo>
                </a:path>
              </a:pathLst>
            </a:custGeom>
            <a:ln w="38100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63" name="Straight Connector 62"/>
          <p:cNvCxnSpPr/>
          <p:nvPr/>
        </p:nvCxnSpPr>
        <p:spPr>
          <a:xfrm flipH="1">
            <a:off x="2057399" y="2800672"/>
            <a:ext cx="2" cy="1317843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Connector 2"/>
          <p:cNvCxnSpPr/>
          <p:nvPr/>
        </p:nvCxnSpPr>
        <p:spPr>
          <a:xfrm flipH="1">
            <a:off x="841850" y="1791494"/>
            <a:ext cx="7876475" cy="3853"/>
          </a:xfrm>
          <a:prstGeom prst="line">
            <a:avLst/>
          </a:prstGeom>
          <a:ln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 flipH="1" flipV="1">
            <a:off x="837598" y="2560429"/>
            <a:ext cx="7332110" cy="13737"/>
          </a:xfrm>
          <a:prstGeom prst="line">
            <a:avLst/>
          </a:prstGeom>
          <a:ln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5806954" y="1943631"/>
            <a:ext cx="13912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</a:rPr>
              <a:t>1) Microbial </a:t>
            </a:r>
            <a:r>
              <a:rPr lang="en-US" b="1" u="sng" dirty="0" smtClean="0">
                <a:solidFill>
                  <a:srgbClr val="C00000"/>
                </a:solidFill>
              </a:rPr>
              <a:t>Features</a:t>
            </a:r>
            <a:endParaRPr lang="en-US" b="1" u="sng" dirty="0">
              <a:solidFill>
                <a:srgbClr val="C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842107" y="2706217"/>
            <a:ext cx="120728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336600"/>
                </a:solidFill>
              </a:rPr>
              <a:t>2)  Plant Surface </a:t>
            </a:r>
            <a:r>
              <a:rPr lang="en-US" b="1" u="sng" dirty="0" smtClean="0">
                <a:solidFill>
                  <a:srgbClr val="336600"/>
                </a:solidFill>
              </a:rPr>
              <a:t>Receptors</a:t>
            </a:r>
            <a:endParaRPr lang="en-US" b="1" u="sng" dirty="0">
              <a:solidFill>
                <a:srgbClr val="3366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859526" y="4173083"/>
            <a:ext cx="14556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</a:rPr>
              <a:t>3) Microbial </a:t>
            </a:r>
            <a:r>
              <a:rPr lang="en-US" b="1" u="sng" dirty="0" smtClean="0">
                <a:solidFill>
                  <a:srgbClr val="C00000"/>
                </a:solidFill>
              </a:rPr>
              <a:t>Effectors</a:t>
            </a:r>
            <a:endParaRPr lang="en-US" b="1" u="sng" dirty="0">
              <a:solidFill>
                <a:srgbClr val="C0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879802" y="5134870"/>
            <a:ext cx="131843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336600"/>
                </a:solidFill>
              </a:rPr>
              <a:t>4)  Plant Resistance </a:t>
            </a:r>
            <a:r>
              <a:rPr lang="en-US" u="sng" dirty="0" smtClean="0">
                <a:solidFill>
                  <a:srgbClr val="336600"/>
                </a:solidFill>
              </a:rPr>
              <a:t>(</a:t>
            </a:r>
            <a:r>
              <a:rPr lang="en-US" b="1" u="sng" dirty="0" smtClean="0">
                <a:solidFill>
                  <a:srgbClr val="336600"/>
                </a:solidFill>
              </a:rPr>
              <a:t>R</a:t>
            </a:r>
            <a:r>
              <a:rPr lang="en-US" u="sng" dirty="0" smtClean="0">
                <a:solidFill>
                  <a:srgbClr val="336600"/>
                </a:solidFill>
              </a:rPr>
              <a:t>) </a:t>
            </a:r>
            <a:r>
              <a:rPr lang="en-US" b="1" u="sng" dirty="0" smtClean="0">
                <a:solidFill>
                  <a:srgbClr val="336600"/>
                </a:solidFill>
              </a:rPr>
              <a:t>Proteins</a:t>
            </a:r>
            <a:endParaRPr lang="en-US" b="1" u="sng" dirty="0">
              <a:solidFill>
                <a:srgbClr val="336600"/>
              </a:solidFill>
            </a:endParaRPr>
          </a:p>
        </p:txBody>
      </p:sp>
      <p:cxnSp>
        <p:nvCxnSpPr>
          <p:cNvPr id="86" name="Straight Connector 85"/>
          <p:cNvCxnSpPr/>
          <p:nvPr/>
        </p:nvCxnSpPr>
        <p:spPr>
          <a:xfrm flipH="1" flipV="1">
            <a:off x="1010093" y="4744096"/>
            <a:ext cx="5220110" cy="52335"/>
          </a:xfrm>
          <a:prstGeom prst="line">
            <a:avLst/>
          </a:prstGeom>
          <a:ln>
            <a:solidFill>
              <a:srgbClr val="C0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6230202" y="4793812"/>
            <a:ext cx="1095199" cy="154031"/>
          </a:xfrm>
          <a:prstGeom prst="line">
            <a:avLst/>
          </a:prstGeom>
          <a:ln>
            <a:solidFill>
              <a:srgbClr val="C0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 flipH="1" flipV="1">
            <a:off x="1010093" y="4175180"/>
            <a:ext cx="4486942" cy="48573"/>
          </a:xfrm>
          <a:prstGeom prst="line">
            <a:avLst/>
          </a:prstGeom>
          <a:ln>
            <a:solidFill>
              <a:srgbClr val="C0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/>
          <p:nvPr/>
        </p:nvCxnSpPr>
        <p:spPr>
          <a:xfrm flipH="1">
            <a:off x="5498004" y="3582632"/>
            <a:ext cx="1833110" cy="648296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Left Brace 83"/>
          <p:cNvSpPr/>
          <p:nvPr/>
        </p:nvSpPr>
        <p:spPr>
          <a:xfrm>
            <a:off x="5742563" y="1775637"/>
            <a:ext cx="216507" cy="1993392"/>
          </a:xfrm>
          <a:prstGeom prst="leftBrac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5076142" y="2523840"/>
            <a:ext cx="7278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MTI</a:t>
            </a:r>
            <a:endParaRPr lang="en-US" sz="2400" b="1" dirty="0"/>
          </a:p>
        </p:txBody>
      </p:sp>
      <p:sp>
        <p:nvSpPr>
          <p:cNvPr id="107" name="Left Brace 106"/>
          <p:cNvSpPr/>
          <p:nvPr/>
        </p:nvSpPr>
        <p:spPr>
          <a:xfrm>
            <a:off x="5719966" y="4234936"/>
            <a:ext cx="216507" cy="1993392"/>
          </a:xfrm>
          <a:prstGeom prst="leftBrac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5183018" y="4995176"/>
            <a:ext cx="57417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ETI</a:t>
            </a:r>
            <a:endParaRPr lang="en-US" sz="2400" b="1" dirty="0"/>
          </a:p>
          <a:p>
            <a:endParaRPr lang="en-US" dirty="0"/>
          </a:p>
        </p:txBody>
      </p:sp>
      <p:grpSp>
        <p:nvGrpSpPr>
          <p:cNvPr id="128" name="Group 127"/>
          <p:cNvGrpSpPr/>
          <p:nvPr/>
        </p:nvGrpSpPr>
        <p:grpSpPr>
          <a:xfrm>
            <a:off x="1386215" y="2617446"/>
            <a:ext cx="379612" cy="896659"/>
            <a:chOff x="2666569" y="2579947"/>
            <a:chExt cx="379612" cy="896659"/>
          </a:xfrm>
          <a:solidFill>
            <a:srgbClr val="92D050"/>
          </a:solidFill>
        </p:grpSpPr>
        <p:cxnSp>
          <p:nvCxnSpPr>
            <p:cNvPr id="130" name="Straight Connector 129"/>
            <p:cNvCxnSpPr/>
            <p:nvPr/>
          </p:nvCxnSpPr>
          <p:spPr>
            <a:xfrm>
              <a:off x="2823406" y="2579947"/>
              <a:ext cx="23004" cy="896659"/>
            </a:xfrm>
            <a:prstGeom prst="line">
              <a:avLst/>
            </a:prstGeom>
            <a:grpFill/>
            <a:ln w="57150">
              <a:solidFill>
                <a:srgbClr val="72C838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Equal 130"/>
            <p:cNvSpPr/>
            <p:nvPr/>
          </p:nvSpPr>
          <p:spPr>
            <a:xfrm>
              <a:off x="2666569" y="3042722"/>
              <a:ext cx="379612" cy="254235"/>
            </a:xfrm>
            <a:prstGeom prst="mathEqual">
              <a:avLst/>
            </a:prstGeom>
            <a:solidFill>
              <a:srgbClr val="92D050"/>
            </a:solidFill>
            <a:ln>
              <a:solidFill>
                <a:srgbClr val="33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7" name="Rectangle 6"/>
          <p:cNvSpPr/>
          <p:nvPr/>
        </p:nvSpPr>
        <p:spPr>
          <a:xfrm>
            <a:off x="1709458" y="2691740"/>
            <a:ext cx="86090" cy="58613"/>
          </a:xfrm>
          <a:prstGeom prst="rect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ectangle 131"/>
          <p:cNvSpPr/>
          <p:nvPr/>
        </p:nvSpPr>
        <p:spPr>
          <a:xfrm>
            <a:off x="1720090" y="2448123"/>
            <a:ext cx="107357" cy="69112"/>
          </a:xfrm>
          <a:prstGeom prst="rect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445869" y="154662"/>
            <a:ext cx="842168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QUICK REVIEW for playing the game VEGEVADERS:</a:t>
            </a:r>
            <a:endParaRPr lang="en-US" sz="2000" dirty="0" smtClean="0"/>
          </a:p>
          <a:p>
            <a:r>
              <a:rPr lang="en-US" sz="2000" dirty="0" smtClean="0"/>
              <a:t>   a) Matching between  </a:t>
            </a:r>
            <a:r>
              <a:rPr lang="en-US" sz="2000" b="1" dirty="0" smtClean="0"/>
              <a:t>1</a:t>
            </a:r>
            <a:r>
              <a:rPr lang="en-US" sz="2000" dirty="0" smtClean="0"/>
              <a:t> + </a:t>
            </a:r>
            <a:r>
              <a:rPr lang="en-US" sz="2000" b="1" dirty="0" smtClean="0"/>
              <a:t>2</a:t>
            </a:r>
            <a:r>
              <a:rPr lang="en-US" sz="2000" dirty="0" smtClean="0"/>
              <a:t>  </a:t>
            </a:r>
            <a:r>
              <a:rPr lang="en-US" sz="2000" dirty="0">
                <a:solidFill>
                  <a:prstClr val="black"/>
                </a:solidFill>
              </a:rPr>
              <a:t>→</a:t>
            </a:r>
            <a:r>
              <a:rPr lang="en-US" sz="2000" dirty="0" smtClean="0"/>
              <a:t>  </a:t>
            </a:r>
            <a:r>
              <a:rPr lang="en-US" sz="2000" b="1" u="sng" dirty="0" smtClean="0"/>
              <a:t>MTI</a:t>
            </a:r>
            <a:r>
              <a:rPr lang="en-US" sz="2000" dirty="0" smtClean="0"/>
              <a:t>  ( </a:t>
            </a:r>
            <a:r>
              <a:rPr lang="en-US" sz="2000" b="1" u="sng" dirty="0" smtClean="0"/>
              <a:t>2</a:t>
            </a:r>
            <a:r>
              <a:rPr lang="en-US" sz="2000" dirty="0" smtClean="0"/>
              <a:t> </a:t>
            </a:r>
            <a:r>
              <a:rPr lang="en-US" sz="2000" b="1" u="sng" dirty="0" smtClean="0"/>
              <a:t>letter</a:t>
            </a:r>
            <a:r>
              <a:rPr lang="en-US" sz="2000" dirty="0" smtClean="0"/>
              <a:t> matches needed),</a:t>
            </a:r>
          </a:p>
          <a:p>
            <a:r>
              <a:rPr lang="en-US" sz="2000" dirty="0" smtClean="0"/>
              <a:t>   b) Matching between  </a:t>
            </a:r>
            <a:r>
              <a:rPr lang="en-US" sz="2000" b="1" dirty="0" smtClean="0"/>
              <a:t>3</a:t>
            </a:r>
            <a:r>
              <a:rPr lang="en-US" sz="2000" dirty="0" smtClean="0"/>
              <a:t> + </a:t>
            </a:r>
            <a:r>
              <a:rPr lang="en-US" sz="2000" b="1" dirty="0" smtClean="0"/>
              <a:t>4</a:t>
            </a:r>
            <a:r>
              <a:rPr lang="en-US" sz="2000" dirty="0" smtClean="0"/>
              <a:t>  →  </a:t>
            </a:r>
            <a:r>
              <a:rPr lang="en-US" sz="2000" b="1" u="sng" dirty="0" smtClean="0"/>
              <a:t>ETI</a:t>
            </a:r>
            <a:r>
              <a:rPr lang="en-US" sz="2000" dirty="0" smtClean="0"/>
              <a:t>  ( </a:t>
            </a:r>
            <a:r>
              <a:rPr lang="en-US" sz="2000" b="1" u="sng" dirty="0" smtClean="0"/>
              <a:t>1</a:t>
            </a:r>
            <a:r>
              <a:rPr lang="en-US" sz="2000" dirty="0" smtClean="0"/>
              <a:t> </a:t>
            </a:r>
            <a:r>
              <a:rPr lang="en-US" sz="2000" b="1" u="sng" dirty="0" smtClean="0"/>
              <a:t>letter/number</a:t>
            </a:r>
            <a:r>
              <a:rPr lang="en-US" sz="2000" dirty="0" smtClean="0"/>
              <a:t> match needed),   </a:t>
            </a:r>
            <a:br>
              <a:rPr lang="en-US" sz="2000" dirty="0" smtClean="0"/>
            </a:br>
            <a:r>
              <a:rPr lang="en-US" sz="2000" dirty="0" smtClean="0"/>
              <a:t>   c)</a:t>
            </a:r>
            <a:r>
              <a:rPr lang="en-US" sz="2000" b="1" dirty="0" smtClean="0"/>
              <a:t> </a:t>
            </a:r>
            <a:r>
              <a:rPr lang="en-US" sz="2000" dirty="0" smtClean="0"/>
              <a:t>Matching of </a:t>
            </a:r>
            <a:r>
              <a:rPr lang="en-US" sz="2000" b="1" u="sng" dirty="0" smtClean="0"/>
              <a:t>3’s letter</a:t>
            </a:r>
            <a:r>
              <a:rPr lang="en-US" sz="2000" dirty="0" smtClean="0"/>
              <a:t> with a </a:t>
            </a:r>
            <a:r>
              <a:rPr lang="en-US" sz="2000" b="1" u="sng" dirty="0" smtClean="0"/>
              <a:t>1 &amp; 2 </a:t>
            </a:r>
            <a:r>
              <a:rPr lang="en-US" sz="2000" u="sng" dirty="0" smtClean="0"/>
              <a:t>match</a:t>
            </a:r>
            <a:r>
              <a:rPr lang="en-US" sz="2000" dirty="0" smtClean="0"/>
              <a:t> shuts down (</a:t>
            </a:r>
            <a:r>
              <a:rPr lang="en-US" sz="2000" u="sng" dirty="0" smtClean="0"/>
              <a:t>disables</a:t>
            </a:r>
            <a:r>
              <a:rPr lang="en-US" sz="2000" dirty="0" smtClean="0"/>
              <a:t>) that 1-2 </a:t>
            </a:r>
            <a:br>
              <a:rPr lang="en-US" sz="2000" dirty="0" smtClean="0"/>
            </a:br>
            <a:r>
              <a:rPr lang="en-US" sz="2000" dirty="0" smtClean="0"/>
              <a:t>        match</a:t>
            </a:r>
            <a:endParaRPr lang="en-US" sz="2000" dirty="0"/>
          </a:p>
        </p:txBody>
      </p:sp>
      <p:sp>
        <p:nvSpPr>
          <p:cNvPr id="33" name="TextBox 32"/>
          <p:cNvSpPr txBox="1"/>
          <p:nvPr/>
        </p:nvSpPr>
        <p:spPr>
          <a:xfrm>
            <a:off x="1371629" y="4348991"/>
            <a:ext cx="4016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 smtClean="0">
                <a:solidFill>
                  <a:schemeClr val="bg1"/>
                </a:solidFill>
              </a:rPr>
              <a:t>A1</a:t>
            </a:r>
            <a:endParaRPr lang="en-US" sz="1200" b="1" dirty="0">
              <a:solidFill>
                <a:schemeClr val="bg1"/>
              </a:solidFill>
            </a:endParaRPr>
          </a:p>
        </p:txBody>
      </p:sp>
      <p:grpSp>
        <p:nvGrpSpPr>
          <p:cNvPr id="129" name="Group 128"/>
          <p:cNvGrpSpPr/>
          <p:nvPr/>
        </p:nvGrpSpPr>
        <p:grpSpPr>
          <a:xfrm>
            <a:off x="1157563" y="4039704"/>
            <a:ext cx="634960" cy="839997"/>
            <a:chOff x="4994424" y="5668337"/>
            <a:chExt cx="914867" cy="1136539"/>
          </a:xfrm>
        </p:grpSpPr>
        <p:grpSp>
          <p:nvGrpSpPr>
            <p:cNvPr id="134" name="Group 133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51" name="Isosceles Triangle 150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ounded Rectangle 151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ounded Rectangle 152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5" name="Freeform 134"/>
            <p:cNvSpPr/>
            <p:nvPr/>
          </p:nvSpPr>
          <p:spPr>
            <a:xfrm rot="16667843" flipH="1">
              <a:off x="5155453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reeform 135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Freeform 136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ounded Rectangle 140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eardrop 141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Chord 14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Freeform 14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TextBox 147"/>
            <p:cNvSpPr txBox="1"/>
            <p:nvPr/>
          </p:nvSpPr>
          <p:spPr>
            <a:xfrm rot="1196322">
              <a:off x="5150082" y="5969957"/>
              <a:ext cx="590608" cy="4580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A1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50" name="Oval 149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2155361" y="4133542"/>
            <a:ext cx="634960" cy="839997"/>
            <a:chOff x="4994424" y="5668337"/>
            <a:chExt cx="914867" cy="1136539"/>
          </a:xfrm>
        </p:grpSpPr>
        <p:grpSp>
          <p:nvGrpSpPr>
            <p:cNvPr id="155" name="Group 154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70" name="Isosceles Triangle 169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Rounded Rectangle 170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Rounded Rectangle 171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6" name="Freeform 155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156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157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ounded Rectangle 161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eardrop 162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Chord 163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 164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Oval 166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TextBox 167"/>
            <p:cNvSpPr txBox="1"/>
            <p:nvPr/>
          </p:nvSpPr>
          <p:spPr>
            <a:xfrm rot="1196322">
              <a:off x="5150082" y="6018158"/>
              <a:ext cx="590608" cy="4580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</a:rPr>
                <a:t>C</a:t>
              </a:r>
              <a:r>
                <a:rPr lang="en-US" sz="1600" b="1" dirty="0" smtClean="0">
                  <a:solidFill>
                    <a:schemeClr val="bg1"/>
                  </a:solidFill>
                </a:rPr>
                <a:t>1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69" name="Oval 168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3090718" y="4060529"/>
            <a:ext cx="634960" cy="839997"/>
            <a:chOff x="4994424" y="5668337"/>
            <a:chExt cx="914867" cy="1136539"/>
          </a:xfrm>
        </p:grpSpPr>
        <p:grpSp>
          <p:nvGrpSpPr>
            <p:cNvPr id="182" name="Group 181"/>
            <p:cNvGrpSpPr/>
            <p:nvPr/>
          </p:nvGrpSpPr>
          <p:grpSpPr>
            <a:xfrm rot="637389">
              <a:off x="5801707" y="5844949"/>
              <a:ext cx="107584" cy="354442"/>
              <a:chOff x="7850864" y="5804336"/>
              <a:chExt cx="107584" cy="354442"/>
            </a:xfrm>
          </p:grpSpPr>
          <p:sp>
            <p:nvSpPr>
              <p:cNvPr id="198" name="Isosceles Triangle 197"/>
              <p:cNvSpPr/>
              <p:nvPr/>
            </p:nvSpPr>
            <p:spPr>
              <a:xfrm rot="20880820" flipH="1">
                <a:off x="7855723" y="5804336"/>
                <a:ext cx="45719" cy="275705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Rounded Rectangle 198"/>
              <p:cNvSpPr/>
              <p:nvPr/>
            </p:nvSpPr>
            <p:spPr>
              <a:xfrm rot="20880820" flipH="1">
                <a:off x="7850864" y="6063587"/>
                <a:ext cx="107584" cy="23303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Rounded Rectangle 199"/>
              <p:cNvSpPr/>
              <p:nvPr/>
            </p:nvSpPr>
            <p:spPr>
              <a:xfrm rot="4680820" flipH="1">
                <a:off x="7855883" y="6091726"/>
                <a:ext cx="111650" cy="2245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4" name="Freeform 183"/>
            <p:cNvSpPr/>
            <p:nvPr/>
          </p:nvSpPr>
          <p:spPr>
            <a:xfrm rot="16667843" flipH="1">
              <a:off x="5155454" y="6191772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 184"/>
            <p:cNvSpPr/>
            <p:nvPr/>
          </p:nvSpPr>
          <p:spPr>
            <a:xfrm rot="11955122" flipH="1">
              <a:off x="5412547" y="6385473"/>
              <a:ext cx="98666" cy="349280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Freeform 185"/>
            <p:cNvSpPr/>
            <p:nvPr/>
          </p:nvSpPr>
          <p:spPr>
            <a:xfrm rot="17504246" flipH="1">
              <a:off x="5608410" y="5985140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 rot="1915206" flipH="1">
              <a:off x="5373984" y="6729842"/>
              <a:ext cx="140555" cy="750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 rot="7281845" flipH="1">
              <a:off x="4955990" y="6329483"/>
              <a:ext cx="148086" cy="7121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lowchart: Manual Operation 181"/>
            <p:cNvSpPr/>
            <p:nvPr/>
          </p:nvSpPr>
          <p:spPr>
            <a:xfrm rot="11887569" flipH="1">
              <a:off x="5214851" y="5922140"/>
              <a:ext cx="465783" cy="512968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2162"/>
                <a:gd name="connsiteY0" fmla="*/ 0 h 10000"/>
                <a:gd name="connsiteX1" fmla="*/ 12162 w 12162"/>
                <a:gd name="connsiteY1" fmla="*/ 286 h 10000"/>
                <a:gd name="connsiteX2" fmla="*/ 8000 w 12162"/>
                <a:gd name="connsiteY2" fmla="*/ 10000 h 10000"/>
                <a:gd name="connsiteX3" fmla="*/ 2000 w 12162"/>
                <a:gd name="connsiteY3" fmla="*/ 10000 h 10000"/>
                <a:gd name="connsiteX4" fmla="*/ 0 w 12162"/>
                <a:gd name="connsiteY4" fmla="*/ 0 h 10000"/>
                <a:gd name="connsiteX0" fmla="*/ 0 w 14543"/>
                <a:gd name="connsiteY0" fmla="*/ 846 h 9714"/>
                <a:gd name="connsiteX1" fmla="*/ 14543 w 14543"/>
                <a:gd name="connsiteY1" fmla="*/ 0 h 9714"/>
                <a:gd name="connsiteX2" fmla="*/ 10381 w 14543"/>
                <a:gd name="connsiteY2" fmla="*/ 9714 h 9714"/>
                <a:gd name="connsiteX3" fmla="*/ 4381 w 14543"/>
                <a:gd name="connsiteY3" fmla="*/ 9714 h 9714"/>
                <a:gd name="connsiteX4" fmla="*/ 0 w 14543"/>
                <a:gd name="connsiteY4" fmla="*/ 846 h 9714"/>
                <a:gd name="connsiteX0" fmla="*/ 0 w 8966"/>
                <a:gd name="connsiteY0" fmla="*/ 1044 h 10173"/>
                <a:gd name="connsiteX1" fmla="*/ 8966 w 8966"/>
                <a:gd name="connsiteY1" fmla="*/ 0 h 10173"/>
                <a:gd name="connsiteX2" fmla="*/ 7138 w 8966"/>
                <a:gd name="connsiteY2" fmla="*/ 10173 h 10173"/>
                <a:gd name="connsiteX3" fmla="*/ 3012 w 8966"/>
                <a:gd name="connsiteY3" fmla="*/ 10173 h 10173"/>
                <a:gd name="connsiteX4" fmla="*/ 0 w 8966"/>
                <a:gd name="connsiteY4" fmla="*/ 1044 h 10173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7646 w 10000"/>
                <a:gd name="connsiteY2" fmla="*/ 9914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000"/>
                <a:gd name="connsiteY0" fmla="*/ 1026 h 10000"/>
                <a:gd name="connsiteX1" fmla="*/ 10000 w 10000"/>
                <a:gd name="connsiteY1" fmla="*/ 0 h 10000"/>
                <a:gd name="connsiteX2" fmla="*/ 8324 w 10000"/>
                <a:gd name="connsiteY2" fmla="*/ 9577 h 10000"/>
                <a:gd name="connsiteX3" fmla="*/ 3359 w 10000"/>
                <a:gd name="connsiteY3" fmla="*/ 10000 h 10000"/>
                <a:gd name="connsiteX4" fmla="*/ 0 w 10000"/>
                <a:gd name="connsiteY4" fmla="*/ 1026 h 10000"/>
                <a:gd name="connsiteX0" fmla="*/ 0 w 10714"/>
                <a:gd name="connsiteY0" fmla="*/ 926 h 9900"/>
                <a:gd name="connsiteX1" fmla="*/ 10714 w 10714"/>
                <a:gd name="connsiteY1" fmla="*/ 0 h 9900"/>
                <a:gd name="connsiteX2" fmla="*/ 8324 w 10714"/>
                <a:gd name="connsiteY2" fmla="*/ 9477 h 9900"/>
                <a:gd name="connsiteX3" fmla="*/ 3359 w 10714"/>
                <a:gd name="connsiteY3" fmla="*/ 9900 h 9900"/>
                <a:gd name="connsiteX4" fmla="*/ 0 w 10714"/>
                <a:gd name="connsiteY4" fmla="*/ 926 h 9900"/>
                <a:gd name="connsiteX0" fmla="*/ 0 w 10574"/>
                <a:gd name="connsiteY0" fmla="*/ 1119 h 10000"/>
                <a:gd name="connsiteX1" fmla="*/ 10574 w 10574"/>
                <a:gd name="connsiteY1" fmla="*/ 0 h 10000"/>
                <a:gd name="connsiteX2" fmla="*/ 8343 w 10574"/>
                <a:gd name="connsiteY2" fmla="*/ 9573 h 10000"/>
                <a:gd name="connsiteX3" fmla="*/ 3709 w 10574"/>
                <a:gd name="connsiteY3" fmla="*/ 10000 h 10000"/>
                <a:gd name="connsiteX4" fmla="*/ 0 w 10574"/>
                <a:gd name="connsiteY4" fmla="*/ 11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74" h="10000">
                  <a:moveTo>
                    <a:pt x="0" y="1119"/>
                  </a:moveTo>
                  <a:lnTo>
                    <a:pt x="10574" y="0"/>
                  </a:lnTo>
                  <a:lnTo>
                    <a:pt x="8343" y="9573"/>
                  </a:lnTo>
                  <a:lnTo>
                    <a:pt x="3709" y="10000"/>
                  </a:lnTo>
                  <a:lnTo>
                    <a:pt x="0" y="1119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Rounded Rectangle 189"/>
            <p:cNvSpPr/>
            <p:nvPr/>
          </p:nvSpPr>
          <p:spPr>
            <a:xfrm rot="1144649" flipH="1">
              <a:off x="5495730" y="5893335"/>
              <a:ext cx="128500" cy="74003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Teardrop 190"/>
            <p:cNvSpPr/>
            <p:nvPr/>
          </p:nvSpPr>
          <p:spPr>
            <a:xfrm rot="2753999" flipH="1">
              <a:off x="5473149" y="5677830"/>
              <a:ext cx="234933" cy="222985"/>
            </a:xfrm>
            <a:prstGeom prst="teardrop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Chord 191"/>
            <p:cNvSpPr/>
            <p:nvPr/>
          </p:nvSpPr>
          <p:spPr>
            <a:xfrm rot="4088183" flipH="1">
              <a:off x="5467830" y="5679983"/>
              <a:ext cx="244209" cy="220917"/>
            </a:xfrm>
            <a:prstGeom prst="chord">
              <a:avLst>
                <a:gd name="adj1" fmla="val 3343245"/>
                <a:gd name="adj2" fmla="val 15601498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Freeform 192"/>
            <p:cNvSpPr/>
            <p:nvPr/>
          </p:nvSpPr>
          <p:spPr>
            <a:xfrm rot="5621599" flipH="1">
              <a:off x="5262557" y="5868165"/>
              <a:ext cx="103953" cy="331517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5945195" flipH="1">
              <a:off x="5093865" y="6052973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7935130" flipH="1">
              <a:off x="5787915" y="6120955"/>
              <a:ext cx="89429" cy="62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TextBox 195"/>
            <p:cNvSpPr txBox="1"/>
            <p:nvPr/>
          </p:nvSpPr>
          <p:spPr>
            <a:xfrm rot="1196322">
              <a:off x="5150082" y="6018158"/>
              <a:ext cx="590608" cy="4580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</a:rPr>
                <a:t>C2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97" name="Oval 196"/>
            <p:cNvSpPr/>
            <p:nvPr/>
          </p:nvSpPr>
          <p:spPr>
            <a:xfrm flipH="1" flipV="1">
              <a:off x="5622568" y="5776097"/>
              <a:ext cx="43402" cy="2349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1" name="Group 200"/>
          <p:cNvGrpSpPr/>
          <p:nvPr/>
        </p:nvGrpSpPr>
        <p:grpSpPr>
          <a:xfrm>
            <a:off x="1129095" y="4860752"/>
            <a:ext cx="826483" cy="847030"/>
            <a:chOff x="1772639" y="5073011"/>
            <a:chExt cx="1368910" cy="1526939"/>
          </a:xfrm>
        </p:grpSpPr>
        <p:grpSp>
          <p:nvGrpSpPr>
            <p:cNvPr id="202" name="Group 201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220" name="Freeform 219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1" name="Isosceles Triangle 220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Isosceles Triangle 221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Isosceles Triangle 222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Isosceles Triangle 224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3" name="Group 202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204" name="Chord 203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5" name="Freeform 204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Freeform 206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reeform 207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208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Rounded Rectangle 211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Teardrop 212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Chord 213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Freeform 214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 rot="1196322">
                <a:off x="5196841" y="5952032"/>
                <a:ext cx="549119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A2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19" name="Oval 218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6" name="Group 225"/>
          <p:cNvGrpSpPr/>
          <p:nvPr/>
        </p:nvGrpSpPr>
        <p:grpSpPr>
          <a:xfrm>
            <a:off x="2353523" y="5096478"/>
            <a:ext cx="826483" cy="847030"/>
            <a:chOff x="1772639" y="5073011"/>
            <a:chExt cx="1368910" cy="1526939"/>
          </a:xfrm>
        </p:grpSpPr>
        <p:grpSp>
          <p:nvGrpSpPr>
            <p:cNvPr id="227" name="Group 226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244" name="Freeform 243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Isosceles Triangle 246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Isosceles Triangle 247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8" name="Group 227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229" name="Chord 228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 229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Freeform 230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Freeform 231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Oval 232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233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Rounded Rectangle 235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Teardrop 236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Chord 237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Freeform 238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Oval 239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Oval 240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 rot="1196322">
                <a:off x="5203221" y="5952032"/>
                <a:ext cx="536359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>
                    <a:solidFill>
                      <a:schemeClr val="bg1"/>
                    </a:solidFill>
                  </a:rPr>
                  <a:t>B</a:t>
                </a:r>
                <a:r>
                  <a:rPr lang="en-US" sz="1600" b="1" dirty="0" smtClean="0">
                    <a:solidFill>
                      <a:schemeClr val="bg1"/>
                    </a:solidFill>
                  </a:rPr>
                  <a:t>2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Oval 242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0" name="Group 249"/>
          <p:cNvGrpSpPr/>
          <p:nvPr/>
        </p:nvGrpSpPr>
        <p:grpSpPr>
          <a:xfrm>
            <a:off x="3421529" y="5141299"/>
            <a:ext cx="826483" cy="847030"/>
            <a:chOff x="1772639" y="5073011"/>
            <a:chExt cx="1368910" cy="1526939"/>
          </a:xfrm>
        </p:grpSpPr>
        <p:grpSp>
          <p:nvGrpSpPr>
            <p:cNvPr id="251" name="Group 250"/>
            <p:cNvGrpSpPr/>
            <p:nvPr/>
          </p:nvGrpSpPr>
          <p:grpSpPr>
            <a:xfrm rot="1447102">
              <a:off x="2838896" y="5073011"/>
              <a:ext cx="302653" cy="834501"/>
              <a:chOff x="4435013" y="2216315"/>
              <a:chExt cx="501083" cy="1362688"/>
            </a:xfrm>
          </p:grpSpPr>
          <p:sp>
            <p:nvSpPr>
              <p:cNvPr id="268" name="Freeform 26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9" name="Isosceles Triangle 268"/>
              <p:cNvSpPr/>
              <p:nvPr/>
            </p:nvSpPr>
            <p:spPr>
              <a:xfrm rot="3267293">
                <a:off x="4760578" y="2295998"/>
                <a:ext cx="74656" cy="173237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Isosceles Triangle 269"/>
              <p:cNvSpPr/>
              <p:nvPr/>
            </p:nvSpPr>
            <p:spPr>
              <a:xfrm rot="18332707" flipH="1">
                <a:off x="4525376" y="2302926"/>
                <a:ext cx="74656" cy="152474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Isosceles Triangle 270"/>
              <p:cNvSpPr/>
              <p:nvPr/>
            </p:nvSpPr>
            <p:spPr>
              <a:xfrm rot="5113984">
                <a:off x="4807968" y="2421506"/>
                <a:ext cx="74656" cy="181601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Isosceles Triangle 271"/>
              <p:cNvSpPr/>
              <p:nvPr/>
            </p:nvSpPr>
            <p:spPr>
              <a:xfrm>
                <a:off x="4646721" y="2216315"/>
                <a:ext cx="75694" cy="159732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Isosceles Triangle 272"/>
              <p:cNvSpPr/>
              <p:nvPr/>
            </p:nvSpPr>
            <p:spPr>
              <a:xfrm rot="16486016" flipH="1">
                <a:off x="4473169" y="2429357"/>
                <a:ext cx="74656" cy="150968"/>
              </a:xfrm>
              <a:prstGeom prst="triangle">
                <a:avLst>
                  <a:gd name="adj" fmla="val 5000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2" name="Group 251"/>
            <p:cNvGrpSpPr/>
            <p:nvPr/>
          </p:nvGrpSpPr>
          <p:grpSpPr>
            <a:xfrm>
              <a:off x="1772639" y="5180350"/>
              <a:ext cx="1120849" cy="1419600"/>
              <a:chOff x="4994424" y="5668337"/>
              <a:chExt cx="897804" cy="1136539"/>
            </a:xfrm>
          </p:grpSpPr>
          <p:sp>
            <p:nvSpPr>
              <p:cNvPr id="253" name="Chord 252"/>
              <p:cNvSpPr/>
              <p:nvPr/>
            </p:nvSpPr>
            <p:spPr>
              <a:xfrm flipH="1">
                <a:off x="5540948" y="5805264"/>
                <a:ext cx="206644" cy="60733"/>
              </a:xfrm>
              <a:prstGeom prst="chord">
                <a:avLst>
                  <a:gd name="adj1" fmla="val 4496679"/>
                  <a:gd name="adj2" fmla="val 14492580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4" name="Freeform 253"/>
              <p:cNvSpPr/>
              <p:nvPr/>
            </p:nvSpPr>
            <p:spPr>
              <a:xfrm rot="16667843" flipH="1">
                <a:off x="5155454" y="6191772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Freeform 254"/>
              <p:cNvSpPr/>
              <p:nvPr/>
            </p:nvSpPr>
            <p:spPr>
              <a:xfrm rot="11955122" flipH="1">
                <a:off x="5412547" y="6385473"/>
                <a:ext cx="98666" cy="349280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Freeform 255"/>
              <p:cNvSpPr/>
              <p:nvPr/>
            </p:nvSpPr>
            <p:spPr>
              <a:xfrm rot="17504246" flipH="1">
                <a:off x="5608410" y="5985140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Oval 256"/>
              <p:cNvSpPr/>
              <p:nvPr/>
            </p:nvSpPr>
            <p:spPr>
              <a:xfrm rot="1915206" flipH="1">
                <a:off x="5373984" y="6729842"/>
                <a:ext cx="140555" cy="750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Oval 257"/>
              <p:cNvSpPr/>
              <p:nvPr/>
            </p:nvSpPr>
            <p:spPr>
              <a:xfrm rot="7281845" flipH="1">
                <a:off x="4955990" y="6329483"/>
                <a:ext cx="148086" cy="7121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Flowchart: Manual Operation 181"/>
              <p:cNvSpPr/>
              <p:nvPr/>
            </p:nvSpPr>
            <p:spPr>
              <a:xfrm rot="11887569" flipH="1">
                <a:off x="5214851" y="5922140"/>
                <a:ext cx="465783" cy="512968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2162"/>
                  <a:gd name="connsiteY0" fmla="*/ 0 h 10000"/>
                  <a:gd name="connsiteX1" fmla="*/ 12162 w 12162"/>
                  <a:gd name="connsiteY1" fmla="*/ 286 h 10000"/>
                  <a:gd name="connsiteX2" fmla="*/ 8000 w 12162"/>
                  <a:gd name="connsiteY2" fmla="*/ 10000 h 10000"/>
                  <a:gd name="connsiteX3" fmla="*/ 2000 w 12162"/>
                  <a:gd name="connsiteY3" fmla="*/ 10000 h 10000"/>
                  <a:gd name="connsiteX4" fmla="*/ 0 w 12162"/>
                  <a:gd name="connsiteY4" fmla="*/ 0 h 10000"/>
                  <a:gd name="connsiteX0" fmla="*/ 0 w 14543"/>
                  <a:gd name="connsiteY0" fmla="*/ 846 h 9714"/>
                  <a:gd name="connsiteX1" fmla="*/ 14543 w 14543"/>
                  <a:gd name="connsiteY1" fmla="*/ 0 h 9714"/>
                  <a:gd name="connsiteX2" fmla="*/ 10381 w 14543"/>
                  <a:gd name="connsiteY2" fmla="*/ 9714 h 9714"/>
                  <a:gd name="connsiteX3" fmla="*/ 4381 w 14543"/>
                  <a:gd name="connsiteY3" fmla="*/ 9714 h 9714"/>
                  <a:gd name="connsiteX4" fmla="*/ 0 w 14543"/>
                  <a:gd name="connsiteY4" fmla="*/ 846 h 9714"/>
                  <a:gd name="connsiteX0" fmla="*/ 0 w 8966"/>
                  <a:gd name="connsiteY0" fmla="*/ 1044 h 10173"/>
                  <a:gd name="connsiteX1" fmla="*/ 8966 w 8966"/>
                  <a:gd name="connsiteY1" fmla="*/ 0 h 10173"/>
                  <a:gd name="connsiteX2" fmla="*/ 7138 w 8966"/>
                  <a:gd name="connsiteY2" fmla="*/ 10173 h 10173"/>
                  <a:gd name="connsiteX3" fmla="*/ 3012 w 8966"/>
                  <a:gd name="connsiteY3" fmla="*/ 10173 h 10173"/>
                  <a:gd name="connsiteX4" fmla="*/ 0 w 8966"/>
                  <a:gd name="connsiteY4" fmla="*/ 1044 h 10173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7646 w 10000"/>
                  <a:gd name="connsiteY2" fmla="*/ 9914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000"/>
                  <a:gd name="connsiteY0" fmla="*/ 1026 h 10000"/>
                  <a:gd name="connsiteX1" fmla="*/ 10000 w 10000"/>
                  <a:gd name="connsiteY1" fmla="*/ 0 h 10000"/>
                  <a:gd name="connsiteX2" fmla="*/ 8324 w 10000"/>
                  <a:gd name="connsiteY2" fmla="*/ 9577 h 10000"/>
                  <a:gd name="connsiteX3" fmla="*/ 3359 w 10000"/>
                  <a:gd name="connsiteY3" fmla="*/ 10000 h 10000"/>
                  <a:gd name="connsiteX4" fmla="*/ 0 w 10000"/>
                  <a:gd name="connsiteY4" fmla="*/ 1026 h 10000"/>
                  <a:gd name="connsiteX0" fmla="*/ 0 w 10714"/>
                  <a:gd name="connsiteY0" fmla="*/ 926 h 9900"/>
                  <a:gd name="connsiteX1" fmla="*/ 10714 w 10714"/>
                  <a:gd name="connsiteY1" fmla="*/ 0 h 9900"/>
                  <a:gd name="connsiteX2" fmla="*/ 8324 w 10714"/>
                  <a:gd name="connsiteY2" fmla="*/ 9477 h 9900"/>
                  <a:gd name="connsiteX3" fmla="*/ 3359 w 10714"/>
                  <a:gd name="connsiteY3" fmla="*/ 9900 h 9900"/>
                  <a:gd name="connsiteX4" fmla="*/ 0 w 10714"/>
                  <a:gd name="connsiteY4" fmla="*/ 926 h 9900"/>
                  <a:gd name="connsiteX0" fmla="*/ 0 w 10574"/>
                  <a:gd name="connsiteY0" fmla="*/ 1119 h 10000"/>
                  <a:gd name="connsiteX1" fmla="*/ 10574 w 10574"/>
                  <a:gd name="connsiteY1" fmla="*/ 0 h 10000"/>
                  <a:gd name="connsiteX2" fmla="*/ 8343 w 10574"/>
                  <a:gd name="connsiteY2" fmla="*/ 9573 h 10000"/>
                  <a:gd name="connsiteX3" fmla="*/ 3709 w 10574"/>
                  <a:gd name="connsiteY3" fmla="*/ 10000 h 10000"/>
                  <a:gd name="connsiteX4" fmla="*/ 0 w 10574"/>
                  <a:gd name="connsiteY4" fmla="*/ 111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4" h="10000">
                    <a:moveTo>
                      <a:pt x="0" y="1119"/>
                    </a:moveTo>
                    <a:lnTo>
                      <a:pt x="10574" y="0"/>
                    </a:lnTo>
                    <a:lnTo>
                      <a:pt x="8343" y="9573"/>
                    </a:lnTo>
                    <a:lnTo>
                      <a:pt x="3709" y="10000"/>
                    </a:lnTo>
                    <a:lnTo>
                      <a:pt x="0" y="11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Rounded Rectangle 259"/>
              <p:cNvSpPr/>
              <p:nvPr/>
            </p:nvSpPr>
            <p:spPr>
              <a:xfrm rot="1144649" flipH="1">
                <a:off x="5495730" y="5893335"/>
                <a:ext cx="128500" cy="74003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Teardrop 260"/>
              <p:cNvSpPr/>
              <p:nvPr/>
            </p:nvSpPr>
            <p:spPr>
              <a:xfrm rot="2753999" flipH="1">
                <a:off x="5473149" y="5677830"/>
                <a:ext cx="234933" cy="222985"/>
              </a:xfrm>
              <a:prstGeom prst="teardrop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Chord 261"/>
              <p:cNvSpPr/>
              <p:nvPr/>
            </p:nvSpPr>
            <p:spPr>
              <a:xfrm rot="4088183" flipH="1">
                <a:off x="5467830" y="5679983"/>
                <a:ext cx="244209" cy="220917"/>
              </a:xfrm>
              <a:prstGeom prst="chord">
                <a:avLst>
                  <a:gd name="adj1" fmla="val 3343245"/>
                  <a:gd name="adj2" fmla="val 15601498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Freeform 262"/>
              <p:cNvSpPr/>
              <p:nvPr/>
            </p:nvSpPr>
            <p:spPr>
              <a:xfrm rot="5621599" flipH="1">
                <a:off x="5262557" y="5868165"/>
                <a:ext cx="103953" cy="331517"/>
              </a:xfrm>
              <a:custGeom>
                <a:avLst/>
                <a:gdLst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3" fmla="*/ 64736 w 129473"/>
                  <a:gd name="connsiteY3" fmla="*/ 784927 h 784927"/>
                  <a:gd name="connsiteX0" fmla="*/ 0 w 129473"/>
                  <a:gd name="connsiteY0" fmla="*/ 0 h 784927"/>
                  <a:gd name="connsiteX1" fmla="*/ 129473 w 129473"/>
                  <a:gd name="connsiteY1" fmla="*/ 396509 h 784927"/>
                  <a:gd name="connsiteX2" fmla="*/ 64736 w 129473"/>
                  <a:gd name="connsiteY2" fmla="*/ 784927 h 784927"/>
                  <a:gd name="connsiteX0" fmla="*/ 145657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202301 w 275130"/>
                  <a:gd name="connsiteY0" fmla="*/ 0 h 760651"/>
                  <a:gd name="connsiteX1" fmla="*/ 275130 w 275130"/>
                  <a:gd name="connsiteY1" fmla="*/ 396509 h 760651"/>
                  <a:gd name="connsiteX2" fmla="*/ 0 w 275130"/>
                  <a:gd name="connsiteY2" fmla="*/ 760651 h 760651"/>
                  <a:gd name="connsiteX0" fmla="*/ 129472 w 202301"/>
                  <a:gd name="connsiteY0" fmla="*/ 0 h 679730"/>
                  <a:gd name="connsiteX1" fmla="*/ 202301 w 202301"/>
                  <a:gd name="connsiteY1" fmla="*/ 396509 h 679730"/>
                  <a:gd name="connsiteX2" fmla="*/ 0 w 202301"/>
                  <a:gd name="connsiteY2" fmla="*/ 679730 h 67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2301" h="679730">
                    <a:moveTo>
                      <a:pt x="129472" y="0"/>
                    </a:moveTo>
                    <a:lnTo>
                      <a:pt x="202301" y="396509"/>
                    </a:lnTo>
                    <a:lnTo>
                      <a:pt x="0" y="679730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Oval 263"/>
              <p:cNvSpPr/>
              <p:nvPr/>
            </p:nvSpPr>
            <p:spPr>
              <a:xfrm rot="15945195" flipH="1">
                <a:off x="5093865" y="6052973"/>
                <a:ext cx="89429" cy="6299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Oval 264"/>
              <p:cNvSpPr/>
              <p:nvPr/>
            </p:nvSpPr>
            <p:spPr>
              <a:xfrm rot="9261328" flipH="1">
                <a:off x="5802754" y="6116193"/>
                <a:ext cx="89474" cy="629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TextBox 265"/>
              <p:cNvSpPr txBox="1"/>
              <p:nvPr/>
            </p:nvSpPr>
            <p:spPr>
              <a:xfrm rot="1196322">
                <a:off x="5177897" y="5986309"/>
                <a:ext cx="555498" cy="4886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solidFill>
                      <a:schemeClr val="bg1"/>
                    </a:solidFill>
                  </a:rPr>
                  <a:t>D1</a:t>
                </a:r>
                <a:endParaRPr 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67" name="Oval 266"/>
              <p:cNvSpPr/>
              <p:nvPr/>
            </p:nvSpPr>
            <p:spPr>
              <a:xfrm flipH="1" flipV="1">
                <a:off x="5622568" y="5787843"/>
                <a:ext cx="43402" cy="234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4" name="Rectangle 273"/>
          <p:cNvSpPr/>
          <p:nvPr/>
        </p:nvSpPr>
        <p:spPr>
          <a:xfrm rot="16200000">
            <a:off x="6947928" y="5496888"/>
            <a:ext cx="1555387" cy="820843"/>
          </a:xfrm>
          <a:prstGeom prst="rect">
            <a:avLst/>
          </a:prstGeom>
          <a:solidFill>
            <a:srgbClr val="0066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Rectangle 275"/>
          <p:cNvSpPr/>
          <p:nvPr/>
        </p:nvSpPr>
        <p:spPr>
          <a:xfrm rot="16200000">
            <a:off x="6992563" y="3918291"/>
            <a:ext cx="1466122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Rectangle 276"/>
          <p:cNvSpPr/>
          <p:nvPr/>
        </p:nvSpPr>
        <p:spPr>
          <a:xfrm rot="16200000">
            <a:off x="7768771" y="5496888"/>
            <a:ext cx="1555387" cy="820843"/>
          </a:xfrm>
          <a:prstGeom prst="rect">
            <a:avLst/>
          </a:prstGeom>
          <a:solidFill>
            <a:srgbClr val="0066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Rectangle 277"/>
          <p:cNvSpPr/>
          <p:nvPr/>
        </p:nvSpPr>
        <p:spPr>
          <a:xfrm rot="16200000">
            <a:off x="7813404" y="3918290"/>
            <a:ext cx="1466124" cy="820843"/>
          </a:xfrm>
          <a:prstGeom prst="rect">
            <a:avLst/>
          </a:prstGeom>
          <a:solidFill>
            <a:srgbClr val="C0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Rectangle 278"/>
          <p:cNvSpPr/>
          <p:nvPr/>
        </p:nvSpPr>
        <p:spPr>
          <a:xfrm>
            <a:off x="7315200" y="2699683"/>
            <a:ext cx="1644098" cy="770603"/>
          </a:xfrm>
          <a:prstGeom prst="rect">
            <a:avLst/>
          </a:prstGeom>
          <a:solidFill>
            <a:srgbClr val="92D05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Rectangle 279"/>
          <p:cNvSpPr/>
          <p:nvPr/>
        </p:nvSpPr>
        <p:spPr>
          <a:xfrm>
            <a:off x="7315200" y="1797903"/>
            <a:ext cx="1644098" cy="768448"/>
          </a:xfrm>
          <a:prstGeom prst="rect">
            <a:avLst/>
          </a:prstGeom>
          <a:solidFill>
            <a:srgbClr val="FF993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1" name="TextBox 280"/>
          <p:cNvSpPr txBox="1"/>
          <p:nvPr/>
        </p:nvSpPr>
        <p:spPr>
          <a:xfrm rot="16200000">
            <a:off x="7213735" y="3979313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A1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282" name="TextBox 281"/>
          <p:cNvSpPr txBox="1"/>
          <p:nvPr/>
        </p:nvSpPr>
        <p:spPr>
          <a:xfrm rot="16200000">
            <a:off x="8032562" y="3979313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A2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283" name="Group 282"/>
          <p:cNvGrpSpPr/>
          <p:nvPr/>
        </p:nvGrpSpPr>
        <p:grpSpPr>
          <a:xfrm>
            <a:off x="8180575" y="5275477"/>
            <a:ext cx="748476" cy="1250332"/>
            <a:chOff x="4435833" y="2145952"/>
            <a:chExt cx="468574" cy="1433051"/>
          </a:xfrm>
          <a:solidFill>
            <a:schemeClr val="tx1"/>
          </a:solidFill>
        </p:grpSpPr>
        <p:sp>
          <p:nvSpPr>
            <p:cNvPr id="311" name="Freeform 310"/>
            <p:cNvSpPr/>
            <p:nvPr/>
          </p:nvSpPr>
          <p:spPr>
            <a:xfrm>
              <a:off x="4536830" y="2341267"/>
              <a:ext cx="251984" cy="1237736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2" name="Isosceles Triangle 311"/>
            <p:cNvSpPr/>
            <p:nvPr/>
          </p:nvSpPr>
          <p:spPr>
            <a:xfrm rot="3130523">
              <a:off x="4718702" y="2308022"/>
              <a:ext cx="108559" cy="173237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3" name="Isosceles Triangle 312"/>
            <p:cNvSpPr/>
            <p:nvPr/>
          </p:nvSpPr>
          <p:spPr>
            <a:xfrm rot="18806343" flipH="1">
              <a:off x="4502894" y="2297385"/>
              <a:ext cx="123841" cy="15247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4" name="Isosceles Triangle 313"/>
            <p:cNvSpPr/>
            <p:nvPr/>
          </p:nvSpPr>
          <p:spPr>
            <a:xfrm rot="5113984">
              <a:off x="4756720" y="2472109"/>
              <a:ext cx="113773" cy="181601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5" name="Isosceles Triangle 314"/>
            <p:cNvSpPr/>
            <p:nvPr/>
          </p:nvSpPr>
          <p:spPr>
            <a:xfrm>
              <a:off x="4644636" y="2145952"/>
              <a:ext cx="57080" cy="251922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6" name="Isosceles Triangle 315"/>
            <p:cNvSpPr/>
            <p:nvPr/>
          </p:nvSpPr>
          <p:spPr>
            <a:xfrm rot="16486016" flipH="1">
              <a:off x="4457403" y="2479820"/>
              <a:ext cx="107828" cy="150968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</p:grpSp>
      <p:grpSp>
        <p:nvGrpSpPr>
          <p:cNvPr id="284" name="Group 283"/>
          <p:cNvGrpSpPr/>
          <p:nvPr/>
        </p:nvGrpSpPr>
        <p:grpSpPr>
          <a:xfrm>
            <a:off x="7349906" y="5275477"/>
            <a:ext cx="748476" cy="1250332"/>
            <a:chOff x="4435833" y="2145952"/>
            <a:chExt cx="468574" cy="1433051"/>
          </a:xfrm>
          <a:solidFill>
            <a:schemeClr val="tx1"/>
          </a:solidFill>
        </p:grpSpPr>
        <p:sp>
          <p:nvSpPr>
            <p:cNvPr id="305" name="Freeform 304"/>
            <p:cNvSpPr/>
            <p:nvPr/>
          </p:nvSpPr>
          <p:spPr>
            <a:xfrm>
              <a:off x="4536830" y="2341267"/>
              <a:ext cx="251984" cy="1237736"/>
            </a:xfrm>
            <a:custGeom>
              <a:avLst/>
              <a:gdLst>
                <a:gd name="connsiteX0" fmla="*/ 75363 w 462224"/>
                <a:gd name="connsiteY0" fmla="*/ 1230923 h 1230923"/>
                <a:gd name="connsiteX1" fmla="*/ 0 w 462224"/>
                <a:gd name="connsiteY1" fmla="*/ 216039 h 1230923"/>
                <a:gd name="connsiteX2" fmla="*/ 90435 w 462224"/>
                <a:gd name="connsiteY2" fmla="*/ 55266 h 1230923"/>
                <a:gd name="connsiteX3" fmla="*/ 246185 w 462224"/>
                <a:gd name="connsiteY3" fmla="*/ 0 h 1230923"/>
                <a:gd name="connsiteX4" fmla="*/ 386862 w 462224"/>
                <a:gd name="connsiteY4" fmla="*/ 50242 h 1230923"/>
                <a:gd name="connsiteX5" fmla="*/ 462224 w 462224"/>
                <a:gd name="connsiteY5" fmla="*/ 221064 h 1230923"/>
                <a:gd name="connsiteX6" fmla="*/ 286378 w 462224"/>
                <a:gd name="connsiteY6" fmla="*/ 1225899 h 1230923"/>
                <a:gd name="connsiteX7" fmla="*/ 75363 w 462224"/>
                <a:gd name="connsiteY7" fmla="*/ 1230923 h 1230923"/>
                <a:gd name="connsiteX0" fmla="*/ 200967 w 462224"/>
                <a:gd name="connsiteY0" fmla="*/ 1215851 h 1225899"/>
                <a:gd name="connsiteX1" fmla="*/ 0 w 462224"/>
                <a:gd name="connsiteY1" fmla="*/ 216039 h 1225899"/>
                <a:gd name="connsiteX2" fmla="*/ 90435 w 462224"/>
                <a:gd name="connsiteY2" fmla="*/ 55266 h 1225899"/>
                <a:gd name="connsiteX3" fmla="*/ 246185 w 462224"/>
                <a:gd name="connsiteY3" fmla="*/ 0 h 1225899"/>
                <a:gd name="connsiteX4" fmla="*/ 386862 w 462224"/>
                <a:gd name="connsiteY4" fmla="*/ 50242 h 1225899"/>
                <a:gd name="connsiteX5" fmla="*/ 462224 w 462224"/>
                <a:gd name="connsiteY5" fmla="*/ 221064 h 1225899"/>
                <a:gd name="connsiteX6" fmla="*/ 286378 w 462224"/>
                <a:gd name="connsiteY6" fmla="*/ 1225899 h 1225899"/>
                <a:gd name="connsiteX7" fmla="*/ 200967 w 462224"/>
                <a:gd name="connsiteY7" fmla="*/ 1215851 h 1225899"/>
                <a:gd name="connsiteX0" fmla="*/ 185895 w 447152"/>
                <a:gd name="connsiteY0" fmla="*/ 1215851 h 1225899"/>
                <a:gd name="connsiteX1" fmla="*/ 0 w 447152"/>
                <a:gd name="connsiteY1" fmla="*/ 241160 h 1225899"/>
                <a:gd name="connsiteX2" fmla="*/ 75363 w 447152"/>
                <a:gd name="connsiteY2" fmla="*/ 55266 h 1225899"/>
                <a:gd name="connsiteX3" fmla="*/ 231113 w 447152"/>
                <a:gd name="connsiteY3" fmla="*/ 0 h 1225899"/>
                <a:gd name="connsiteX4" fmla="*/ 371790 w 447152"/>
                <a:gd name="connsiteY4" fmla="*/ 50242 h 1225899"/>
                <a:gd name="connsiteX5" fmla="*/ 447152 w 447152"/>
                <a:gd name="connsiteY5" fmla="*/ 221064 h 1225899"/>
                <a:gd name="connsiteX6" fmla="*/ 271306 w 447152"/>
                <a:gd name="connsiteY6" fmla="*/ 1225899 h 1225899"/>
                <a:gd name="connsiteX7" fmla="*/ 185895 w 447152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75363 w 441233"/>
                <a:gd name="connsiteY2" fmla="*/ 55266 h 1225899"/>
                <a:gd name="connsiteX3" fmla="*/ 231113 w 441233"/>
                <a:gd name="connsiteY3" fmla="*/ 0 h 1225899"/>
                <a:gd name="connsiteX4" fmla="*/ 371790 w 441233"/>
                <a:gd name="connsiteY4" fmla="*/ 50242 h 1225899"/>
                <a:gd name="connsiteX5" fmla="*/ 441233 w 441233"/>
                <a:gd name="connsiteY5" fmla="*/ 244737 h 1225899"/>
                <a:gd name="connsiteX6" fmla="*/ 271306 w 441233"/>
                <a:gd name="connsiteY6" fmla="*/ 1225899 h 1225899"/>
                <a:gd name="connsiteX7" fmla="*/ 185895 w 441233"/>
                <a:gd name="connsiteY7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231113 w 441233"/>
                <a:gd name="connsiteY4" fmla="*/ 0 h 1225899"/>
                <a:gd name="connsiteX5" fmla="*/ 371790 w 441233"/>
                <a:gd name="connsiteY5" fmla="*/ 50242 h 1225899"/>
                <a:gd name="connsiteX6" fmla="*/ 441233 w 441233"/>
                <a:gd name="connsiteY6" fmla="*/ 244737 h 1225899"/>
                <a:gd name="connsiteX7" fmla="*/ 271306 w 441233"/>
                <a:gd name="connsiteY7" fmla="*/ 1225899 h 1225899"/>
                <a:gd name="connsiteX8" fmla="*/ 185895 w 441233"/>
                <a:gd name="connsiteY8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71790 w 441233"/>
                <a:gd name="connsiteY6" fmla="*/ 50242 h 1225899"/>
                <a:gd name="connsiteX7" fmla="*/ 441233 w 441233"/>
                <a:gd name="connsiteY7" fmla="*/ 244737 h 1225899"/>
                <a:gd name="connsiteX8" fmla="*/ 271306 w 441233"/>
                <a:gd name="connsiteY8" fmla="*/ 1225899 h 1225899"/>
                <a:gd name="connsiteX9" fmla="*/ 185895 w 441233"/>
                <a:gd name="connsiteY9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41233 w 441233"/>
                <a:gd name="connsiteY8" fmla="*/ 244737 h 1225899"/>
                <a:gd name="connsiteX9" fmla="*/ 271306 w 441233"/>
                <a:gd name="connsiteY9" fmla="*/ 1225899 h 1225899"/>
                <a:gd name="connsiteX10" fmla="*/ 185895 w 441233"/>
                <a:gd name="connsiteY10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02115 w 441233"/>
                <a:gd name="connsiteY8" fmla="*/ 144482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298542 w 441233"/>
                <a:gd name="connsiteY6" fmla="*/ 26113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26113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41089 w 441233"/>
                <a:gd name="connsiteY2" fmla="*/ 135604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85895 w 441233"/>
                <a:gd name="connsiteY0" fmla="*/ 1215851 h 1225899"/>
                <a:gd name="connsiteX1" fmla="*/ 0 w 441233"/>
                <a:gd name="connsiteY1" fmla="*/ 241160 h 1225899"/>
                <a:gd name="connsiteX2" fmla="*/ 29252 w 441233"/>
                <a:gd name="connsiteY2" fmla="*/ 123767 h 1225899"/>
                <a:gd name="connsiteX3" fmla="*/ 75363 w 441233"/>
                <a:gd name="connsiteY3" fmla="*/ 55266 h 1225899"/>
                <a:gd name="connsiteX4" fmla="*/ 156499 w 441233"/>
                <a:gd name="connsiteY4" fmla="*/ 11317 h 1225899"/>
                <a:gd name="connsiteX5" fmla="*/ 231113 w 441233"/>
                <a:gd name="connsiteY5" fmla="*/ 0 h 1225899"/>
                <a:gd name="connsiteX6" fmla="*/ 304460 w 441233"/>
                <a:gd name="connsiteY6" fmla="*/ 14276 h 1225899"/>
                <a:gd name="connsiteX7" fmla="*/ 371790 w 441233"/>
                <a:gd name="connsiteY7" fmla="*/ 50242 h 1225899"/>
                <a:gd name="connsiteX8" fmla="*/ 428748 w 441233"/>
                <a:gd name="connsiteY8" fmla="*/ 138563 h 1225899"/>
                <a:gd name="connsiteX9" fmla="*/ 441233 w 441233"/>
                <a:gd name="connsiteY9" fmla="*/ 244737 h 1225899"/>
                <a:gd name="connsiteX10" fmla="*/ 271306 w 441233"/>
                <a:gd name="connsiteY10" fmla="*/ 1225899 h 1225899"/>
                <a:gd name="connsiteX11" fmla="*/ 185895 w 441233"/>
                <a:gd name="connsiteY11" fmla="*/ 1215851 h 1225899"/>
                <a:gd name="connsiteX0" fmla="*/ 191814 w 441233"/>
                <a:gd name="connsiteY0" fmla="*/ 1233607 h 1233607"/>
                <a:gd name="connsiteX1" fmla="*/ 0 w 441233"/>
                <a:gd name="connsiteY1" fmla="*/ 241160 h 1233607"/>
                <a:gd name="connsiteX2" fmla="*/ 29252 w 441233"/>
                <a:gd name="connsiteY2" fmla="*/ 123767 h 1233607"/>
                <a:gd name="connsiteX3" fmla="*/ 75363 w 441233"/>
                <a:gd name="connsiteY3" fmla="*/ 55266 h 1233607"/>
                <a:gd name="connsiteX4" fmla="*/ 156499 w 441233"/>
                <a:gd name="connsiteY4" fmla="*/ 11317 h 1233607"/>
                <a:gd name="connsiteX5" fmla="*/ 231113 w 441233"/>
                <a:gd name="connsiteY5" fmla="*/ 0 h 1233607"/>
                <a:gd name="connsiteX6" fmla="*/ 304460 w 441233"/>
                <a:gd name="connsiteY6" fmla="*/ 14276 h 1233607"/>
                <a:gd name="connsiteX7" fmla="*/ 371790 w 441233"/>
                <a:gd name="connsiteY7" fmla="*/ 50242 h 1233607"/>
                <a:gd name="connsiteX8" fmla="*/ 428748 w 441233"/>
                <a:gd name="connsiteY8" fmla="*/ 138563 h 1233607"/>
                <a:gd name="connsiteX9" fmla="*/ 441233 w 441233"/>
                <a:gd name="connsiteY9" fmla="*/ 244737 h 1233607"/>
                <a:gd name="connsiteX10" fmla="*/ 271306 w 441233"/>
                <a:gd name="connsiteY10" fmla="*/ 1225899 h 1233607"/>
                <a:gd name="connsiteX11" fmla="*/ 191814 w 441233"/>
                <a:gd name="connsiteY11" fmla="*/ 1233607 h 1233607"/>
                <a:gd name="connsiteX0" fmla="*/ 191814 w 441233"/>
                <a:gd name="connsiteY0" fmla="*/ 1233607 h 1237736"/>
                <a:gd name="connsiteX1" fmla="*/ 0 w 441233"/>
                <a:gd name="connsiteY1" fmla="*/ 241160 h 1237736"/>
                <a:gd name="connsiteX2" fmla="*/ 29252 w 441233"/>
                <a:gd name="connsiteY2" fmla="*/ 123767 h 1237736"/>
                <a:gd name="connsiteX3" fmla="*/ 75363 w 441233"/>
                <a:gd name="connsiteY3" fmla="*/ 55266 h 1237736"/>
                <a:gd name="connsiteX4" fmla="*/ 156499 w 441233"/>
                <a:gd name="connsiteY4" fmla="*/ 11317 h 1237736"/>
                <a:gd name="connsiteX5" fmla="*/ 231113 w 441233"/>
                <a:gd name="connsiteY5" fmla="*/ 0 h 1237736"/>
                <a:gd name="connsiteX6" fmla="*/ 304460 w 441233"/>
                <a:gd name="connsiteY6" fmla="*/ 14276 h 1237736"/>
                <a:gd name="connsiteX7" fmla="*/ 371790 w 441233"/>
                <a:gd name="connsiteY7" fmla="*/ 50242 h 1237736"/>
                <a:gd name="connsiteX8" fmla="*/ 428748 w 441233"/>
                <a:gd name="connsiteY8" fmla="*/ 138563 h 1237736"/>
                <a:gd name="connsiteX9" fmla="*/ 441233 w 441233"/>
                <a:gd name="connsiteY9" fmla="*/ 244737 h 1237736"/>
                <a:gd name="connsiteX10" fmla="*/ 268347 w 441233"/>
                <a:gd name="connsiteY10" fmla="*/ 1237736 h 1237736"/>
                <a:gd name="connsiteX11" fmla="*/ 191814 w 441233"/>
                <a:gd name="connsiteY11" fmla="*/ 1233607 h 123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233" h="1237736">
                  <a:moveTo>
                    <a:pt x="191814" y="1233607"/>
                  </a:moveTo>
                  <a:lnTo>
                    <a:pt x="0" y="241160"/>
                  </a:lnTo>
                  <a:lnTo>
                    <a:pt x="29252" y="123767"/>
                  </a:lnTo>
                  <a:lnTo>
                    <a:pt x="75363" y="55266"/>
                  </a:lnTo>
                  <a:lnTo>
                    <a:pt x="156499" y="11317"/>
                  </a:lnTo>
                  <a:lnTo>
                    <a:pt x="231113" y="0"/>
                  </a:lnTo>
                  <a:lnTo>
                    <a:pt x="304460" y="14276"/>
                  </a:lnTo>
                  <a:lnTo>
                    <a:pt x="371790" y="50242"/>
                  </a:lnTo>
                  <a:lnTo>
                    <a:pt x="428748" y="138563"/>
                  </a:lnTo>
                  <a:lnTo>
                    <a:pt x="441233" y="244737"/>
                  </a:lnTo>
                  <a:lnTo>
                    <a:pt x="268347" y="1237736"/>
                  </a:lnTo>
                  <a:lnTo>
                    <a:pt x="191814" y="123360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06" name="Isosceles Triangle 305"/>
            <p:cNvSpPr/>
            <p:nvPr/>
          </p:nvSpPr>
          <p:spPr>
            <a:xfrm rot="3130523">
              <a:off x="4718702" y="2308022"/>
              <a:ext cx="108559" cy="173237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07" name="Isosceles Triangle 306"/>
            <p:cNvSpPr/>
            <p:nvPr/>
          </p:nvSpPr>
          <p:spPr>
            <a:xfrm rot="18806343" flipH="1">
              <a:off x="4502894" y="2297385"/>
              <a:ext cx="123841" cy="15247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08" name="Isosceles Triangle 307"/>
            <p:cNvSpPr/>
            <p:nvPr/>
          </p:nvSpPr>
          <p:spPr>
            <a:xfrm rot="5113984">
              <a:off x="4756720" y="2472109"/>
              <a:ext cx="113773" cy="181601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09" name="Isosceles Triangle 308"/>
            <p:cNvSpPr/>
            <p:nvPr/>
          </p:nvSpPr>
          <p:spPr>
            <a:xfrm>
              <a:off x="4644636" y="2145952"/>
              <a:ext cx="57080" cy="251922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  <p:sp>
          <p:nvSpPr>
            <p:cNvPr id="310" name="Isosceles Triangle 309"/>
            <p:cNvSpPr/>
            <p:nvPr/>
          </p:nvSpPr>
          <p:spPr>
            <a:xfrm rot="16486016" flipH="1">
              <a:off x="4457403" y="2479820"/>
              <a:ext cx="107828" cy="150968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chemeClr val="bg1"/>
                </a:solidFill>
              </a:endParaRPr>
            </a:p>
          </p:txBody>
        </p:sp>
      </p:grpSp>
      <p:sp>
        <p:nvSpPr>
          <p:cNvPr id="285" name="TextBox 284"/>
          <p:cNvSpPr txBox="1"/>
          <p:nvPr/>
        </p:nvSpPr>
        <p:spPr>
          <a:xfrm rot="16200000">
            <a:off x="7346979" y="5509847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A1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 rot="16200000">
            <a:off x="8187493" y="5509847"/>
            <a:ext cx="704375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</a:rPr>
              <a:t>A2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287" name="Group 286"/>
          <p:cNvGrpSpPr/>
          <p:nvPr/>
        </p:nvGrpSpPr>
        <p:grpSpPr>
          <a:xfrm>
            <a:off x="8534438" y="3894279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302" name="Isosceles Triangle 301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Rounded Rectangle 302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Rounded Rectangle 303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712487" y="3894621"/>
            <a:ext cx="305853" cy="895504"/>
            <a:chOff x="5968638" y="1576788"/>
            <a:chExt cx="236726" cy="577841"/>
          </a:xfrm>
          <a:solidFill>
            <a:schemeClr val="bg1"/>
          </a:solidFill>
        </p:grpSpPr>
        <p:sp>
          <p:nvSpPr>
            <p:cNvPr id="299" name="Isosceles Triangle 298"/>
            <p:cNvSpPr/>
            <p:nvPr/>
          </p:nvSpPr>
          <p:spPr>
            <a:xfrm>
              <a:off x="6042928" y="1576788"/>
              <a:ext cx="89693" cy="403744"/>
            </a:xfrm>
            <a:prstGeom prst="triangle">
              <a:avLst>
                <a:gd name="adj" fmla="val 5000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Rounded Rectangle 299"/>
            <p:cNvSpPr/>
            <p:nvPr/>
          </p:nvSpPr>
          <p:spPr>
            <a:xfrm>
              <a:off x="5968638" y="1964795"/>
              <a:ext cx="236726" cy="355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Rounded Rectangle 300"/>
            <p:cNvSpPr/>
            <p:nvPr/>
          </p:nvSpPr>
          <p:spPr>
            <a:xfrm rot="16200000">
              <a:off x="5966125" y="2011562"/>
              <a:ext cx="236726" cy="4940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9" name="Group 288"/>
          <p:cNvGrpSpPr/>
          <p:nvPr/>
        </p:nvGrpSpPr>
        <p:grpSpPr>
          <a:xfrm>
            <a:off x="7521779" y="2873858"/>
            <a:ext cx="1281251" cy="457941"/>
            <a:chOff x="7419524" y="2923189"/>
            <a:chExt cx="1372390" cy="459519"/>
          </a:xfrm>
        </p:grpSpPr>
        <p:grpSp>
          <p:nvGrpSpPr>
            <p:cNvPr id="294" name="Group 293"/>
            <p:cNvGrpSpPr/>
            <p:nvPr/>
          </p:nvGrpSpPr>
          <p:grpSpPr>
            <a:xfrm>
              <a:off x="7419524" y="3010968"/>
              <a:ext cx="1372390" cy="345039"/>
              <a:chOff x="8184068" y="557242"/>
              <a:chExt cx="384123" cy="171895"/>
            </a:xfrm>
          </p:grpSpPr>
          <p:sp>
            <p:nvSpPr>
              <p:cNvPr id="296" name="Flowchart: Manual Operation 29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Oval 29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5" name="TextBox 294"/>
            <p:cNvSpPr txBox="1"/>
            <p:nvPr/>
          </p:nvSpPr>
          <p:spPr>
            <a:xfrm rot="16200000">
              <a:off x="7717924" y="2891339"/>
              <a:ext cx="45951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</a:rPr>
                <a:t>A</a:t>
              </a:r>
              <a:endParaRPr lang="en-US" sz="28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0" name="Group 289"/>
          <p:cNvGrpSpPr/>
          <p:nvPr/>
        </p:nvGrpSpPr>
        <p:grpSpPr>
          <a:xfrm>
            <a:off x="7714038" y="1899261"/>
            <a:ext cx="921570" cy="667090"/>
            <a:chOff x="1057563" y="560144"/>
            <a:chExt cx="747613" cy="456091"/>
          </a:xfrm>
        </p:grpSpPr>
        <p:sp>
          <p:nvSpPr>
            <p:cNvPr id="292" name="Freeform 291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3" name="Straight Connector 292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1" name="TextBox 290"/>
          <p:cNvSpPr txBox="1"/>
          <p:nvPr/>
        </p:nvSpPr>
        <p:spPr>
          <a:xfrm rot="16200000">
            <a:off x="7781569" y="1859062"/>
            <a:ext cx="514257" cy="4884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A</a:t>
            </a:r>
            <a:endParaRPr lang="en-US" sz="2800" b="1" dirty="0">
              <a:solidFill>
                <a:schemeClr val="bg1"/>
              </a:solidFill>
            </a:endParaRPr>
          </a:p>
        </p:txBody>
      </p:sp>
      <p:sp>
        <p:nvSpPr>
          <p:cNvPr id="275" name="TextBox 274"/>
          <p:cNvSpPr txBox="1"/>
          <p:nvPr/>
        </p:nvSpPr>
        <p:spPr>
          <a:xfrm>
            <a:off x="2894015" y="1842248"/>
            <a:ext cx="290849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17" name="TextBox 316"/>
          <p:cNvSpPr txBox="1"/>
          <p:nvPr/>
        </p:nvSpPr>
        <p:spPr>
          <a:xfrm>
            <a:off x="3726466" y="2715652"/>
            <a:ext cx="277471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2</a:t>
            </a:r>
            <a:endParaRPr lang="en-US" b="1" dirty="0"/>
          </a:p>
        </p:txBody>
      </p:sp>
      <p:sp>
        <p:nvSpPr>
          <p:cNvPr id="318" name="TextBox 317"/>
          <p:cNvSpPr txBox="1"/>
          <p:nvPr/>
        </p:nvSpPr>
        <p:spPr>
          <a:xfrm>
            <a:off x="4005907" y="4306676"/>
            <a:ext cx="283014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19" name="TextBox 318"/>
          <p:cNvSpPr txBox="1"/>
          <p:nvPr/>
        </p:nvSpPr>
        <p:spPr>
          <a:xfrm>
            <a:off x="4140409" y="5696566"/>
            <a:ext cx="318995" cy="36933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20" name="Group 319"/>
          <p:cNvGrpSpPr/>
          <p:nvPr/>
        </p:nvGrpSpPr>
        <p:grpSpPr>
          <a:xfrm>
            <a:off x="2614227" y="2847989"/>
            <a:ext cx="417880" cy="905103"/>
            <a:chOff x="2653188" y="3534236"/>
            <a:chExt cx="417880" cy="905103"/>
          </a:xfrm>
        </p:grpSpPr>
        <p:sp>
          <p:nvSpPr>
            <p:cNvPr id="321" name="Freeform 320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 321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Oval 322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Oval 323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Rounded Rectangle 324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 326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Oval 327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TextBox 328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330" name="Group 329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332" name="Teardrop 331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Freeform 332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4" name="Freeform 333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Oval 334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1" name="TextBox 330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3805062" y="1668539"/>
            <a:ext cx="588807" cy="369332"/>
            <a:chOff x="3798983" y="1668539"/>
            <a:chExt cx="438072" cy="369332"/>
          </a:xfrm>
        </p:grpSpPr>
        <p:grpSp>
          <p:nvGrpSpPr>
            <p:cNvPr id="337" name="Group 336"/>
            <p:cNvGrpSpPr/>
            <p:nvPr/>
          </p:nvGrpSpPr>
          <p:grpSpPr>
            <a:xfrm>
              <a:off x="3810423" y="1720224"/>
              <a:ext cx="426632" cy="293992"/>
              <a:chOff x="3454400" y="2286024"/>
              <a:chExt cx="526286" cy="369332"/>
            </a:xfrm>
          </p:grpSpPr>
          <p:sp>
            <p:nvSpPr>
              <p:cNvPr id="339" name="Freeform 338"/>
              <p:cNvSpPr/>
              <p:nvPr/>
            </p:nvSpPr>
            <p:spPr>
              <a:xfrm>
                <a:off x="3481332" y="2311769"/>
                <a:ext cx="499354" cy="337937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TextBox 339"/>
              <p:cNvSpPr txBox="1"/>
              <p:nvPr/>
            </p:nvSpPr>
            <p:spPr>
              <a:xfrm>
                <a:off x="3454400" y="2286024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/>
              </a:p>
            </p:txBody>
          </p:sp>
        </p:grpSp>
        <p:sp>
          <p:nvSpPr>
            <p:cNvPr id="338" name="TextBox 337"/>
            <p:cNvSpPr txBox="1"/>
            <p:nvPr/>
          </p:nvSpPr>
          <p:spPr>
            <a:xfrm>
              <a:off x="3798983" y="166853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A</a:t>
              </a:r>
              <a:endParaRPr lang="en-US" b="1" dirty="0"/>
            </a:p>
          </p:txBody>
        </p:sp>
      </p:grpSp>
      <p:grpSp>
        <p:nvGrpSpPr>
          <p:cNvPr id="341" name="Group 340"/>
          <p:cNvGrpSpPr/>
          <p:nvPr/>
        </p:nvGrpSpPr>
        <p:grpSpPr>
          <a:xfrm>
            <a:off x="923751" y="2881904"/>
            <a:ext cx="417880" cy="905103"/>
            <a:chOff x="2653188" y="3534236"/>
            <a:chExt cx="417880" cy="905103"/>
          </a:xfrm>
        </p:grpSpPr>
        <p:sp>
          <p:nvSpPr>
            <p:cNvPr id="342" name="Freeform 341"/>
            <p:cNvSpPr/>
            <p:nvPr/>
          </p:nvSpPr>
          <p:spPr>
            <a:xfrm rot="11955122" flipH="1">
              <a:off x="2744647" y="4124674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Freeform 342"/>
            <p:cNvSpPr/>
            <p:nvPr/>
          </p:nvSpPr>
          <p:spPr>
            <a:xfrm rot="11955122" flipH="1">
              <a:off x="2802602" y="4088401"/>
              <a:ext cx="98897" cy="274693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  <a:gd name="connsiteX0" fmla="*/ 129472 w 129473"/>
                <a:gd name="connsiteY0" fmla="*/ 0 h 679730"/>
                <a:gd name="connsiteX1" fmla="*/ 0 w 129473"/>
                <a:gd name="connsiteY1" fmla="*/ 679730 h 679730"/>
                <a:gd name="connsiteX0" fmla="*/ 257278 w 257278"/>
                <a:gd name="connsiteY0" fmla="*/ -1 h 639768"/>
                <a:gd name="connsiteX1" fmla="*/ 0 w 257278"/>
                <a:gd name="connsiteY1" fmla="*/ 639768 h 6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278" h="639768">
                  <a:moveTo>
                    <a:pt x="257278" y="-1"/>
                  </a:moveTo>
                  <a:lnTo>
                    <a:pt x="0" y="639768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/>
            <p:cNvSpPr/>
            <p:nvPr/>
          </p:nvSpPr>
          <p:spPr>
            <a:xfrm rot="314186" flipH="1">
              <a:off x="2830242" y="4362671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/>
            <p:cNvSpPr/>
            <p:nvPr/>
          </p:nvSpPr>
          <p:spPr>
            <a:xfrm rot="314186" flipH="1">
              <a:off x="2764853" y="4376642"/>
              <a:ext cx="110779" cy="6269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Rounded Rectangle 345"/>
            <p:cNvSpPr/>
            <p:nvPr/>
          </p:nvSpPr>
          <p:spPr>
            <a:xfrm flipH="1">
              <a:off x="2778109" y="3752135"/>
              <a:ext cx="134535" cy="6813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Flowchart: Manual Operation 49"/>
            <p:cNvSpPr/>
            <p:nvPr/>
          </p:nvSpPr>
          <p:spPr>
            <a:xfrm rot="10800000" flipH="1">
              <a:off x="2670898" y="3812183"/>
              <a:ext cx="400170" cy="366342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1680"/>
                <a:gd name="connsiteY0" fmla="*/ 0 h 10000"/>
                <a:gd name="connsiteX1" fmla="*/ 11680 w 11680"/>
                <a:gd name="connsiteY1" fmla="*/ 651 h 10000"/>
                <a:gd name="connsiteX2" fmla="*/ 8000 w 11680"/>
                <a:gd name="connsiteY2" fmla="*/ 10000 h 10000"/>
                <a:gd name="connsiteX3" fmla="*/ 2000 w 11680"/>
                <a:gd name="connsiteY3" fmla="*/ 10000 h 10000"/>
                <a:gd name="connsiteX4" fmla="*/ 0 w 11680"/>
                <a:gd name="connsiteY4" fmla="*/ 0 h 10000"/>
                <a:gd name="connsiteX0" fmla="*/ 0 w 12122"/>
                <a:gd name="connsiteY0" fmla="*/ 217 h 9349"/>
                <a:gd name="connsiteX1" fmla="*/ 12122 w 12122"/>
                <a:gd name="connsiteY1" fmla="*/ 0 h 9349"/>
                <a:gd name="connsiteX2" fmla="*/ 8442 w 12122"/>
                <a:gd name="connsiteY2" fmla="*/ 9349 h 9349"/>
                <a:gd name="connsiteX3" fmla="*/ 2442 w 12122"/>
                <a:gd name="connsiteY3" fmla="*/ 9349 h 9349"/>
                <a:gd name="connsiteX4" fmla="*/ 0 w 12122"/>
                <a:gd name="connsiteY4" fmla="*/ 217 h 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2" h="9349">
                  <a:moveTo>
                    <a:pt x="0" y="217"/>
                  </a:moveTo>
                  <a:lnTo>
                    <a:pt x="12122" y="0"/>
                  </a:lnTo>
                  <a:lnTo>
                    <a:pt x="8442" y="9349"/>
                  </a:lnTo>
                  <a:lnTo>
                    <a:pt x="2442" y="934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9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Freeform 347"/>
            <p:cNvSpPr/>
            <p:nvPr/>
          </p:nvSpPr>
          <p:spPr>
            <a:xfrm flipH="1">
              <a:off x="2761630" y="3857902"/>
              <a:ext cx="103300" cy="321596"/>
            </a:xfrm>
            <a:custGeom>
              <a:avLst/>
              <a:gdLst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3" fmla="*/ 64736 w 129473"/>
                <a:gd name="connsiteY3" fmla="*/ 784927 h 784927"/>
                <a:gd name="connsiteX0" fmla="*/ 0 w 129473"/>
                <a:gd name="connsiteY0" fmla="*/ 0 h 784927"/>
                <a:gd name="connsiteX1" fmla="*/ 129473 w 129473"/>
                <a:gd name="connsiteY1" fmla="*/ 396509 h 784927"/>
                <a:gd name="connsiteX2" fmla="*/ 64736 w 129473"/>
                <a:gd name="connsiteY2" fmla="*/ 784927 h 784927"/>
                <a:gd name="connsiteX0" fmla="*/ 145657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202301 w 275130"/>
                <a:gd name="connsiteY0" fmla="*/ 0 h 760651"/>
                <a:gd name="connsiteX1" fmla="*/ 275130 w 275130"/>
                <a:gd name="connsiteY1" fmla="*/ 396509 h 760651"/>
                <a:gd name="connsiteX2" fmla="*/ 0 w 275130"/>
                <a:gd name="connsiteY2" fmla="*/ 760651 h 760651"/>
                <a:gd name="connsiteX0" fmla="*/ 129472 w 202301"/>
                <a:gd name="connsiteY0" fmla="*/ 0 h 679730"/>
                <a:gd name="connsiteX1" fmla="*/ 202301 w 202301"/>
                <a:gd name="connsiteY1" fmla="*/ 396509 h 679730"/>
                <a:gd name="connsiteX2" fmla="*/ 0 w 202301"/>
                <a:gd name="connsiteY2" fmla="*/ 679730 h 67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301" h="679730">
                  <a:moveTo>
                    <a:pt x="129472" y="0"/>
                  </a:moveTo>
                  <a:lnTo>
                    <a:pt x="202301" y="396509"/>
                  </a:lnTo>
                  <a:lnTo>
                    <a:pt x="0" y="679730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/>
            <p:cNvSpPr/>
            <p:nvPr/>
          </p:nvSpPr>
          <p:spPr>
            <a:xfrm rot="11199476" flipH="1">
              <a:off x="2842089" y="4171563"/>
              <a:ext cx="88867" cy="611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TextBox 349"/>
            <p:cNvSpPr txBox="1"/>
            <p:nvPr/>
          </p:nvSpPr>
          <p:spPr>
            <a:xfrm flipH="1">
              <a:off x="2762223" y="3781105"/>
              <a:ext cx="226215" cy="5353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800" b="1" dirty="0"/>
            </a:p>
          </p:txBody>
        </p:sp>
        <p:grpSp>
          <p:nvGrpSpPr>
            <p:cNvPr id="351" name="Group 350"/>
            <p:cNvGrpSpPr/>
            <p:nvPr/>
          </p:nvGrpSpPr>
          <p:grpSpPr>
            <a:xfrm rot="18760225">
              <a:off x="2664406" y="3523018"/>
              <a:ext cx="259377" cy="281813"/>
              <a:chOff x="5797041" y="2656153"/>
              <a:chExt cx="347174" cy="388569"/>
            </a:xfrm>
          </p:grpSpPr>
          <p:sp>
            <p:nvSpPr>
              <p:cNvPr id="353" name="Teardrop 352"/>
              <p:cNvSpPr/>
              <p:nvPr/>
            </p:nvSpPr>
            <p:spPr>
              <a:xfrm rot="9331807" flipH="1">
                <a:off x="5850771" y="2753645"/>
                <a:ext cx="293444" cy="291077"/>
              </a:xfrm>
              <a:prstGeom prst="teardrop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Freeform 353"/>
              <p:cNvSpPr/>
              <p:nvPr/>
            </p:nvSpPr>
            <p:spPr>
              <a:xfrm>
                <a:off x="5847841" y="2656153"/>
                <a:ext cx="293914" cy="188686"/>
              </a:xfrm>
              <a:custGeom>
                <a:avLst/>
                <a:gdLst>
                  <a:gd name="connsiteX0" fmla="*/ 148771 w 293914"/>
                  <a:gd name="connsiteY0" fmla="*/ 0 h 188686"/>
                  <a:gd name="connsiteX1" fmla="*/ 50800 w 293914"/>
                  <a:gd name="connsiteY1" fmla="*/ 101600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57628 w 293914"/>
                  <a:gd name="connsiteY6" fmla="*/ 112486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6657 w 293914"/>
                  <a:gd name="connsiteY5" fmla="*/ 152400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6742 w 293914"/>
                  <a:gd name="connsiteY6" fmla="*/ 101600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65314 w 293914"/>
                  <a:gd name="connsiteY1" fmla="*/ 79829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7587 w 293914"/>
                  <a:gd name="connsiteY1" fmla="*/ 64374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  <a:gd name="connsiteX0" fmla="*/ 148771 w 293914"/>
                  <a:gd name="connsiteY0" fmla="*/ 0 h 188686"/>
                  <a:gd name="connsiteX1" fmla="*/ 52435 w 293914"/>
                  <a:gd name="connsiteY1" fmla="*/ 74678 h 188686"/>
                  <a:gd name="connsiteX2" fmla="*/ 14514 w 293914"/>
                  <a:gd name="connsiteY2" fmla="*/ 134257 h 188686"/>
                  <a:gd name="connsiteX3" fmla="*/ 0 w 293914"/>
                  <a:gd name="connsiteY3" fmla="*/ 185057 h 188686"/>
                  <a:gd name="connsiteX4" fmla="*/ 293914 w 293914"/>
                  <a:gd name="connsiteY4" fmla="*/ 188686 h 188686"/>
                  <a:gd name="connsiteX5" fmla="*/ 281505 w 293914"/>
                  <a:gd name="connsiteY5" fmla="*/ 139521 h 188686"/>
                  <a:gd name="connsiteX6" fmla="*/ 249317 w 293914"/>
                  <a:gd name="connsiteY6" fmla="*/ 80994 h 188686"/>
                  <a:gd name="connsiteX7" fmla="*/ 148771 w 293914"/>
                  <a:gd name="connsiteY7" fmla="*/ 0 h 18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914" h="188686">
                    <a:moveTo>
                      <a:pt x="148771" y="0"/>
                    </a:moveTo>
                    <a:lnTo>
                      <a:pt x="52435" y="74678"/>
                    </a:lnTo>
                    <a:lnTo>
                      <a:pt x="14514" y="134257"/>
                    </a:lnTo>
                    <a:lnTo>
                      <a:pt x="0" y="185057"/>
                    </a:lnTo>
                    <a:lnTo>
                      <a:pt x="293914" y="188686"/>
                    </a:lnTo>
                    <a:lnTo>
                      <a:pt x="281505" y="139521"/>
                    </a:lnTo>
                    <a:lnTo>
                      <a:pt x="249317" y="80994"/>
                    </a:lnTo>
                    <a:lnTo>
                      <a:pt x="14877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55" name="Freeform 354"/>
              <p:cNvSpPr/>
              <p:nvPr/>
            </p:nvSpPr>
            <p:spPr>
              <a:xfrm rot="1293447">
                <a:off x="5797041" y="2789888"/>
                <a:ext cx="105159" cy="130823"/>
              </a:xfrm>
              <a:custGeom>
                <a:avLst/>
                <a:gdLst>
                  <a:gd name="connsiteX0" fmla="*/ 235876 w 241992"/>
                  <a:gd name="connsiteY0" fmla="*/ 105444 h 308214"/>
                  <a:gd name="connsiteX1" fmla="*/ 185076 w 241992"/>
                  <a:gd name="connsiteY1" fmla="*/ 25616 h 308214"/>
                  <a:gd name="connsiteX2" fmla="*/ 94362 w 241992"/>
                  <a:gd name="connsiteY2" fmla="*/ 216 h 308214"/>
                  <a:gd name="connsiteX3" fmla="*/ 29047 w 241992"/>
                  <a:gd name="connsiteY3" fmla="*/ 36502 h 308214"/>
                  <a:gd name="connsiteX4" fmla="*/ 19 w 241992"/>
                  <a:gd name="connsiteY4" fmla="*/ 141730 h 308214"/>
                  <a:gd name="connsiteX5" fmla="*/ 32676 w 241992"/>
                  <a:gd name="connsiteY5" fmla="*/ 243330 h 308214"/>
                  <a:gd name="connsiteX6" fmla="*/ 112505 w 241992"/>
                  <a:gd name="connsiteY6" fmla="*/ 301387 h 308214"/>
                  <a:gd name="connsiteX7" fmla="*/ 203219 w 241992"/>
                  <a:gd name="connsiteY7" fmla="*/ 297759 h 308214"/>
                  <a:gd name="connsiteX8" fmla="*/ 239505 w 241992"/>
                  <a:gd name="connsiteY8" fmla="*/ 217930 h 308214"/>
                  <a:gd name="connsiteX9" fmla="*/ 235876 w 241992"/>
                  <a:gd name="connsiteY9" fmla="*/ 214302 h 308214"/>
                  <a:gd name="connsiteX0" fmla="*/ 235876 w 241992"/>
                  <a:gd name="connsiteY0" fmla="*/ 105444 h 306223"/>
                  <a:gd name="connsiteX1" fmla="*/ 185076 w 241992"/>
                  <a:gd name="connsiteY1" fmla="*/ 25616 h 306223"/>
                  <a:gd name="connsiteX2" fmla="*/ 94362 w 241992"/>
                  <a:gd name="connsiteY2" fmla="*/ 216 h 306223"/>
                  <a:gd name="connsiteX3" fmla="*/ 29047 w 241992"/>
                  <a:gd name="connsiteY3" fmla="*/ 36502 h 306223"/>
                  <a:gd name="connsiteX4" fmla="*/ 19 w 241992"/>
                  <a:gd name="connsiteY4" fmla="*/ 141730 h 306223"/>
                  <a:gd name="connsiteX5" fmla="*/ 32676 w 241992"/>
                  <a:gd name="connsiteY5" fmla="*/ 243330 h 306223"/>
                  <a:gd name="connsiteX6" fmla="*/ 94362 w 241992"/>
                  <a:gd name="connsiteY6" fmla="*/ 297759 h 306223"/>
                  <a:gd name="connsiteX7" fmla="*/ 203219 w 241992"/>
                  <a:gd name="connsiteY7" fmla="*/ 297759 h 306223"/>
                  <a:gd name="connsiteX8" fmla="*/ 239505 w 241992"/>
                  <a:gd name="connsiteY8" fmla="*/ 217930 h 306223"/>
                  <a:gd name="connsiteX9" fmla="*/ 235876 w 241992"/>
                  <a:gd name="connsiteY9" fmla="*/ 214302 h 306223"/>
                  <a:gd name="connsiteX0" fmla="*/ 235876 w 242798"/>
                  <a:gd name="connsiteY0" fmla="*/ 105444 h 302434"/>
                  <a:gd name="connsiteX1" fmla="*/ 185076 w 242798"/>
                  <a:gd name="connsiteY1" fmla="*/ 25616 h 302434"/>
                  <a:gd name="connsiteX2" fmla="*/ 94362 w 242798"/>
                  <a:gd name="connsiteY2" fmla="*/ 216 h 302434"/>
                  <a:gd name="connsiteX3" fmla="*/ 29047 w 242798"/>
                  <a:gd name="connsiteY3" fmla="*/ 36502 h 302434"/>
                  <a:gd name="connsiteX4" fmla="*/ 19 w 242798"/>
                  <a:gd name="connsiteY4" fmla="*/ 141730 h 302434"/>
                  <a:gd name="connsiteX5" fmla="*/ 32676 w 242798"/>
                  <a:gd name="connsiteY5" fmla="*/ 243330 h 302434"/>
                  <a:gd name="connsiteX6" fmla="*/ 94362 w 242798"/>
                  <a:gd name="connsiteY6" fmla="*/ 297759 h 302434"/>
                  <a:gd name="connsiteX7" fmla="*/ 192333 w 242798"/>
                  <a:gd name="connsiteY7" fmla="*/ 290502 h 302434"/>
                  <a:gd name="connsiteX8" fmla="*/ 239505 w 242798"/>
                  <a:gd name="connsiteY8" fmla="*/ 217930 h 302434"/>
                  <a:gd name="connsiteX9" fmla="*/ 235876 w 242798"/>
                  <a:gd name="connsiteY9" fmla="*/ 214302 h 302434"/>
                  <a:gd name="connsiteX0" fmla="*/ 235882 w 242804"/>
                  <a:gd name="connsiteY0" fmla="*/ 105444 h 302434"/>
                  <a:gd name="connsiteX1" fmla="*/ 185082 w 242804"/>
                  <a:gd name="connsiteY1" fmla="*/ 25616 h 302434"/>
                  <a:gd name="connsiteX2" fmla="*/ 116140 w 242804"/>
                  <a:gd name="connsiteY2" fmla="*/ 216 h 302434"/>
                  <a:gd name="connsiteX3" fmla="*/ 29053 w 242804"/>
                  <a:gd name="connsiteY3" fmla="*/ 36502 h 302434"/>
                  <a:gd name="connsiteX4" fmla="*/ 25 w 242804"/>
                  <a:gd name="connsiteY4" fmla="*/ 141730 h 302434"/>
                  <a:gd name="connsiteX5" fmla="*/ 32682 w 242804"/>
                  <a:gd name="connsiteY5" fmla="*/ 243330 h 302434"/>
                  <a:gd name="connsiteX6" fmla="*/ 94368 w 242804"/>
                  <a:gd name="connsiteY6" fmla="*/ 297759 h 302434"/>
                  <a:gd name="connsiteX7" fmla="*/ 192339 w 242804"/>
                  <a:gd name="connsiteY7" fmla="*/ 290502 h 302434"/>
                  <a:gd name="connsiteX8" fmla="*/ 239511 w 242804"/>
                  <a:gd name="connsiteY8" fmla="*/ 217930 h 302434"/>
                  <a:gd name="connsiteX9" fmla="*/ 235882 w 242804"/>
                  <a:gd name="connsiteY9" fmla="*/ 214302 h 302434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85 w 242907"/>
                  <a:gd name="connsiteY0" fmla="*/ 106076 h 303066"/>
                  <a:gd name="connsiteX1" fmla="*/ 185185 w 242907"/>
                  <a:gd name="connsiteY1" fmla="*/ 26248 h 303066"/>
                  <a:gd name="connsiteX2" fmla="*/ 116243 w 242907"/>
                  <a:gd name="connsiteY2" fmla="*/ 848 h 303066"/>
                  <a:gd name="connsiteX3" fmla="*/ 25528 w 242907"/>
                  <a:gd name="connsiteY3" fmla="*/ 51648 h 303066"/>
                  <a:gd name="connsiteX4" fmla="*/ 128 w 242907"/>
                  <a:gd name="connsiteY4" fmla="*/ 142362 h 303066"/>
                  <a:gd name="connsiteX5" fmla="*/ 32785 w 242907"/>
                  <a:gd name="connsiteY5" fmla="*/ 243962 h 303066"/>
                  <a:gd name="connsiteX6" fmla="*/ 94471 w 242907"/>
                  <a:gd name="connsiteY6" fmla="*/ 298391 h 303066"/>
                  <a:gd name="connsiteX7" fmla="*/ 192442 w 242907"/>
                  <a:gd name="connsiteY7" fmla="*/ 291134 h 303066"/>
                  <a:gd name="connsiteX8" fmla="*/ 239614 w 242907"/>
                  <a:gd name="connsiteY8" fmla="*/ 218562 h 303066"/>
                  <a:gd name="connsiteX9" fmla="*/ 235985 w 242907"/>
                  <a:gd name="connsiteY9" fmla="*/ 214934 h 303066"/>
                  <a:gd name="connsiteX0" fmla="*/ 235971 w 242893"/>
                  <a:gd name="connsiteY0" fmla="*/ 93136 h 290126"/>
                  <a:gd name="connsiteX1" fmla="*/ 185171 w 242893"/>
                  <a:gd name="connsiteY1" fmla="*/ 13308 h 290126"/>
                  <a:gd name="connsiteX2" fmla="*/ 108972 w 242893"/>
                  <a:gd name="connsiteY2" fmla="*/ 2423 h 290126"/>
                  <a:gd name="connsiteX3" fmla="*/ 25514 w 242893"/>
                  <a:gd name="connsiteY3" fmla="*/ 38708 h 290126"/>
                  <a:gd name="connsiteX4" fmla="*/ 114 w 242893"/>
                  <a:gd name="connsiteY4" fmla="*/ 129422 h 290126"/>
                  <a:gd name="connsiteX5" fmla="*/ 32771 w 242893"/>
                  <a:gd name="connsiteY5" fmla="*/ 231022 h 290126"/>
                  <a:gd name="connsiteX6" fmla="*/ 94457 w 242893"/>
                  <a:gd name="connsiteY6" fmla="*/ 285451 h 290126"/>
                  <a:gd name="connsiteX7" fmla="*/ 192428 w 242893"/>
                  <a:gd name="connsiteY7" fmla="*/ 278194 h 290126"/>
                  <a:gd name="connsiteX8" fmla="*/ 239600 w 242893"/>
                  <a:gd name="connsiteY8" fmla="*/ 205622 h 290126"/>
                  <a:gd name="connsiteX9" fmla="*/ 235971 w 242893"/>
                  <a:gd name="connsiteY9" fmla="*/ 201994 h 290126"/>
                  <a:gd name="connsiteX0" fmla="*/ 235971 w 242893"/>
                  <a:gd name="connsiteY0" fmla="*/ 91470 h 288460"/>
                  <a:gd name="connsiteX1" fmla="*/ 196057 w 242893"/>
                  <a:gd name="connsiteY1" fmla="*/ 18899 h 288460"/>
                  <a:gd name="connsiteX2" fmla="*/ 108972 w 242893"/>
                  <a:gd name="connsiteY2" fmla="*/ 757 h 288460"/>
                  <a:gd name="connsiteX3" fmla="*/ 25514 w 242893"/>
                  <a:gd name="connsiteY3" fmla="*/ 37042 h 288460"/>
                  <a:gd name="connsiteX4" fmla="*/ 114 w 242893"/>
                  <a:gd name="connsiteY4" fmla="*/ 127756 h 288460"/>
                  <a:gd name="connsiteX5" fmla="*/ 32771 w 242893"/>
                  <a:gd name="connsiteY5" fmla="*/ 229356 h 288460"/>
                  <a:gd name="connsiteX6" fmla="*/ 94457 w 242893"/>
                  <a:gd name="connsiteY6" fmla="*/ 283785 h 288460"/>
                  <a:gd name="connsiteX7" fmla="*/ 192428 w 242893"/>
                  <a:gd name="connsiteY7" fmla="*/ 276528 h 288460"/>
                  <a:gd name="connsiteX8" fmla="*/ 239600 w 242893"/>
                  <a:gd name="connsiteY8" fmla="*/ 203956 h 288460"/>
                  <a:gd name="connsiteX9" fmla="*/ 235971 w 242893"/>
                  <a:gd name="connsiteY9" fmla="*/ 200328 h 288460"/>
                  <a:gd name="connsiteX0" fmla="*/ 235971 w 239600"/>
                  <a:gd name="connsiteY0" fmla="*/ 91470 h 288460"/>
                  <a:gd name="connsiteX1" fmla="*/ 196057 w 239600"/>
                  <a:gd name="connsiteY1" fmla="*/ 18899 h 288460"/>
                  <a:gd name="connsiteX2" fmla="*/ 108972 w 239600"/>
                  <a:gd name="connsiteY2" fmla="*/ 757 h 288460"/>
                  <a:gd name="connsiteX3" fmla="*/ 25514 w 239600"/>
                  <a:gd name="connsiteY3" fmla="*/ 37042 h 288460"/>
                  <a:gd name="connsiteX4" fmla="*/ 114 w 239600"/>
                  <a:gd name="connsiteY4" fmla="*/ 127756 h 288460"/>
                  <a:gd name="connsiteX5" fmla="*/ 32771 w 239600"/>
                  <a:gd name="connsiteY5" fmla="*/ 229356 h 288460"/>
                  <a:gd name="connsiteX6" fmla="*/ 94457 w 239600"/>
                  <a:gd name="connsiteY6" fmla="*/ 283785 h 288460"/>
                  <a:gd name="connsiteX7" fmla="*/ 192428 w 239600"/>
                  <a:gd name="connsiteY7" fmla="*/ 276528 h 288460"/>
                  <a:gd name="connsiteX8" fmla="*/ 239600 w 239600"/>
                  <a:gd name="connsiteY8" fmla="*/ 203956 h 2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600" h="288460">
                    <a:moveTo>
                      <a:pt x="235971" y="91470"/>
                    </a:moveTo>
                    <a:cubicBezTo>
                      <a:pt x="222364" y="60325"/>
                      <a:pt x="217223" y="34018"/>
                      <a:pt x="196057" y="18899"/>
                    </a:cubicBezTo>
                    <a:cubicBezTo>
                      <a:pt x="174891" y="3780"/>
                      <a:pt x="137396" y="-2267"/>
                      <a:pt x="108972" y="757"/>
                    </a:cubicBezTo>
                    <a:cubicBezTo>
                      <a:pt x="80548" y="3781"/>
                      <a:pt x="43657" y="15876"/>
                      <a:pt x="25514" y="37042"/>
                    </a:cubicBezTo>
                    <a:cubicBezTo>
                      <a:pt x="7371" y="58209"/>
                      <a:pt x="-1095" y="95704"/>
                      <a:pt x="114" y="127756"/>
                    </a:cubicBezTo>
                    <a:cubicBezTo>
                      <a:pt x="1323" y="159808"/>
                      <a:pt x="17047" y="203351"/>
                      <a:pt x="32771" y="229356"/>
                    </a:cubicBezTo>
                    <a:cubicBezTo>
                      <a:pt x="48495" y="255361"/>
                      <a:pt x="67848" y="275923"/>
                      <a:pt x="94457" y="283785"/>
                    </a:cubicBezTo>
                    <a:cubicBezTo>
                      <a:pt x="121066" y="291647"/>
                      <a:pt x="168238" y="289833"/>
                      <a:pt x="192428" y="276528"/>
                    </a:cubicBezTo>
                    <a:cubicBezTo>
                      <a:pt x="216618" y="263223"/>
                      <a:pt x="232343" y="216656"/>
                      <a:pt x="239600" y="20395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" name="Oval 355"/>
              <p:cNvSpPr/>
              <p:nvPr/>
            </p:nvSpPr>
            <p:spPr>
              <a:xfrm flipH="1" flipV="1">
                <a:off x="6035860" y="2870378"/>
                <a:ext cx="54185" cy="2934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2" name="TextBox 351"/>
            <p:cNvSpPr txBox="1"/>
            <p:nvPr/>
          </p:nvSpPr>
          <p:spPr>
            <a:xfrm>
              <a:off x="2745022" y="3818259"/>
              <a:ext cx="3241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B</a:t>
              </a:r>
              <a:endParaRPr lang="en-US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00223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794459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/>
              <a:t>Scoring – example #1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1</a:t>
            </a:r>
            <a:r>
              <a:rPr lang="en-US" sz="2400" b="1" baseline="30000" dirty="0" smtClean="0"/>
              <a:t>st</a:t>
            </a:r>
            <a:r>
              <a:rPr lang="en-US" sz="2400" dirty="0" smtClean="0"/>
              <a:t> – </a:t>
            </a:r>
            <a:r>
              <a:rPr lang="en-US" sz="2400" dirty="0"/>
              <a:t>Check for the </a:t>
            </a:r>
            <a:r>
              <a:rPr lang="en-US" sz="2400" u="sng" dirty="0"/>
              <a:t>strongest </a:t>
            </a:r>
            <a:r>
              <a:rPr lang="en-US" sz="2400" b="1" u="sng" dirty="0"/>
              <a:t>plant</a:t>
            </a:r>
            <a:r>
              <a:rPr lang="en-US" sz="2400" u="sng" dirty="0"/>
              <a:t> defense</a:t>
            </a:r>
            <a:r>
              <a:rPr lang="en-US" sz="2400" dirty="0"/>
              <a:t> first = </a:t>
            </a:r>
            <a:r>
              <a:rPr lang="en-US" sz="2400" b="1" dirty="0"/>
              <a:t>ETI</a:t>
            </a:r>
            <a:r>
              <a:rPr lang="en-US" sz="2400" dirty="0"/>
              <a:t> = just </a:t>
            </a:r>
            <a:r>
              <a:rPr lang="en-US" sz="2400" b="1" u="sng" dirty="0"/>
              <a:t>one</a:t>
            </a:r>
            <a:r>
              <a:rPr lang="en-US" sz="2400" dirty="0"/>
              <a:t> </a:t>
            </a:r>
            <a:r>
              <a:rPr lang="en-US" sz="2400" u="sng" dirty="0"/>
              <a:t>letter-number match</a:t>
            </a:r>
            <a:r>
              <a:rPr lang="en-US" sz="2400" dirty="0"/>
              <a:t> in Rows 3 &amp; 4 = </a:t>
            </a:r>
            <a:r>
              <a:rPr lang="en-US" sz="2400" b="1" dirty="0"/>
              <a:t>Plant detects </a:t>
            </a:r>
            <a:r>
              <a:rPr lang="en-US" sz="2400" dirty="0"/>
              <a:t>Pathogen, and wins!  The end.  No more scoring steps.</a:t>
            </a:r>
          </a:p>
        </p:txBody>
      </p:sp>
      <p:sp>
        <p:nvSpPr>
          <p:cNvPr id="21" name="Right Arrow 20"/>
          <p:cNvSpPr/>
          <p:nvPr/>
        </p:nvSpPr>
        <p:spPr>
          <a:xfrm>
            <a:off x="154653" y="4144382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ight Arrow 21"/>
          <p:cNvSpPr/>
          <p:nvPr/>
        </p:nvSpPr>
        <p:spPr>
          <a:xfrm>
            <a:off x="178403" y="5137758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6" name="TextBox 25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8" name="TextBox 27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29" name="Group 28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0" name="Rectangle 2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Isosceles Triangle 11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Isosceles Triangle 11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1" name="TextBox 12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43" name="Rectangle 142"/>
          <p:cNvSpPr/>
          <p:nvPr/>
        </p:nvSpPr>
        <p:spPr>
          <a:xfrm>
            <a:off x="3654994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4" name="Group 143"/>
          <p:cNvGrpSpPr/>
          <p:nvPr/>
        </p:nvGrpSpPr>
        <p:grpSpPr>
          <a:xfrm>
            <a:off x="3814729" y="2757958"/>
            <a:ext cx="662003" cy="431855"/>
            <a:chOff x="1057563" y="560144"/>
            <a:chExt cx="747613" cy="456091"/>
          </a:xfrm>
        </p:grpSpPr>
        <p:sp>
          <p:nvSpPr>
            <p:cNvPr id="145" name="Freeform 14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" name="Straight Connector 14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7" name="TextBox 146"/>
          <p:cNvSpPr txBox="1"/>
          <p:nvPr/>
        </p:nvSpPr>
        <p:spPr>
          <a:xfrm rot="16200000">
            <a:off x="3905638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9" name="Group 148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0" name="Freeform 14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" name="Straight Connector 15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2" name="TextBox 151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55" name="Freeform 1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7" name="TextBox 156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9" name="Group 158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0" name="Freeform 15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2" name="TextBox 161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64" name="Rectangle 16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extBox 16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6" name="Group 16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7" name="Isosceles Triangle 16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ounded Rectangle 16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0" name="Group 169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1" name="Rectangle 17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extBox 17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3" name="Group 17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4" name="Isosceles Triangle 17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7" name="Group 176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78" name="Rectangle 17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0" name="Group 17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1" name="Isosceles Triangle 18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4" name="Group 183"/>
          <p:cNvGrpSpPr/>
          <p:nvPr/>
        </p:nvGrpSpPr>
        <p:grpSpPr>
          <a:xfrm>
            <a:off x="7280815" y="3746536"/>
            <a:ext cx="516205" cy="1061075"/>
            <a:chOff x="8359899" y="3612805"/>
            <a:chExt cx="890813" cy="1384126"/>
          </a:xfrm>
        </p:grpSpPr>
        <p:sp>
          <p:nvSpPr>
            <p:cNvPr id="185" name="Rectangle 18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7" name="Group 18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8" name="Isosceles Triangle 18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Rounded Rectangle 18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1" name="Rectangle 190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2" name="Group 191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3" name="Flowchart: Manual Operation 19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6" name="TextBox 195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7" name="Rectangle 196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3" name="Group 202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04" name="Rectangle 203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" name="Group 20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6" name="Flowchart: Manual Operation 20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9" name="TextBox 208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1" name="Group 210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2" name="Rectangle 211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4" name="Flowchart: Manual Operation 213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7" name="TextBox 216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8" name="Group 217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19" name="Rectangle 21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0" name="Group 21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2" name="Freeform 22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3" name="Isosceles Triangle 22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5" name="Isosceles Triangle 22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6" name="Isosceles Triangle 22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Isosceles Triangle 22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1" name="TextBox 22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29" name="Rectangle 22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0" name="Group 22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2" name="Freeform 23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Isosceles Triangle 23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1" name="TextBox 23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39" name="Rectangle 23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23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2" name="Freeform 24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Isosceles Triangle 24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1" name="TextBox 24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49" name="Rectangle 248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0" name="Group 24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2" name="Freeform 25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Isosceles Triangle 25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1" name="TextBox 25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5" name="Left Bracket 4"/>
          <p:cNvSpPr/>
          <p:nvPr/>
        </p:nvSpPr>
        <p:spPr>
          <a:xfrm>
            <a:off x="738857" y="3834034"/>
            <a:ext cx="45719" cy="1978467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2923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794459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/>
              <a:t>Scoring – example #1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1</a:t>
            </a:r>
            <a:r>
              <a:rPr lang="en-US" sz="2400" b="1" baseline="30000" dirty="0" smtClean="0"/>
              <a:t>st</a:t>
            </a:r>
            <a:r>
              <a:rPr lang="en-US" sz="2400" dirty="0" smtClean="0"/>
              <a:t> – </a:t>
            </a:r>
            <a:r>
              <a:rPr lang="en-US" sz="2400" dirty="0"/>
              <a:t>Check for the </a:t>
            </a:r>
            <a:r>
              <a:rPr lang="en-US" sz="2400" u="sng" dirty="0"/>
              <a:t>strongest </a:t>
            </a:r>
            <a:r>
              <a:rPr lang="en-US" sz="2400" b="1" u="sng" dirty="0"/>
              <a:t>plant</a:t>
            </a:r>
            <a:r>
              <a:rPr lang="en-US" sz="2400" u="sng" dirty="0"/>
              <a:t> defense</a:t>
            </a:r>
            <a:r>
              <a:rPr lang="en-US" sz="2400" dirty="0"/>
              <a:t> first = </a:t>
            </a:r>
            <a:r>
              <a:rPr lang="en-US" sz="2400" b="1" dirty="0"/>
              <a:t>ETI</a:t>
            </a:r>
            <a:r>
              <a:rPr lang="en-US" sz="2400" dirty="0"/>
              <a:t> = just </a:t>
            </a:r>
            <a:r>
              <a:rPr lang="en-US" sz="2400" b="1" u="sng" dirty="0"/>
              <a:t>one</a:t>
            </a:r>
            <a:r>
              <a:rPr lang="en-US" sz="2400" dirty="0"/>
              <a:t> </a:t>
            </a:r>
            <a:r>
              <a:rPr lang="en-US" sz="2400" u="sng" dirty="0"/>
              <a:t>letter-number match</a:t>
            </a:r>
            <a:r>
              <a:rPr lang="en-US" sz="2400" dirty="0"/>
              <a:t> in Rows 3 &amp; 4 = </a:t>
            </a:r>
            <a:r>
              <a:rPr lang="en-US" sz="2400" b="1" dirty="0"/>
              <a:t>Plant detects </a:t>
            </a:r>
            <a:r>
              <a:rPr lang="en-US" sz="2400" dirty="0"/>
              <a:t>Pathogen, and wins!  The end.  No more scoring steps.</a:t>
            </a:r>
          </a:p>
        </p:txBody>
      </p:sp>
      <p:sp>
        <p:nvSpPr>
          <p:cNvPr id="23" name="Freeform 22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26" name="TextBox 25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28" name="TextBox 27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29" name="Group 28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0" name="Rectangle 2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1" name="Rectangle 3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2" name="Rectangle 3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5" name="Rectangle 3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6" name="Rectangle 3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TextBox 5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68" name="Rectangle 6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9" name="Rectangle 6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0" name="Rectangle 6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1" name="Rectangle 7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2" name="Rectangle 7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3" name="Rectangle 7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TextBox 8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88" name="TextBox 8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Isosceles Triangle 11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Isosceles Triangle 11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extBox 11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18" name="TextBox 11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19" name="TextBox 11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0" name="TextBox 11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1" name="TextBox 12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43" name="Rectangle 142"/>
          <p:cNvSpPr/>
          <p:nvPr/>
        </p:nvSpPr>
        <p:spPr>
          <a:xfrm>
            <a:off x="3654994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4" name="Group 143"/>
          <p:cNvGrpSpPr/>
          <p:nvPr/>
        </p:nvGrpSpPr>
        <p:grpSpPr>
          <a:xfrm>
            <a:off x="3814729" y="2757958"/>
            <a:ext cx="662003" cy="431855"/>
            <a:chOff x="1057563" y="560144"/>
            <a:chExt cx="747613" cy="456091"/>
          </a:xfrm>
        </p:grpSpPr>
        <p:sp>
          <p:nvSpPr>
            <p:cNvPr id="145" name="Freeform 14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" name="Straight Connector 14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7" name="TextBox 146"/>
          <p:cNvSpPr txBox="1"/>
          <p:nvPr/>
        </p:nvSpPr>
        <p:spPr>
          <a:xfrm rot="16200000">
            <a:off x="3905638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148" name="Rectangle 147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9" name="Group 148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0" name="Freeform 14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" name="Straight Connector 15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2" name="TextBox 151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55" name="Freeform 1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7" name="TextBox 156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9" name="Group 158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0" name="Freeform 15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2" name="TextBox 161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64" name="Rectangle 16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extBox 16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66" name="Group 16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67" name="Isosceles Triangle 16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ounded Rectangle 16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0" name="Group 169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1" name="Rectangle 17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extBox 17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3" name="Group 17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4" name="Isosceles Triangle 17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7" name="Group 176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78" name="Rectangle 17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0" name="Group 17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1" name="Isosceles Triangle 18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4" name="Group 183"/>
          <p:cNvGrpSpPr/>
          <p:nvPr/>
        </p:nvGrpSpPr>
        <p:grpSpPr>
          <a:xfrm>
            <a:off x="7280815" y="3746536"/>
            <a:ext cx="516205" cy="1061075"/>
            <a:chOff x="8359899" y="3612805"/>
            <a:chExt cx="890813" cy="1384126"/>
          </a:xfrm>
        </p:grpSpPr>
        <p:sp>
          <p:nvSpPr>
            <p:cNvPr id="185" name="Rectangle 18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7" name="Group 18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8" name="Isosceles Triangle 18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Rounded Rectangle 18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1" name="Rectangle 190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2" name="Group 191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3" name="Flowchart: Manual Operation 19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6" name="TextBox 195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7" name="Rectangle 196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3" name="Group 202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04" name="Rectangle 203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5" name="Group 20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06" name="Flowchart: Manual Operation 20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9" name="TextBox 208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1" name="Group 210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2" name="Rectangle 211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4" name="Flowchart: Manual Operation 213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7" name="TextBox 216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8" name="Group 217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19" name="Rectangle 21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0" name="Group 21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2" name="Freeform 22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3" name="Isosceles Triangle 22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Isosceles Triangle 22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5" name="Isosceles Triangle 22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6" name="Isosceles Triangle 22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Isosceles Triangle 22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1" name="TextBox 22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29" name="Rectangle 22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0" name="Group 22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2" name="Freeform 23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Isosceles Triangle 23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1" name="TextBox 23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39" name="Rectangle 23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23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2" name="Freeform 24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Isosceles Triangle 24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1" name="TextBox 24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49" name="Rectangle 248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0" name="Group 24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2" name="Freeform 25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Isosceles Triangle 25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1" name="TextBox 25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58" name="Rectangle 257"/>
          <p:cNvSpPr/>
          <p:nvPr/>
        </p:nvSpPr>
        <p:spPr>
          <a:xfrm>
            <a:off x="7198644" y="3651085"/>
            <a:ext cx="684914" cy="238525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Left Bracket 4"/>
          <p:cNvSpPr/>
          <p:nvPr/>
        </p:nvSpPr>
        <p:spPr>
          <a:xfrm>
            <a:off x="738857" y="3834034"/>
            <a:ext cx="45719" cy="1978467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123372" y="6111794"/>
            <a:ext cx="62986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 </a:t>
            </a:r>
            <a:r>
              <a:rPr lang="en-US" sz="2400" dirty="0"/>
              <a:t>perfect H1-H1 match = </a:t>
            </a:r>
            <a:r>
              <a:rPr lang="en-US" sz="2400" b="1" u="sng" dirty="0"/>
              <a:t>ETI</a:t>
            </a:r>
            <a:r>
              <a:rPr lang="en-US" sz="2400" dirty="0"/>
              <a:t> =  </a:t>
            </a:r>
            <a:r>
              <a:rPr lang="en-US" sz="2400" b="1" u="sng" dirty="0" smtClean="0"/>
              <a:t>Plant wins 1 </a:t>
            </a:r>
            <a:r>
              <a:rPr lang="en-US" sz="2400" b="1" u="sng" dirty="0" err="1" smtClean="0"/>
              <a:t>pt</a:t>
            </a:r>
            <a:r>
              <a:rPr lang="en-US" sz="2400" dirty="0" smtClean="0"/>
              <a:t>!</a:t>
            </a:r>
            <a:endParaRPr lang="en-US" sz="2400" dirty="0"/>
          </a:p>
        </p:txBody>
      </p:sp>
      <p:sp>
        <p:nvSpPr>
          <p:cNvPr id="260" name="Right Arrow 259"/>
          <p:cNvSpPr/>
          <p:nvPr/>
        </p:nvSpPr>
        <p:spPr>
          <a:xfrm rot="16200000">
            <a:off x="7280999" y="6208377"/>
            <a:ext cx="585160" cy="391994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6913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7522" y="1330036"/>
            <a:ext cx="745770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But </a:t>
            </a:r>
            <a:r>
              <a:rPr lang="en-US" sz="2400" u="sng" dirty="0" smtClean="0"/>
              <a:t>disease</a:t>
            </a:r>
            <a:r>
              <a:rPr lang="en-US" sz="2400" dirty="0" smtClean="0"/>
              <a:t> resulting from contact with microbes is </a:t>
            </a:r>
            <a:r>
              <a:rPr lang="en-US" sz="2400" u="sng" dirty="0" smtClean="0"/>
              <a:t>the exception </a:t>
            </a:r>
            <a:r>
              <a:rPr lang="en-US" sz="2400" dirty="0" smtClean="0"/>
              <a:t>to the rule…</a:t>
            </a:r>
          </a:p>
          <a:p>
            <a:endParaRPr lang="en-US" sz="2400" dirty="0"/>
          </a:p>
          <a:p>
            <a:r>
              <a:rPr lang="en-US" sz="2400" dirty="0" smtClean="0"/>
              <a:t>Actually, </a:t>
            </a:r>
            <a:r>
              <a:rPr lang="en-US" sz="2400" u="sng" dirty="0" smtClean="0"/>
              <a:t>hundreds to thousands </a:t>
            </a:r>
            <a:r>
              <a:rPr lang="en-US" sz="2400" dirty="0" smtClean="0"/>
              <a:t>of microbes </a:t>
            </a:r>
            <a:r>
              <a:rPr lang="en-US" sz="2400" u="sng" dirty="0" smtClean="0"/>
              <a:t>come into contact</a:t>
            </a:r>
            <a:r>
              <a:rPr lang="en-US" sz="2400" dirty="0" smtClean="0"/>
              <a:t> with larger organisms that </a:t>
            </a:r>
            <a:r>
              <a:rPr lang="en-US" sz="2400" i="1" dirty="0" smtClean="0"/>
              <a:t>could </a:t>
            </a:r>
            <a:r>
              <a:rPr lang="en-US" sz="2400" dirty="0" smtClean="0"/>
              <a:t>become </a:t>
            </a:r>
            <a:r>
              <a:rPr lang="en-US" sz="2400" b="1" dirty="0" smtClean="0"/>
              <a:t>hosts</a:t>
            </a:r>
            <a:r>
              <a:rPr lang="en-US" sz="2400" dirty="0" smtClean="0"/>
              <a:t> to these potential microbial </a:t>
            </a:r>
            <a:r>
              <a:rPr lang="en-US" sz="2400" b="1" dirty="0" smtClean="0"/>
              <a:t>pathogens</a:t>
            </a:r>
            <a:r>
              <a:rPr lang="en-US" sz="2400" dirty="0" smtClean="0"/>
              <a:t>…..</a:t>
            </a:r>
          </a:p>
          <a:p>
            <a:endParaRPr lang="en-US" sz="2400" dirty="0"/>
          </a:p>
          <a:p>
            <a:r>
              <a:rPr lang="en-US" sz="2400" dirty="0" smtClean="0"/>
              <a:t>…true for humans as well as plants…</a:t>
            </a:r>
            <a:endParaRPr lang="en-US" sz="2400" dirty="0"/>
          </a:p>
        </p:txBody>
      </p:sp>
      <p:pic>
        <p:nvPicPr>
          <p:cNvPr id="4" name="Picture 3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3329" y="3787872"/>
            <a:ext cx="2315730" cy="1734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843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853835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/>
              <a:t>Scoring – example </a:t>
            </a:r>
            <a:r>
              <a:rPr lang="en-US" sz="2400" b="1" u="sng" dirty="0" smtClean="0"/>
              <a:t>#2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1</a:t>
            </a:r>
            <a:r>
              <a:rPr lang="en-US" sz="2400" b="1" baseline="30000" dirty="0" smtClean="0"/>
              <a:t>st</a:t>
            </a:r>
            <a:r>
              <a:rPr lang="en-US" sz="2400" dirty="0" smtClean="0"/>
              <a:t> – Check for </a:t>
            </a:r>
            <a:r>
              <a:rPr lang="en-US" sz="2400" b="1" dirty="0" smtClean="0"/>
              <a:t>ETI</a:t>
            </a:r>
            <a:r>
              <a:rPr lang="en-US" sz="2400" dirty="0" smtClean="0"/>
              <a:t>. None seen below.</a:t>
            </a:r>
            <a:endParaRPr lang="en-US" sz="2400" dirty="0"/>
          </a:p>
        </p:txBody>
      </p:sp>
      <p:sp>
        <p:nvSpPr>
          <p:cNvPr id="29" name="Freeform 28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4" name="TextBox 33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5" name="Group 34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6" name="Rectangle 35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Isosceles Triangle 11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Isosceles Triangle 11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643119" y="2610844"/>
            <a:ext cx="938569" cy="578969"/>
            <a:chOff x="4581244" y="2610844"/>
            <a:chExt cx="938569" cy="578969"/>
          </a:xfrm>
        </p:grpSpPr>
        <p:sp>
          <p:nvSpPr>
            <p:cNvPr id="149" name="Rectangle 148"/>
            <p:cNvSpPr/>
            <p:nvPr/>
          </p:nvSpPr>
          <p:spPr>
            <a:xfrm>
              <a:off x="4581244" y="2610844"/>
              <a:ext cx="938569" cy="568411"/>
            </a:xfrm>
            <a:prstGeom prst="rect">
              <a:avLst/>
            </a:prstGeom>
            <a:solidFill>
              <a:srgbClr val="FF99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4752854" y="2757958"/>
              <a:ext cx="662003" cy="431855"/>
              <a:chOff x="1057563" y="560144"/>
              <a:chExt cx="747613" cy="456091"/>
            </a:xfrm>
          </p:grpSpPr>
          <p:sp>
            <p:nvSpPr>
              <p:cNvPr id="151" name="Freeform 15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2" name="Straight Connector 15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TextBox 152"/>
            <p:cNvSpPr txBox="1"/>
            <p:nvPr/>
          </p:nvSpPr>
          <p:spPr>
            <a:xfrm rot="16200000">
              <a:off x="4831888" y="2730940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6" name="Freeform 15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" name="Straight Connector 15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0" name="Group 159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1" name="Freeform 1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TextBox 162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6" name="Freeform 16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TextBox 167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0" name="Group 189"/>
          <p:cNvGrpSpPr/>
          <p:nvPr/>
        </p:nvGrpSpPr>
        <p:grpSpPr>
          <a:xfrm>
            <a:off x="7732065" y="3746536"/>
            <a:ext cx="516205" cy="1061075"/>
            <a:chOff x="8359899" y="3612805"/>
            <a:chExt cx="890813" cy="1384126"/>
          </a:xfrm>
        </p:grpSpPr>
        <p:sp>
          <p:nvSpPr>
            <p:cNvPr id="191" name="Rectangle 19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4" name="Isosceles Triangle 19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7" name="Rectangle 196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5" name="Flowchart: Manual Operation 20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10" name="Rectangle 209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2" name="Flowchart: Manual Operation 21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5" name="TextBox 214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7" name="Group 216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8" name="Rectangle 217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21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0" name="Flowchart: Manual Operation 21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3" name="TextBox 222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5" name="Rectangle 22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8" name="Freeform 22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Isosceles Triangle 22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Isosceles Triangle 22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35" name="Rectangle 23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Group 23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8" name="Freeform 23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Isosceles Triangle 23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Isosceles Triangle 23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Isosceles Triangle 24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7" name="TextBox 23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5" name="Rectangle 24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" name="Group 24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8" name="Freeform 24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Isosceles Triangle 24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Isosceles Triangle 25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7" name="TextBox 24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5" name="Rectangle 254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8" name="Freeform 2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Isosceles Triangle 25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Isosceles Triangle 25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Isosceles Triangle 26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Isosceles Triangle 26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7" name="TextBox 25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4" name="Left Bracket 263"/>
          <p:cNvSpPr/>
          <p:nvPr/>
        </p:nvSpPr>
        <p:spPr>
          <a:xfrm>
            <a:off x="738857" y="3834034"/>
            <a:ext cx="45719" cy="1978467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-11876" y="4126371"/>
            <a:ext cx="8219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u="sng" dirty="0" smtClean="0"/>
              <a:t>No</a:t>
            </a:r>
            <a:r>
              <a:rPr lang="en-US" sz="1600" b="1" dirty="0" smtClean="0"/>
              <a:t> match, no </a:t>
            </a:r>
            <a:r>
              <a:rPr lang="en-US" sz="1600" b="1" u="sng" dirty="0" smtClean="0"/>
              <a:t>ETI </a:t>
            </a:r>
            <a:r>
              <a:rPr lang="en-US" sz="1600" b="1" dirty="0" smtClean="0"/>
              <a:t>here</a:t>
            </a:r>
            <a:endParaRPr lang="en-US" sz="1600" b="1" dirty="0"/>
          </a:p>
        </p:txBody>
      </p:sp>
      <p:sp>
        <p:nvSpPr>
          <p:cNvPr id="6" name="Rectangle 5"/>
          <p:cNvSpPr/>
          <p:nvPr/>
        </p:nvSpPr>
        <p:spPr>
          <a:xfrm>
            <a:off x="2505697" y="6118084"/>
            <a:ext cx="413260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/>
              <a:t>So far, Pathogen has </a:t>
            </a:r>
            <a:r>
              <a:rPr lang="en-US" b="1" u="sng" dirty="0"/>
              <a:t>escaped detection</a:t>
            </a:r>
            <a:r>
              <a:rPr lang="en-US" b="1" dirty="0"/>
              <a:t>….</a:t>
            </a:r>
          </a:p>
        </p:txBody>
      </p:sp>
    </p:spTree>
    <p:extLst>
      <p:ext uri="{BB962C8B-B14F-4D97-AF65-F5344CB8AC3E}">
        <p14:creationId xmlns:p14="http://schemas.microsoft.com/office/powerpoint/2010/main" val="1766989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85383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/>
              <a:t>Scoring – example </a:t>
            </a:r>
            <a:r>
              <a:rPr lang="en-US" sz="2400" b="1" u="sng" dirty="0" smtClean="0"/>
              <a:t>#2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2nd</a:t>
            </a:r>
            <a:r>
              <a:rPr lang="en-US" sz="2400" dirty="0" smtClean="0"/>
              <a:t> – </a:t>
            </a:r>
            <a:r>
              <a:rPr lang="en-US" sz="2400" b="1" u="sng" dirty="0" smtClean="0"/>
              <a:t>If</a:t>
            </a:r>
            <a:r>
              <a:rPr lang="en-US" sz="2400" dirty="0" smtClean="0"/>
              <a:t> </a:t>
            </a:r>
            <a:r>
              <a:rPr lang="en-US" sz="2400" b="1" u="sng" dirty="0" smtClean="0"/>
              <a:t>no</a:t>
            </a:r>
            <a:r>
              <a:rPr lang="en-US" sz="2400" b="1" dirty="0" smtClean="0"/>
              <a:t> ETI</a:t>
            </a:r>
            <a:r>
              <a:rPr lang="en-US" sz="2400" dirty="0" smtClean="0"/>
              <a:t>, then check for </a:t>
            </a:r>
            <a:r>
              <a:rPr lang="en-US" sz="2400" b="1" u="sng" dirty="0" smtClean="0"/>
              <a:t>MTI</a:t>
            </a:r>
            <a:r>
              <a:rPr lang="en-US" sz="2400" dirty="0" smtClean="0"/>
              <a:t> in </a:t>
            </a:r>
            <a:r>
              <a:rPr lang="en-US" sz="2400" u="sng" dirty="0" smtClean="0"/>
              <a:t>Rows 1 &amp; 2 </a:t>
            </a:r>
            <a:r>
              <a:rPr lang="en-US" sz="2400" dirty="0" smtClean="0"/>
              <a:t>– if </a:t>
            </a:r>
            <a:r>
              <a:rPr lang="en-US" sz="2400" b="1" u="sng" dirty="0" smtClean="0"/>
              <a:t>two </a:t>
            </a:r>
            <a:r>
              <a:rPr lang="en-US" sz="2400" u="sng" dirty="0" smtClean="0"/>
              <a:t>letter-letter matches </a:t>
            </a:r>
            <a:r>
              <a:rPr lang="en-US" sz="2400" dirty="0" smtClean="0"/>
              <a:t>= </a:t>
            </a:r>
            <a:r>
              <a:rPr lang="en-US" sz="2400" b="1" dirty="0" smtClean="0"/>
              <a:t>MTI </a:t>
            </a:r>
            <a:r>
              <a:rPr lang="en-US" sz="2400" dirty="0" smtClean="0"/>
              <a:t>= </a:t>
            </a:r>
            <a:r>
              <a:rPr lang="en-US" sz="2400" b="1" dirty="0" smtClean="0"/>
              <a:t>Plant detects </a:t>
            </a:r>
            <a:r>
              <a:rPr lang="en-US" sz="2400" dirty="0" smtClean="0"/>
              <a:t>Pathogen, and wins.</a:t>
            </a:r>
            <a:endParaRPr lang="en-US" sz="2400" dirty="0"/>
          </a:p>
        </p:txBody>
      </p:sp>
      <p:sp>
        <p:nvSpPr>
          <p:cNvPr id="29" name="Freeform 28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4" name="TextBox 33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5" name="Group 34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6" name="Rectangle 35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Isosceles Triangle 11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Isosceles Triangle 11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643119" y="2610844"/>
            <a:ext cx="938569" cy="578969"/>
            <a:chOff x="4581244" y="2610844"/>
            <a:chExt cx="938569" cy="578969"/>
          </a:xfrm>
        </p:grpSpPr>
        <p:sp>
          <p:nvSpPr>
            <p:cNvPr id="149" name="Rectangle 148"/>
            <p:cNvSpPr/>
            <p:nvPr/>
          </p:nvSpPr>
          <p:spPr>
            <a:xfrm>
              <a:off x="4581244" y="2610844"/>
              <a:ext cx="938569" cy="568411"/>
            </a:xfrm>
            <a:prstGeom prst="rect">
              <a:avLst/>
            </a:prstGeom>
            <a:solidFill>
              <a:srgbClr val="FF99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4752854" y="2757958"/>
              <a:ext cx="662003" cy="431855"/>
              <a:chOff x="1057563" y="560144"/>
              <a:chExt cx="747613" cy="456091"/>
            </a:xfrm>
          </p:grpSpPr>
          <p:sp>
            <p:nvSpPr>
              <p:cNvPr id="151" name="Freeform 15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2" name="Straight Connector 15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TextBox 152"/>
            <p:cNvSpPr txBox="1"/>
            <p:nvPr/>
          </p:nvSpPr>
          <p:spPr>
            <a:xfrm rot="16200000">
              <a:off x="4831888" y="2730940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6" name="Freeform 15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" name="Straight Connector 15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0" name="Group 159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1" name="Freeform 1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TextBox 162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6" name="Freeform 16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TextBox 167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0" name="Group 189"/>
          <p:cNvGrpSpPr/>
          <p:nvPr/>
        </p:nvGrpSpPr>
        <p:grpSpPr>
          <a:xfrm>
            <a:off x="7732065" y="3746536"/>
            <a:ext cx="516205" cy="1061075"/>
            <a:chOff x="8359899" y="3612805"/>
            <a:chExt cx="890813" cy="1384126"/>
          </a:xfrm>
        </p:grpSpPr>
        <p:sp>
          <p:nvSpPr>
            <p:cNvPr id="191" name="Rectangle 19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4" name="Isosceles Triangle 19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7" name="Rectangle 196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5" name="Flowchart: Manual Operation 20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10" name="Rectangle 209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2" name="Flowchart: Manual Operation 21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5" name="TextBox 214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7" name="Group 216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8" name="Rectangle 217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21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0" name="Flowchart: Manual Operation 21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3" name="TextBox 222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5" name="Rectangle 22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8" name="Freeform 22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Isosceles Triangle 22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Isosceles Triangle 22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35" name="Rectangle 23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Group 23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8" name="Freeform 23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Isosceles Triangle 23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Isosceles Triangle 23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Isosceles Triangle 24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7" name="TextBox 23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5" name="Rectangle 24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" name="Group 24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8" name="Freeform 24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Isosceles Triangle 24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Isosceles Triangle 25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7" name="TextBox 24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5" name="Rectangle 254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8" name="Freeform 2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Isosceles Triangle 25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Isosceles Triangle 25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Isosceles Triangle 26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Isosceles Triangle 26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7" name="TextBox 25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4" name="Left Bracket 263"/>
          <p:cNvSpPr/>
          <p:nvPr/>
        </p:nvSpPr>
        <p:spPr>
          <a:xfrm>
            <a:off x="738857" y="2646535"/>
            <a:ext cx="45719" cy="973362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1249" y="3520746"/>
            <a:ext cx="8219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Next, look here</a:t>
            </a:r>
            <a:endParaRPr lang="en-US" sz="1600" b="1" dirty="0"/>
          </a:p>
        </p:txBody>
      </p:sp>
      <p:sp>
        <p:nvSpPr>
          <p:cNvPr id="265" name="Right Arrow 264"/>
          <p:cNvSpPr/>
          <p:nvPr/>
        </p:nvSpPr>
        <p:spPr>
          <a:xfrm>
            <a:off x="166800" y="2743181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ight Arrow 265"/>
          <p:cNvSpPr/>
          <p:nvPr/>
        </p:nvSpPr>
        <p:spPr>
          <a:xfrm>
            <a:off x="174028" y="3204154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8586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85383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/>
              <a:t>Scoring – example </a:t>
            </a:r>
            <a:r>
              <a:rPr lang="en-US" sz="2400" b="1" u="sng" dirty="0" smtClean="0"/>
              <a:t>#2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2nd</a:t>
            </a:r>
            <a:r>
              <a:rPr lang="en-US" sz="2400" dirty="0" smtClean="0"/>
              <a:t> – </a:t>
            </a:r>
            <a:r>
              <a:rPr lang="en-US" sz="2400" b="1" u="sng" dirty="0" smtClean="0"/>
              <a:t>If</a:t>
            </a:r>
            <a:r>
              <a:rPr lang="en-US" sz="2400" dirty="0" smtClean="0"/>
              <a:t> </a:t>
            </a:r>
            <a:r>
              <a:rPr lang="en-US" sz="2400" b="1" u="sng" dirty="0" smtClean="0"/>
              <a:t>no</a:t>
            </a:r>
            <a:r>
              <a:rPr lang="en-US" sz="2400" b="1" dirty="0" smtClean="0"/>
              <a:t> ETI</a:t>
            </a:r>
            <a:r>
              <a:rPr lang="en-US" sz="2400" dirty="0" smtClean="0"/>
              <a:t>, then check for </a:t>
            </a:r>
            <a:r>
              <a:rPr lang="en-US" sz="2400" b="1" u="sng" dirty="0" smtClean="0"/>
              <a:t>MTI</a:t>
            </a:r>
            <a:r>
              <a:rPr lang="en-US" sz="2400" dirty="0" smtClean="0"/>
              <a:t> in </a:t>
            </a:r>
            <a:r>
              <a:rPr lang="en-US" sz="2400" u="sng" dirty="0" smtClean="0"/>
              <a:t>Rows 1 &amp; 2 </a:t>
            </a:r>
            <a:r>
              <a:rPr lang="en-US" sz="2400" dirty="0" smtClean="0"/>
              <a:t>– if </a:t>
            </a:r>
            <a:r>
              <a:rPr lang="en-US" sz="2400" b="1" u="sng" dirty="0" smtClean="0"/>
              <a:t>two </a:t>
            </a:r>
            <a:r>
              <a:rPr lang="en-US" sz="2400" u="sng" dirty="0" smtClean="0"/>
              <a:t>letter-letter matches </a:t>
            </a:r>
            <a:r>
              <a:rPr lang="en-US" sz="2400" dirty="0" smtClean="0"/>
              <a:t>= </a:t>
            </a:r>
            <a:r>
              <a:rPr lang="en-US" sz="2400" b="1" dirty="0" smtClean="0"/>
              <a:t>MTI </a:t>
            </a:r>
            <a:r>
              <a:rPr lang="en-US" sz="2400" dirty="0" smtClean="0"/>
              <a:t>= </a:t>
            </a:r>
            <a:r>
              <a:rPr lang="en-US" sz="2400" b="1" dirty="0" smtClean="0"/>
              <a:t>Plant detects </a:t>
            </a:r>
            <a:r>
              <a:rPr lang="en-US" sz="2400" dirty="0" smtClean="0"/>
              <a:t>Pathogen, and wins.</a:t>
            </a:r>
            <a:endParaRPr lang="en-US" sz="2400" dirty="0"/>
          </a:p>
        </p:txBody>
      </p:sp>
      <p:sp>
        <p:nvSpPr>
          <p:cNvPr id="29" name="Freeform 28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4" name="TextBox 33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5" name="Group 34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6" name="Rectangle 35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Isosceles Triangle 11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Isosceles Triangle 11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643119" y="2610844"/>
            <a:ext cx="938569" cy="578969"/>
            <a:chOff x="4581244" y="2610844"/>
            <a:chExt cx="938569" cy="578969"/>
          </a:xfrm>
        </p:grpSpPr>
        <p:sp>
          <p:nvSpPr>
            <p:cNvPr id="149" name="Rectangle 148"/>
            <p:cNvSpPr/>
            <p:nvPr/>
          </p:nvSpPr>
          <p:spPr>
            <a:xfrm>
              <a:off x="4581244" y="2610844"/>
              <a:ext cx="938569" cy="568411"/>
            </a:xfrm>
            <a:prstGeom prst="rect">
              <a:avLst/>
            </a:prstGeom>
            <a:solidFill>
              <a:srgbClr val="FF99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4752854" y="2757958"/>
              <a:ext cx="662003" cy="431855"/>
              <a:chOff x="1057563" y="560144"/>
              <a:chExt cx="747613" cy="456091"/>
            </a:xfrm>
          </p:grpSpPr>
          <p:sp>
            <p:nvSpPr>
              <p:cNvPr id="151" name="Freeform 15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2" name="Straight Connector 15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TextBox 152"/>
            <p:cNvSpPr txBox="1"/>
            <p:nvPr/>
          </p:nvSpPr>
          <p:spPr>
            <a:xfrm rot="16200000">
              <a:off x="4831888" y="2730940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6" name="Freeform 15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" name="Straight Connector 15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0" name="Group 159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1" name="Freeform 1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TextBox 162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6" name="Freeform 16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TextBox 167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0" name="Group 189"/>
          <p:cNvGrpSpPr/>
          <p:nvPr/>
        </p:nvGrpSpPr>
        <p:grpSpPr>
          <a:xfrm>
            <a:off x="7732065" y="3746536"/>
            <a:ext cx="516205" cy="1061075"/>
            <a:chOff x="8359899" y="3612805"/>
            <a:chExt cx="890813" cy="1384126"/>
          </a:xfrm>
        </p:grpSpPr>
        <p:sp>
          <p:nvSpPr>
            <p:cNvPr id="191" name="Rectangle 19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4" name="Isosceles Triangle 19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7" name="Rectangle 196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5" name="Flowchart: Manual Operation 20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10" name="Rectangle 209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2" name="Flowchart: Manual Operation 21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5" name="TextBox 214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7" name="Group 216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8" name="Rectangle 217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21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0" name="Flowchart: Manual Operation 21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3" name="TextBox 222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5" name="Rectangle 22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8" name="Freeform 22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Isosceles Triangle 22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Isosceles Triangle 22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35" name="Rectangle 23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Group 23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8" name="Freeform 23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Isosceles Triangle 23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Isosceles Triangle 23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Isosceles Triangle 24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7" name="TextBox 23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5" name="Rectangle 24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" name="Group 24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8" name="Freeform 24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Isosceles Triangle 24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Isosceles Triangle 25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7" name="TextBox 24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5" name="Rectangle 254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8" name="Freeform 2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Isosceles Triangle 25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Isosceles Triangle 25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Isosceles Triangle 26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Isosceles Triangle 26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7" name="TextBox 25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4" name="Left Bracket 263"/>
          <p:cNvSpPr/>
          <p:nvPr/>
        </p:nvSpPr>
        <p:spPr>
          <a:xfrm>
            <a:off x="738857" y="2646535"/>
            <a:ext cx="45719" cy="973362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1249" y="3520746"/>
            <a:ext cx="8219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Next, look here</a:t>
            </a:r>
            <a:endParaRPr lang="en-US" sz="1600" b="1" dirty="0"/>
          </a:p>
        </p:txBody>
      </p:sp>
      <p:sp>
        <p:nvSpPr>
          <p:cNvPr id="265" name="Right Arrow 264"/>
          <p:cNvSpPr/>
          <p:nvPr/>
        </p:nvSpPr>
        <p:spPr>
          <a:xfrm>
            <a:off x="166800" y="2743181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ight Arrow 265"/>
          <p:cNvSpPr/>
          <p:nvPr/>
        </p:nvSpPr>
        <p:spPr>
          <a:xfrm>
            <a:off x="174028" y="3204154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268522" y="2480941"/>
            <a:ext cx="1126670" cy="1409907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036675" y="2018805"/>
            <a:ext cx="17274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 good match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870196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85383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/>
              <a:t>Scoring – example </a:t>
            </a:r>
            <a:r>
              <a:rPr lang="en-US" sz="2400" b="1" u="sng" dirty="0" smtClean="0"/>
              <a:t>#2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2nd</a:t>
            </a:r>
            <a:r>
              <a:rPr lang="en-US" sz="2400" dirty="0" smtClean="0"/>
              <a:t> – </a:t>
            </a:r>
            <a:r>
              <a:rPr lang="en-US" sz="2400" b="1" u="sng" dirty="0" smtClean="0"/>
              <a:t>If</a:t>
            </a:r>
            <a:r>
              <a:rPr lang="en-US" sz="2400" dirty="0" smtClean="0"/>
              <a:t> </a:t>
            </a:r>
            <a:r>
              <a:rPr lang="en-US" sz="2400" b="1" u="sng" dirty="0" smtClean="0"/>
              <a:t>no</a:t>
            </a:r>
            <a:r>
              <a:rPr lang="en-US" sz="2400" b="1" dirty="0" smtClean="0"/>
              <a:t> ETI</a:t>
            </a:r>
            <a:r>
              <a:rPr lang="en-US" sz="2400" dirty="0" smtClean="0"/>
              <a:t>, then check for </a:t>
            </a:r>
            <a:r>
              <a:rPr lang="en-US" sz="2400" b="1" u="sng" dirty="0" smtClean="0"/>
              <a:t>MTI</a:t>
            </a:r>
            <a:r>
              <a:rPr lang="en-US" sz="2400" dirty="0" smtClean="0"/>
              <a:t> in </a:t>
            </a:r>
            <a:r>
              <a:rPr lang="en-US" sz="2400" u="sng" dirty="0" smtClean="0"/>
              <a:t>Rows 1 &amp; 2 </a:t>
            </a:r>
            <a:r>
              <a:rPr lang="en-US" sz="2400" dirty="0" smtClean="0"/>
              <a:t>– if </a:t>
            </a:r>
            <a:r>
              <a:rPr lang="en-US" sz="2400" b="1" u="sng" dirty="0" smtClean="0"/>
              <a:t>two </a:t>
            </a:r>
            <a:r>
              <a:rPr lang="en-US" sz="2400" u="sng" dirty="0" smtClean="0"/>
              <a:t>letter-letter matches </a:t>
            </a:r>
            <a:r>
              <a:rPr lang="en-US" sz="2400" dirty="0" smtClean="0"/>
              <a:t>= </a:t>
            </a:r>
            <a:r>
              <a:rPr lang="en-US" sz="2400" b="1" dirty="0" smtClean="0"/>
              <a:t>MTI </a:t>
            </a:r>
            <a:r>
              <a:rPr lang="en-US" sz="2400" dirty="0" smtClean="0"/>
              <a:t>= </a:t>
            </a:r>
            <a:r>
              <a:rPr lang="en-US" sz="2400" b="1" dirty="0" smtClean="0"/>
              <a:t>Plant detects </a:t>
            </a:r>
            <a:r>
              <a:rPr lang="en-US" sz="2400" dirty="0" smtClean="0"/>
              <a:t>Pathogen, and wins.</a:t>
            </a:r>
            <a:endParaRPr lang="en-US" sz="2400" dirty="0"/>
          </a:p>
        </p:txBody>
      </p:sp>
      <p:sp>
        <p:nvSpPr>
          <p:cNvPr id="29" name="Freeform 28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4" name="TextBox 33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5" name="Group 34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6" name="Rectangle 35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Isosceles Triangle 11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Isosceles Triangle 11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643119" y="2610844"/>
            <a:ext cx="938569" cy="578969"/>
            <a:chOff x="4581244" y="2610844"/>
            <a:chExt cx="938569" cy="578969"/>
          </a:xfrm>
        </p:grpSpPr>
        <p:sp>
          <p:nvSpPr>
            <p:cNvPr id="149" name="Rectangle 148"/>
            <p:cNvSpPr/>
            <p:nvPr/>
          </p:nvSpPr>
          <p:spPr>
            <a:xfrm>
              <a:off x="4581244" y="2610844"/>
              <a:ext cx="938569" cy="568411"/>
            </a:xfrm>
            <a:prstGeom prst="rect">
              <a:avLst/>
            </a:prstGeom>
            <a:solidFill>
              <a:srgbClr val="FF99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4752854" y="2757958"/>
              <a:ext cx="662003" cy="431855"/>
              <a:chOff x="1057563" y="560144"/>
              <a:chExt cx="747613" cy="456091"/>
            </a:xfrm>
          </p:grpSpPr>
          <p:sp>
            <p:nvSpPr>
              <p:cNvPr id="151" name="Freeform 15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2" name="Straight Connector 15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TextBox 152"/>
            <p:cNvSpPr txBox="1"/>
            <p:nvPr/>
          </p:nvSpPr>
          <p:spPr>
            <a:xfrm rot="16200000">
              <a:off x="4831888" y="2730940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6" name="Freeform 15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" name="Straight Connector 15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0" name="Group 159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1" name="Freeform 1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TextBox 162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6" name="Freeform 16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TextBox 167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0" name="Group 189"/>
          <p:cNvGrpSpPr/>
          <p:nvPr/>
        </p:nvGrpSpPr>
        <p:grpSpPr>
          <a:xfrm>
            <a:off x="7732065" y="3746536"/>
            <a:ext cx="516205" cy="1061075"/>
            <a:chOff x="8359899" y="3612805"/>
            <a:chExt cx="890813" cy="1384126"/>
          </a:xfrm>
        </p:grpSpPr>
        <p:sp>
          <p:nvSpPr>
            <p:cNvPr id="191" name="Rectangle 19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4" name="Isosceles Triangle 19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7" name="Rectangle 196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5" name="Flowchart: Manual Operation 20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10" name="Rectangle 209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2" name="Flowchart: Manual Operation 21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5" name="TextBox 214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7" name="Group 216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8" name="Rectangle 217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21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0" name="Flowchart: Manual Operation 21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3" name="TextBox 222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5" name="Rectangle 22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8" name="Freeform 22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Isosceles Triangle 22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Isosceles Triangle 22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35" name="Rectangle 23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Group 23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8" name="Freeform 23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Isosceles Triangle 23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Isosceles Triangle 23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Isosceles Triangle 24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7" name="TextBox 23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5" name="Rectangle 24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" name="Group 24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8" name="Freeform 24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Isosceles Triangle 24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Isosceles Triangle 25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7" name="TextBox 24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5" name="Rectangle 254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8" name="Freeform 2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Isosceles Triangle 25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Isosceles Triangle 25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Isosceles Triangle 26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Isosceles Triangle 26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7" name="TextBox 25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4" name="Left Bracket 263"/>
          <p:cNvSpPr/>
          <p:nvPr/>
        </p:nvSpPr>
        <p:spPr>
          <a:xfrm>
            <a:off x="738857" y="2646535"/>
            <a:ext cx="45719" cy="973362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1249" y="3520746"/>
            <a:ext cx="8219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Next, look here</a:t>
            </a:r>
            <a:endParaRPr lang="en-US" sz="1600" b="1" dirty="0"/>
          </a:p>
        </p:txBody>
      </p:sp>
      <p:sp>
        <p:nvSpPr>
          <p:cNvPr id="265" name="Right Arrow 264"/>
          <p:cNvSpPr/>
          <p:nvPr/>
        </p:nvSpPr>
        <p:spPr>
          <a:xfrm>
            <a:off x="166800" y="2743181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ight Arrow 265"/>
          <p:cNvSpPr/>
          <p:nvPr/>
        </p:nvSpPr>
        <p:spPr>
          <a:xfrm>
            <a:off x="174028" y="3204154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268522" y="2480941"/>
            <a:ext cx="1126670" cy="1409907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036675" y="2018805"/>
            <a:ext cx="17274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 good match</a:t>
            </a:r>
            <a:endParaRPr lang="en-US" sz="2000" b="1" dirty="0"/>
          </a:p>
        </p:txBody>
      </p:sp>
      <p:sp>
        <p:nvSpPr>
          <p:cNvPr id="267" name="Rectangle 266"/>
          <p:cNvSpPr/>
          <p:nvPr/>
        </p:nvSpPr>
        <p:spPr>
          <a:xfrm>
            <a:off x="3536754" y="2477360"/>
            <a:ext cx="1126670" cy="2461560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3288297" y="1769029"/>
            <a:ext cx="210654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But this match is disabled; no good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2020512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5642" y="332522"/>
            <a:ext cx="85383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/>
              <a:t>Scoring – example </a:t>
            </a:r>
            <a:r>
              <a:rPr lang="en-US" sz="2400" b="1" u="sng" dirty="0" smtClean="0"/>
              <a:t>#2</a:t>
            </a:r>
            <a:r>
              <a:rPr lang="en-US" sz="2400" b="1" dirty="0" smtClean="0"/>
              <a:t>:</a:t>
            </a:r>
            <a:endParaRPr lang="en-US" sz="2400" b="1" dirty="0"/>
          </a:p>
          <a:p>
            <a:r>
              <a:rPr lang="en-US" sz="2400" dirty="0" smtClean="0"/>
              <a:t>   </a:t>
            </a:r>
            <a:r>
              <a:rPr lang="en-US" sz="2400" b="1" dirty="0" smtClean="0"/>
              <a:t>2nd</a:t>
            </a:r>
            <a:r>
              <a:rPr lang="en-US" sz="2400" dirty="0" smtClean="0"/>
              <a:t> – </a:t>
            </a:r>
            <a:r>
              <a:rPr lang="en-US" sz="2400" b="1" u="sng" dirty="0" smtClean="0"/>
              <a:t>If</a:t>
            </a:r>
            <a:r>
              <a:rPr lang="en-US" sz="2400" dirty="0" smtClean="0"/>
              <a:t> </a:t>
            </a:r>
            <a:r>
              <a:rPr lang="en-US" sz="2400" b="1" u="sng" dirty="0" smtClean="0"/>
              <a:t>no</a:t>
            </a:r>
            <a:r>
              <a:rPr lang="en-US" sz="2400" b="1" dirty="0" smtClean="0"/>
              <a:t> ETI</a:t>
            </a:r>
            <a:r>
              <a:rPr lang="en-US" sz="2400" dirty="0" smtClean="0"/>
              <a:t>, then check for </a:t>
            </a:r>
            <a:r>
              <a:rPr lang="en-US" sz="2400" b="1" u="sng" dirty="0" smtClean="0"/>
              <a:t>MTI</a:t>
            </a:r>
            <a:r>
              <a:rPr lang="en-US" sz="2400" dirty="0" smtClean="0"/>
              <a:t> in </a:t>
            </a:r>
            <a:r>
              <a:rPr lang="en-US" sz="2400" u="sng" dirty="0" smtClean="0"/>
              <a:t>Rows 1 &amp; 2 </a:t>
            </a:r>
            <a:r>
              <a:rPr lang="en-US" sz="2400" dirty="0" smtClean="0"/>
              <a:t>– if </a:t>
            </a:r>
            <a:r>
              <a:rPr lang="en-US" sz="2400" b="1" u="sng" dirty="0" smtClean="0"/>
              <a:t>two </a:t>
            </a:r>
            <a:r>
              <a:rPr lang="en-US" sz="2400" u="sng" dirty="0" smtClean="0"/>
              <a:t>letter-letter matches </a:t>
            </a:r>
            <a:r>
              <a:rPr lang="en-US" sz="2400" dirty="0" smtClean="0"/>
              <a:t>= </a:t>
            </a:r>
            <a:r>
              <a:rPr lang="en-US" sz="2400" b="1" dirty="0" smtClean="0"/>
              <a:t>MTI </a:t>
            </a:r>
            <a:r>
              <a:rPr lang="en-US" sz="2400" dirty="0" smtClean="0"/>
              <a:t>= </a:t>
            </a:r>
            <a:r>
              <a:rPr lang="en-US" sz="2400" b="1" dirty="0" smtClean="0"/>
              <a:t>Plant detects </a:t>
            </a:r>
            <a:r>
              <a:rPr lang="en-US" sz="2400" dirty="0" smtClean="0"/>
              <a:t>Pathogen, and wins.</a:t>
            </a:r>
            <a:endParaRPr lang="en-US" sz="2400" dirty="0"/>
          </a:p>
        </p:txBody>
      </p:sp>
      <p:sp>
        <p:nvSpPr>
          <p:cNvPr id="29" name="Freeform 28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4" name="TextBox 33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5" name="Group 34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36" name="Rectangle 35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7" name="Rectangle 36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8" name="Rectangle 37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3" name="Rectangle 42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4" name="Rectangle 73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5" name="Rectangle 74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6" name="Rectangle 75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7" name="Rectangle 76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TextBox 91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4" name="TextBox 93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Isosceles Triangle 117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Isosceles Triangle 119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4" name="TextBox 123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5" name="TextBox 124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26" name="TextBox 125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extBox 138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643119" y="2610844"/>
            <a:ext cx="938569" cy="578969"/>
            <a:chOff x="4581244" y="2610844"/>
            <a:chExt cx="938569" cy="578969"/>
          </a:xfrm>
        </p:grpSpPr>
        <p:sp>
          <p:nvSpPr>
            <p:cNvPr id="149" name="Rectangle 148"/>
            <p:cNvSpPr/>
            <p:nvPr/>
          </p:nvSpPr>
          <p:spPr>
            <a:xfrm>
              <a:off x="4581244" y="2610844"/>
              <a:ext cx="938569" cy="568411"/>
            </a:xfrm>
            <a:prstGeom prst="rect">
              <a:avLst/>
            </a:prstGeom>
            <a:solidFill>
              <a:srgbClr val="FF9933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4752854" y="2757958"/>
              <a:ext cx="662003" cy="431855"/>
              <a:chOff x="1057563" y="560144"/>
              <a:chExt cx="747613" cy="456091"/>
            </a:xfrm>
          </p:grpSpPr>
          <p:sp>
            <p:nvSpPr>
              <p:cNvPr id="151" name="Freeform 150"/>
              <p:cNvSpPr/>
              <p:nvPr/>
            </p:nvSpPr>
            <p:spPr>
              <a:xfrm>
                <a:off x="1064735" y="619983"/>
                <a:ext cx="740441" cy="273060"/>
              </a:xfrm>
              <a:custGeom>
                <a:avLst/>
                <a:gdLst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44604 h 379141"/>
                  <a:gd name="connsiteX1" fmla="*/ 182880 w 740441"/>
                  <a:gd name="connsiteY1" fmla="*/ 0 h 379141"/>
                  <a:gd name="connsiteX2" fmla="*/ 343457 w 740441"/>
                  <a:gd name="connsiteY2" fmla="*/ 22302 h 379141"/>
                  <a:gd name="connsiteX3" fmla="*/ 477272 w 740441"/>
                  <a:gd name="connsiteY3" fmla="*/ 111512 h 379141"/>
                  <a:gd name="connsiteX4" fmla="*/ 602165 w 740441"/>
                  <a:gd name="connsiteY4" fmla="*/ 107051 h 379141"/>
                  <a:gd name="connsiteX5" fmla="*/ 740441 w 740441"/>
                  <a:gd name="connsiteY5" fmla="*/ 53525 h 379141"/>
                  <a:gd name="connsiteX6" fmla="*/ 686915 w 740441"/>
                  <a:gd name="connsiteY6" fmla="*/ 223024 h 379141"/>
                  <a:gd name="connsiteX7" fmla="*/ 597705 w 740441"/>
                  <a:gd name="connsiteY7" fmla="*/ 316694 h 379141"/>
                  <a:gd name="connsiteX8" fmla="*/ 486193 w 740441"/>
                  <a:gd name="connsiteY8" fmla="*/ 343457 h 379141"/>
                  <a:gd name="connsiteX9" fmla="*/ 370220 w 740441"/>
                  <a:gd name="connsiteY9" fmla="*/ 312234 h 379141"/>
                  <a:gd name="connsiteX10" fmla="*/ 276550 w 740441"/>
                  <a:gd name="connsiteY10" fmla="*/ 289931 h 379141"/>
                  <a:gd name="connsiteX11" fmla="*/ 178419 w 740441"/>
                  <a:gd name="connsiteY11" fmla="*/ 325615 h 379141"/>
                  <a:gd name="connsiteX12" fmla="*/ 4460 w 740441"/>
                  <a:gd name="connsiteY12" fmla="*/ 379141 h 379141"/>
                  <a:gd name="connsiteX13" fmla="*/ 0 w 740441"/>
                  <a:gd name="connsiteY13" fmla="*/ 44604 h 379141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78419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76550 w 740441"/>
                  <a:gd name="connsiteY10" fmla="*/ 295333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0220 w 740441"/>
                  <a:gd name="connsiteY9" fmla="*/ 317636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50006 h 384543"/>
                  <a:gd name="connsiteX1" fmla="*/ 182880 w 740441"/>
                  <a:gd name="connsiteY1" fmla="*/ 5402 h 384543"/>
                  <a:gd name="connsiteX2" fmla="*/ 343457 w 740441"/>
                  <a:gd name="connsiteY2" fmla="*/ 27704 h 384543"/>
                  <a:gd name="connsiteX3" fmla="*/ 477272 w 740441"/>
                  <a:gd name="connsiteY3" fmla="*/ 116914 h 384543"/>
                  <a:gd name="connsiteX4" fmla="*/ 602165 w 740441"/>
                  <a:gd name="connsiteY4" fmla="*/ 112453 h 384543"/>
                  <a:gd name="connsiteX5" fmla="*/ 740441 w 740441"/>
                  <a:gd name="connsiteY5" fmla="*/ 58927 h 384543"/>
                  <a:gd name="connsiteX6" fmla="*/ 686915 w 740441"/>
                  <a:gd name="connsiteY6" fmla="*/ 228426 h 384543"/>
                  <a:gd name="connsiteX7" fmla="*/ 597705 w 740441"/>
                  <a:gd name="connsiteY7" fmla="*/ 322096 h 384543"/>
                  <a:gd name="connsiteX8" fmla="*/ 486193 w 740441"/>
                  <a:gd name="connsiteY8" fmla="*/ 348859 h 384543"/>
                  <a:gd name="connsiteX9" fmla="*/ 379141 w 740441"/>
                  <a:gd name="connsiteY9" fmla="*/ 331017 h 384543"/>
                  <a:gd name="connsiteX10" fmla="*/ 263169 w 740441"/>
                  <a:gd name="connsiteY10" fmla="*/ 308714 h 384543"/>
                  <a:gd name="connsiteX11" fmla="*/ 151656 w 740441"/>
                  <a:gd name="connsiteY11" fmla="*/ 331017 h 384543"/>
                  <a:gd name="connsiteX12" fmla="*/ 4460 w 740441"/>
                  <a:gd name="connsiteY12" fmla="*/ 384543 h 384543"/>
                  <a:gd name="connsiteX13" fmla="*/ 0 w 740441"/>
                  <a:gd name="connsiteY13" fmla="*/ 50006 h 384543"/>
                  <a:gd name="connsiteX0" fmla="*/ 0 w 740441"/>
                  <a:gd name="connsiteY0" fmla="*/ 49698 h 384235"/>
                  <a:gd name="connsiteX1" fmla="*/ 182880 w 740441"/>
                  <a:gd name="connsiteY1" fmla="*/ 5094 h 384235"/>
                  <a:gd name="connsiteX2" fmla="*/ 343457 w 740441"/>
                  <a:gd name="connsiteY2" fmla="*/ 27396 h 384235"/>
                  <a:gd name="connsiteX3" fmla="*/ 454970 w 740441"/>
                  <a:gd name="connsiteY3" fmla="*/ 103224 h 384235"/>
                  <a:gd name="connsiteX4" fmla="*/ 602165 w 740441"/>
                  <a:gd name="connsiteY4" fmla="*/ 112145 h 384235"/>
                  <a:gd name="connsiteX5" fmla="*/ 740441 w 740441"/>
                  <a:gd name="connsiteY5" fmla="*/ 58619 h 384235"/>
                  <a:gd name="connsiteX6" fmla="*/ 686915 w 740441"/>
                  <a:gd name="connsiteY6" fmla="*/ 228118 h 384235"/>
                  <a:gd name="connsiteX7" fmla="*/ 597705 w 740441"/>
                  <a:gd name="connsiteY7" fmla="*/ 321788 h 384235"/>
                  <a:gd name="connsiteX8" fmla="*/ 486193 w 740441"/>
                  <a:gd name="connsiteY8" fmla="*/ 348551 h 384235"/>
                  <a:gd name="connsiteX9" fmla="*/ 379141 w 740441"/>
                  <a:gd name="connsiteY9" fmla="*/ 330709 h 384235"/>
                  <a:gd name="connsiteX10" fmla="*/ 263169 w 740441"/>
                  <a:gd name="connsiteY10" fmla="*/ 308406 h 384235"/>
                  <a:gd name="connsiteX11" fmla="*/ 151656 w 740441"/>
                  <a:gd name="connsiteY11" fmla="*/ 330709 h 384235"/>
                  <a:gd name="connsiteX12" fmla="*/ 4460 w 740441"/>
                  <a:gd name="connsiteY12" fmla="*/ 384235 h 384235"/>
                  <a:gd name="connsiteX13" fmla="*/ 0 w 740441"/>
                  <a:gd name="connsiteY13" fmla="*/ 49698 h 384235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02165 w 740441"/>
                  <a:gd name="connsiteY4" fmla="*/ 112347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900 h 384437"/>
                  <a:gd name="connsiteX1" fmla="*/ 182880 w 740441"/>
                  <a:gd name="connsiteY1" fmla="*/ 5296 h 384437"/>
                  <a:gd name="connsiteX2" fmla="*/ 343457 w 740441"/>
                  <a:gd name="connsiteY2" fmla="*/ 27598 h 384437"/>
                  <a:gd name="connsiteX3" fmla="*/ 481733 w 740441"/>
                  <a:gd name="connsiteY3" fmla="*/ 112347 h 384437"/>
                  <a:gd name="connsiteX4" fmla="*/ 637849 w 740441"/>
                  <a:gd name="connsiteY4" fmla="*/ 98965 h 384437"/>
                  <a:gd name="connsiteX5" fmla="*/ 740441 w 740441"/>
                  <a:gd name="connsiteY5" fmla="*/ 58821 h 384437"/>
                  <a:gd name="connsiteX6" fmla="*/ 686915 w 740441"/>
                  <a:gd name="connsiteY6" fmla="*/ 228320 h 384437"/>
                  <a:gd name="connsiteX7" fmla="*/ 597705 w 740441"/>
                  <a:gd name="connsiteY7" fmla="*/ 321990 h 384437"/>
                  <a:gd name="connsiteX8" fmla="*/ 486193 w 740441"/>
                  <a:gd name="connsiteY8" fmla="*/ 348753 h 384437"/>
                  <a:gd name="connsiteX9" fmla="*/ 379141 w 740441"/>
                  <a:gd name="connsiteY9" fmla="*/ 330911 h 384437"/>
                  <a:gd name="connsiteX10" fmla="*/ 263169 w 740441"/>
                  <a:gd name="connsiteY10" fmla="*/ 308608 h 384437"/>
                  <a:gd name="connsiteX11" fmla="*/ 151656 w 740441"/>
                  <a:gd name="connsiteY11" fmla="*/ 330911 h 384437"/>
                  <a:gd name="connsiteX12" fmla="*/ 4460 w 740441"/>
                  <a:gd name="connsiteY12" fmla="*/ 384437 h 384437"/>
                  <a:gd name="connsiteX13" fmla="*/ 0 w 740441"/>
                  <a:gd name="connsiteY13" fmla="*/ 49900 h 384437"/>
                  <a:gd name="connsiteX0" fmla="*/ 0 w 740441"/>
                  <a:gd name="connsiteY0" fmla="*/ 49602 h 384139"/>
                  <a:gd name="connsiteX1" fmla="*/ 182880 w 740441"/>
                  <a:gd name="connsiteY1" fmla="*/ 4998 h 384139"/>
                  <a:gd name="connsiteX2" fmla="*/ 343457 w 740441"/>
                  <a:gd name="connsiteY2" fmla="*/ 27300 h 384139"/>
                  <a:gd name="connsiteX3" fmla="*/ 468351 w 740441"/>
                  <a:gd name="connsiteY3" fmla="*/ 98668 h 384139"/>
                  <a:gd name="connsiteX4" fmla="*/ 637849 w 740441"/>
                  <a:gd name="connsiteY4" fmla="*/ 98667 h 384139"/>
                  <a:gd name="connsiteX5" fmla="*/ 740441 w 740441"/>
                  <a:gd name="connsiteY5" fmla="*/ 58523 h 384139"/>
                  <a:gd name="connsiteX6" fmla="*/ 686915 w 740441"/>
                  <a:gd name="connsiteY6" fmla="*/ 228022 h 384139"/>
                  <a:gd name="connsiteX7" fmla="*/ 597705 w 740441"/>
                  <a:gd name="connsiteY7" fmla="*/ 321692 h 384139"/>
                  <a:gd name="connsiteX8" fmla="*/ 486193 w 740441"/>
                  <a:gd name="connsiteY8" fmla="*/ 348455 h 384139"/>
                  <a:gd name="connsiteX9" fmla="*/ 379141 w 740441"/>
                  <a:gd name="connsiteY9" fmla="*/ 330613 h 384139"/>
                  <a:gd name="connsiteX10" fmla="*/ 263169 w 740441"/>
                  <a:gd name="connsiteY10" fmla="*/ 308310 h 384139"/>
                  <a:gd name="connsiteX11" fmla="*/ 151656 w 740441"/>
                  <a:gd name="connsiteY11" fmla="*/ 330613 h 384139"/>
                  <a:gd name="connsiteX12" fmla="*/ 4460 w 740441"/>
                  <a:gd name="connsiteY12" fmla="*/ 384139 h 384139"/>
                  <a:gd name="connsiteX13" fmla="*/ 0 w 740441"/>
                  <a:gd name="connsiteY13" fmla="*/ 49602 h 384139"/>
                  <a:gd name="connsiteX0" fmla="*/ 0 w 740441"/>
                  <a:gd name="connsiteY0" fmla="*/ 53575 h 388112"/>
                  <a:gd name="connsiteX1" fmla="*/ 147196 w 740441"/>
                  <a:gd name="connsiteY1" fmla="*/ 4510 h 388112"/>
                  <a:gd name="connsiteX2" fmla="*/ 343457 w 740441"/>
                  <a:gd name="connsiteY2" fmla="*/ 31273 h 388112"/>
                  <a:gd name="connsiteX3" fmla="*/ 468351 w 740441"/>
                  <a:gd name="connsiteY3" fmla="*/ 102641 h 388112"/>
                  <a:gd name="connsiteX4" fmla="*/ 637849 w 740441"/>
                  <a:gd name="connsiteY4" fmla="*/ 102640 h 388112"/>
                  <a:gd name="connsiteX5" fmla="*/ 740441 w 740441"/>
                  <a:gd name="connsiteY5" fmla="*/ 62496 h 388112"/>
                  <a:gd name="connsiteX6" fmla="*/ 686915 w 740441"/>
                  <a:gd name="connsiteY6" fmla="*/ 231995 h 388112"/>
                  <a:gd name="connsiteX7" fmla="*/ 597705 w 740441"/>
                  <a:gd name="connsiteY7" fmla="*/ 325665 h 388112"/>
                  <a:gd name="connsiteX8" fmla="*/ 486193 w 740441"/>
                  <a:gd name="connsiteY8" fmla="*/ 352428 h 388112"/>
                  <a:gd name="connsiteX9" fmla="*/ 379141 w 740441"/>
                  <a:gd name="connsiteY9" fmla="*/ 334586 h 388112"/>
                  <a:gd name="connsiteX10" fmla="*/ 263169 w 740441"/>
                  <a:gd name="connsiteY10" fmla="*/ 312283 h 388112"/>
                  <a:gd name="connsiteX11" fmla="*/ 151656 w 740441"/>
                  <a:gd name="connsiteY11" fmla="*/ 334586 h 388112"/>
                  <a:gd name="connsiteX12" fmla="*/ 4460 w 740441"/>
                  <a:gd name="connsiteY12" fmla="*/ 388112 h 388112"/>
                  <a:gd name="connsiteX13" fmla="*/ 0 w 740441"/>
                  <a:gd name="connsiteY13" fmla="*/ 53575 h 388112"/>
                  <a:gd name="connsiteX0" fmla="*/ 0 w 740441"/>
                  <a:gd name="connsiteY0" fmla="*/ 53348 h 387885"/>
                  <a:gd name="connsiteX1" fmla="*/ 147196 w 740441"/>
                  <a:gd name="connsiteY1" fmla="*/ 4283 h 387885"/>
                  <a:gd name="connsiteX2" fmla="*/ 343457 w 740441"/>
                  <a:gd name="connsiteY2" fmla="*/ 31046 h 387885"/>
                  <a:gd name="connsiteX3" fmla="*/ 477272 w 740441"/>
                  <a:gd name="connsiteY3" fmla="*/ 89032 h 387885"/>
                  <a:gd name="connsiteX4" fmla="*/ 637849 w 740441"/>
                  <a:gd name="connsiteY4" fmla="*/ 102413 h 387885"/>
                  <a:gd name="connsiteX5" fmla="*/ 740441 w 740441"/>
                  <a:gd name="connsiteY5" fmla="*/ 62269 h 387885"/>
                  <a:gd name="connsiteX6" fmla="*/ 686915 w 740441"/>
                  <a:gd name="connsiteY6" fmla="*/ 231768 h 387885"/>
                  <a:gd name="connsiteX7" fmla="*/ 597705 w 740441"/>
                  <a:gd name="connsiteY7" fmla="*/ 325438 h 387885"/>
                  <a:gd name="connsiteX8" fmla="*/ 486193 w 740441"/>
                  <a:gd name="connsiteY8" fmla="*/ 352201 h 387885"/>
                  <a:gd name="connsiteX9" fmla="*/ 379141 w 740441"/>
                  <a:gd name="connsiteY9" fmla="*/ 334359 h 387885"/>
                  <a:gd name="connsiteX10" fmla="*/ 263169 w 740441"/>
                  <a:gd name="connsiteY10" fmla="*/ 312056 h 387885"/>
                  <a:gd name="connsiteX11" fmla="*/ 151656 w 740441"/>
                  <a:gd name="connsiteY11" fmla="*/ 334359 h 387885"/>
                  <a:gd name="connsiteX12" fmla="*/ 4460 w 740441"/>
                  <a:gd name="connsiteY12" fmla="*/ 387885 h 387885"/>
                  <a:gd name="connsiteX13" fmla="*/ 0 w 740441"/>
                  <a:gd name="connsiteY13" fmla="*/ 53348 h 387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0441" h="387885">
                    <a:moveTo>
                      <a:pt x="0" y="53348"/>
                    </a:moveTo>
                    <a:lnTo>
                      <a:pt x="147196" y="4283"/>
                    </a:lnTo>
                    <a:cubicBezTo>
                      <a:pt x="208156" y="-10585"/>
                      <a:pt x="288444" y="16921"/>
                      <a:pt x="343457" y="31046"/>
                    </a:cubicBezTo>
                    <a:cubicBezTo>
                      <a:pt x="398470" y="45171"/>
                      <a:pt x="428207" y="77138"/>
                      <a:pt x="477272" y="89032"/>
                    </a:cubicBezTo>
                    <a:cubicBezTo>
                      <a:pt x="526337" y="100926"/>
                      <a:pt x="585810" y="106874"/>
                      <a:pt x="637849" y="102413"/>
                    </a:cubicBezTo>
                    <a:lnTo>
                      <a:pt x="740441" y="62269"/>
                    </a:lnTo>
                    <a:lnTo>
                      <a:pt x="686915" y="231768"/>
                    </a:lnTo>
                    <a:cubicBezTo>
                      <a:pt x="663126" y="275630"/>
                      <a:pt x="631159" y="305366"/>
                      <a:pt x="597705" y="325438"/>
                    </a:cubicBezTo>
                    <a:cubicBezTo>
                      <a:pt x="564251" y="345510"/>
                      <a:pt x="522620" y="350714"/>
                      <a:pt x="486193" y="352201"/>
                    </a:cubicBezTo>
                    <a:cubicBezTo>
                      <a:pt x="449766" y="353688"/>
                      <a:pt x="414081" y="343280"/>
                      <a:pt x="379141" y="334359"/>
                    </a:cubicBezTo>
                    <a:cubicBezTo>
                      <a:pt x="344201" y="325438"/>
                      <a:pt x="301083" y="312056"/>
                      <a:pt x="263169" y="312056"/>
                    </a:cubicBezTo>
                    <a:cubicBezTo>
                      <a:pt x="225255" y="312056"/>
                      <a:pt x="194774" y="321721"/>
                      <a:pt x="151656" y="334359"/>
                    </a:cubicBezTo>
                    <a:cubicBezTo>
                      <a:pt x="108538" y="346997"/>
                      <a:pt x="53525" y="370043"/>
                      <a:pt x="4460" y="387885"/>
                    </a:cubicBezTo>
                    <a:cubicBezTo>
                      <a:pt x="2973" y="276373"/>
                      <a:pt x="1487" y="164860"/>
                      <a:pt x="0" y="5334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2" name="Straight Connector 151"/>
              <p:cNvCxnSpPr/>
              <p:nvPr/>
            </p:nvCxnSpPr>
            <p:spPr>
              <a:xfrm>
                <a:off x="1057563" y="560144"/>
                <a:ext cx="0" cy="456091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" name="TextBox 152"/>
            <p:cNvSpPr txBox="1"/>
            <p:nvPr/>
          </p:nvSpPr>
          <p:spPr>
            <a:xfrm rot="16200000">
              <a:off x="4831888" y="2730940"/>
              <a:ext cx="33291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D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4" name="Rectangle 153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56" name="Freeform 155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" name="Straight Connector 156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6362181" y="2591706"/>
            <a:ext cx="937440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0" name="Group 159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1" name="Freeform 160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" name="Straight Connector 161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TextBox 162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66" name="Freeform 165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TextBox 167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0" name="Rectangle 16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2" name="Group 17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3" name="Isosceles Triangle 17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3601190" y="3757548"/>
            <a:ext cx="516205" cy="1061075"/>
            <a:chOff x="8359899" y="3612805"/>
            <a:chExt cx="890813" cy="1384126"/>
          </a:xfrm>
        </p:grpSpPr>
        <p:sp>
          <p:nvSpPr>
            <p:cNvPr id="177" name="Rectangle 176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0" name="Isosceles Triangle 179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3" name="Group 182"/>
          <p:cNvGrpSpPr/>
          <p:nvPr/>
        </p:nvGrpSpPr>
        <p:grpSpPr>
          <a:xfrm>
            <a:off x="5429666" y="3746790"/>
            <a:ext cx="516205" cy="1061075"/>
            <a:chOff x="8359899" y="3612805"/>
            <a:chExt cx="890813" cy="1384126"/>
          </a:xfrm>
        </p:grpSpPr>
        <p:sp>
          <p:nvSpPr>
            <p:cNvPr id="184" name="Rectangle 18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7" name="Isosceles Triangle 18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0" name="Group 189"/>
          <p:cNvGrpSpPr/>
          <p:nvPr/>
        </p:nvGrpSpPr>
        <p:grpSpPr>
          <a:xfrm>
            <a:off x="7732065" y="3746536"/>
            <a:ext cx="516205" cy="1061075"/>
            <a:chOff x="8359899" y="3612805"/>
            <a:chExt cx="890813" cy="1384126"/>
          </a:xfrm>
        </p:grpSpPr>
        <p:sp>
          <p:nvSpPr>
            <p:cNvPr id="191" name="Rectangle 19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4" name="Isosceles Triangle 19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7" name="Rectangle 196"/>
          <p:cNvSpPr/>
          <p:nvPr/>
        </p:nvSpPr>
        <p:spPr>
          <a:xfrm>
            <a:off x="3643844" y="3165877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8" name="Group 197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199" name="Flowchart: Manual Operation 19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2" name="TextBox 201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5" name="Flowchart: Manual Operation 204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09" name="Group 208"/>
          <p:cNvGrpSpPr/>
          <p:nvPr/>
        </p:nvGrpSpPr>
        <p:grpSpPr>
          <a:xfrm>
            <a:off x="6405952" y="3168543"/>
            <a:ext cx="900020" cy="574454"/>
            <a:chOff x="4875701" y="3227461"/>
            <a:chExt cx="990922" cy="568411"/>
          </a:xfrm>
        </p:grpSpPr>
        <p:sp>
          <p:nvSpPr>
            <p:cNvPr id="210" name="Rectangle 209"/>
            <p:cNvSpPr/>
            <p:nvPr/>
          </p:nvSpPr>
          <p:spPr>
            <a:xfrm>
              <a:off x="4875701" y="3227461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2" name="Flowchart: Manual Operation 211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5" name="TextBox 214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7" name="Group 216"/>
          <p:cNvGrpSpPr/>
          <p:nvPr/>
        </p:nvGrpSpPr>
        <p:grpSpPr>
          <a:xfrm>
            <a:off x="4583756" y="3167503"/>
            <a:ext cx="935329" cy="574454"/>
            <a:chOff x="4875701" y="3218845"/>
            <a:chExt cx="990922" cy="568411"/>
          </a:xfrm>
        </p:grpSpPr>
        <p:sp>
          <p:nvSpPr>
            <p:cNvPr id="218" name="Rectangle 217"/>
            <p:cNvSpPr/>
            <p:nvPr/>
          </p:nvSpPr>
          <p:spPr>
            <a:xfrm>
              <a:off x="4875701" y="3218845"/>
              <a:ext cx="990922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9" name="Group 21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0" name="Flowchart: Manual Operation 21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3" name="TextBox 222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7298985" y="4809856"/>
            <a:ext cx="478301" cy="1064228"/>
            <a:chOff x="8136043" y="5186763"/>
            <a:chExt cx="820843" cy="1498241"/>
          </a:xfrm>
        </p:grpSpPr>
        <p:sp>
          <p:nvSpPr>
            <p:cNvPr id="225" name="Rectangle 22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28" name="Freeform 22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Isosceles Triangle 22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Isosceles Triangle 22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995343" y="4811413"/>
            <a:ext cx="478301" cy="1064228"/>
            <a:chOff x="8136043" y="5186763"/>
            <a:chExt cx="820843" cy="1498241"/>
          </a:xfrm>
        </p:grpSpPr>
        <p:sp>
          <p:nvSpPr>
            <p:cNvPr id="235" name="Rectangle 23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6" name="Group 23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8" name="Freeform 23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Isosceles Triangle 23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Isosceles Triangle 23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Isosceles Triangle 24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Isosceles Triangle 24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7" name="TextBox 23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5" name="Rectangle 244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" name="Group 24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8" name="Freeform 24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Isosceles Triangle 24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Isosceles Triangle 25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Isosceles Triangle 25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7" name="TextBox 24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792968" y="4814299"/>
            <a:ext cx="478301" cy="1064228"/>
            <a:chOff x="8136046" y="5170674"/>
            <a:chExt cx="820843" cy="1498241"/>
          </a:xfrm>
        </p:grpSpPr>
        <p:sp>
          <p:nvSpPr>
            <p:cNvPr id="255" name="Rectangle 254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8" name="Freeform 257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Isosceles Triangle 258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Isosceles Triangle 259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Isosceles Triangle 260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Isosceles Triangle 261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7" name="TextBox 256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4" name="Left Bracket 263"/>
          <p:cNvSpPr/>
          <p:nvPr/>
        </p:nvSpPr>
        <p:spPr>
          <a:xfrm>
            <a:off x="738857" y="2646535"/>
            <a:ext cx="45719" cy="973362"/>
          </a:xfrm>
          <a:prstGeom prst="leftBracket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1249" y="3520746"/>
            <a:ext cx="8219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Next, look here</a:t>
            </a:r>
            <a:endParaRPr lang="en-US" sz="1600" b="1" dirty="0"/>
          </a:p>
        </p:txBody>
      </p:sp>
      <p:sp>
        <p:nvSpPr>
          <p:cNvPr id="265" name="Right Arrow 264"/>
          <p:cNvSpPr/>
          <p:nvPr/>
        </p:nvSpPr>
        <p:spPr>
          <a:xfrm>
            <a:off x="166800" y="2743181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Right Arrow 265"/>
          <p:cNvSpPr/>
          <p:nvPr/>
        </p:nvSpPr>
        <p:spPr>
          <a:xfrm>
            <a:off x="174028" y="3204154"/>
            <a:ext cx="489204" cy="356368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268522" y="2480941"/>
            <a:ext cx="1126670" cy="1409907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036675" y="2018805"/>
            <a:ext cx="17274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 good match</a:t>
            </a:r>
            <a:endParaRPr lang="en-US" sz="2000" b="1" dirty="0"/>
          </a:p>
        </p:txBody>
      </p:sp>
      <p:sp>
        <p:nvSpPr>
          <p:cNvPr id="267" name="Rectangle 266"/>
          <p:cNvSpPr/>
          <p:nvPr/>
        </p:nvSpPr>
        <p:spPr>
          <a:xfrm>
            <a:off x="3536754" y="2477360"/>
            <a:ext cx="1126670" cy="2461560"/>
          </a:xfrm>
          <a:prstGeom prst="rect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3288297" y="1769029"/>
            <a:ext cx="210654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But this match is disabled; no good</a:t>
            </a:r>
            <a:endParaRPr lang="en-US" sz="2000" b="1" dirty="0"/>
          </a:p>
        </p:txBody>
      </p:sp>
      <p:sp>
        <p:nvSpPr>
          <p:cNvPr id="8" name="TextBox 7"/>
          <p:cNvSpPr txBox="1"/>
          <p:nvPr/>
        </p:nvSpPr>
        <p:spPr>
          <a:xfrm>
            <a:off x="874527" y="6183043"/>
            <a:ext cx="76603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So, only 1 match, </a:t>
            </a:r>
            <a:r>
              <a:rPr lang="en-US" b="1" u="sng" dirty="0" smtClean="0"/>
              <a:t>Pathogen</a:t>
            </a:r>
            <a:r>
              <a:rPr lang="en-US" b="1" dirty="0" smtClean="0"/>
              <a:t> </a:t>
            </a:r>
            <a:r>
              <a:rPr lang="en-US" b="1" u="sng" dirty="0"/>
              <a:t>disables detection</a:t>
            </a:r>
            <a:r>
              <a:rPr lang="en-US" b="1" dirty="0"/>
              <a:t>, and </a:t>
            </a:r>
            <a:r>
              <a:rPr lang="en-US" b="1" u="sng" dirty="0"/>
              <a:t>wins</a:t>
            </a:r>
            <a:r>
              <a:rPr lang="en-US" b="1" dirty="0"/>
              <a:t> = 1 </a:t>
            </a:r>
            <a:r>
              <a:rPr lang="en-US" b="1" dirty="0" err="1"/>
              <a:t>pt</a:t>
            </a:r>
            <a:r>
              <a:rPr lang="en-US" b="1" dirty="0"/>
              <a:t> for </a:t>
            </a:r>
            <a:r>
              <a:rPr lang="en-US" b="1" dirty="0" smtClean="0"/>
              <a:t>Pathogen</a:t>
            </a:r>
            <a:r>
              <a:rPr lang="en-US" b="1" dirty="0"/>
              <a:t>!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4389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74962" y="721938"/>
            <a:ext cx="7920839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after Scoring …</a:t>
            </a:r>
            <a:br>
              <a:rPr lang="en-US" sz="2400" dirty="0" smtClean="0"/>
            </a:br>
            <a:endParaRPr lang="en-US" sz="2400" dirty="0" smtClean="0"/>
          </a:p>
          <a:p>
            <a:r>
              <a:rPr lang="en-US" sz="2400" b="1" dirty="0" smtClean="0"/>
              <a:t>3)</a:t>
            </a:r>
            <a:r>
              <a:rPr lang="en-US" sz="2000" b="1" dirty="0" smtClean="0"/>
              <a:t>  </a:t>
            </a:r>
            <a:r>
              <a:rPr lang="en-US" sz="2400" b="1" u="sng" dirty="0" smtClean="0"/>
              <a:t>Evolution</a:t>
            </a:r>
            <a:r>
              <a:rPr lang="en-US" sz="2400" b="1" dirty="0" smtClean="0"/>
              <a:t> </a:t>
            </a:r>
            <a:r>
              <a:rPr lang="en-US" sz="2400" dirty="0" smtClean="0"/>
              <a:t>– for </a:t>
            </a:r>
            <a:r>
              <a:rPr lang="en-US" sz="2400" b="1" u="sng" dirty="0" smtClean="0"/>
              <a:t>the Loser</a:t>
            </a:r>
            <a:r>
              <a:rPr lang="en-US" sz="2400" b="1" dirty="0" smtClean="0"/>
              <a:t> </a:t>
            </a:r>
            <a:r>
              <a:rPr lang="en-US" sz="2400" dirty="0" smtClean="0"/>
              <a:t>of the season.</a:t>
            </a:r>
            <a:endParaRPr lang="en-US" sz="2400" b="1" dirty="0" smtClean="0"/>
          </a:p>
          <a:p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en-US" sz="2400" dirty="0" smtClean="0"/>
              <a:t>Since only an </a:t>
            </a:r>
            <a:r>
              <a:rPr lang="en-US" sz="2400" b="1" dirty="0" smtClean="0"/>
              <a:t>altered version</a:t>
            </a:r>
            <a:r>
              <a:rPr lang="en-US" sz="2400" dirty="0" smtClean="0"/>
              <a:t> of the loser has a chance for </a:t>
            </a:r>
            <a:r>
              <a:rPr lang="en-US" sz="2400" b="1" dirty="0" smtClean="0"/>
              <a:t>survival</a:t>
            </a:r>
            <a:r>
              <a:rPr lang="en-US" sz="2400" dirty="0" smtClean="0"/>
              <a:t>, the </a:t>
            </a:r>
            <a:r>
              <a:rPr lang="en-US" sz="2400" u="sng" dirty="0" smtClean="0"/>
              <a:t>loser</a:t>
            </a:r>
            <a:r>
              <a:rPr lang="en-US" sz="2400" dirty="0" smtClean="0"/>
              <a:t> for the season </a:t>
            </a:r>
            <a:r>
              <a:rPr lang="en-US" sz="2400" b="1" u="sng" dirty="0" smtClean="0"/>
              <a:t>evolves</a:t>
            </a:r>
            <a:r>
              <a:rPr lang="en-US" sz="2400" dirty="0" smtClean="0"/>
              <a:t>  (according to the rules).</a:t>
            </a:r>
          </a:p>
          <a:p>
            <a:endParaRPr lang="en-US" sz="2400" dirty="0" smtClean="0"/>
          </a:p>
          <a:p>
            <a:r>
              <a:rPr lang="en-US" sz="2400" u="sng" dirty="0" smtClean="0"/>
              <a:t>All other</a:t>
            </a:r>
            <a:r>
              <a:rPr lang="en-US" sz="2400" i="1" u="sng" dirty="0" smtClean="0"/>
              <a:t> </a:t>
            </a:r>
            <a:r>
              <a:rPr lang="en-US" sz="2400" u="sng" dirty="0" smtClean="0"/>
              <a:t>cards</a:t>
            </a:r>
            <a:r>
              <a:rPr lang="en-US" sz="2400" dirty="0" smtClean="0"/>
              <a:t> for both players, except those involved in</a:t>
            </a:r>
            <a:br>
              <a:rPr lang="en-US" sz="2400" dirty="0" smtClean="0"/>
            </a:br>
            <a:r>
              <a:rPr lang="en-US" sz="2400" dirty="0" smtClean="0"/>
              <a:t>    evolution, </a:t>
            </a:r>
            <a:r>
              <a:rPr lang="en-US" sz="2400" u="sng" dirty="0" smtClean="0"/>
              <a:t>remain in play</a:t>
            </a:r>
            <a:r>
              <a:rPr lang="en-US" sz="2400" dirty="0" smtClean="0"/>
              <a:t> on the board.</a:t>
            </a:r>
            <a:br>
              <a:rPr lang="en-US" sz="2400" dirty="0" smtClean="0"/>
            </a:br>
            <a:endParaRPr lang="en-US" sz="2400" dirty="0" smtClean="0"/>
          </a:p>
          <a:p>
            <a:r>
              <a:rPr lang="en-US" sz="2400" dirty="0"/>
              <a:t>After </a:t>
            </a:r>
            <a:r>
              <a:rPr lang="en-US" sz="2400" b="1" u="sng" dirty="0"/>
              <a:t>Evolution</a:t>
            </a:r>
            <a:r>
              <a:rPr lang="en-US" sz="2400" dirty="0" smtClean="0"/>
              <a:t>,  </a:t>
            </a:r>
            <a:r>
              <a:rPr lang="en-US" sz="2400" b="1" u="sng" dirty="0"/>
              <a:t>each row</a:t>
            </a:r>
            <a:r>
              <a:rPr lang="en-US" sz="2400" b="1" dirty="0"/>
              <a:t> </a:t>
            </a:r>
            <a:r>
              <a:rPr lang="en-US" sz="2400" dirty="0"/>
              <a:t>again has </a:t>
            </a:r>
            <a:r>
              <a:rPr lang="en-US" sz="2400" u="sng" dirty="0"/>
              <a:t>4 unique cards</a:t>
            </a:r>
            <a:r>
              <a:rPr lang="en-US" sz="2400" dirty="0"/>
              <a:t> (no </a:t>
            </a:r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en-US" sz="2400" dirty="0" smtClean="0"/>
              <a:t>    duplicates).  </a:t>
            </a:r>
          </a:p>
        </p:txBody>
      </p:sp>
    </p:spTree>
    <p:extLst>
      <p:ext uri="{BB962C8B-B14F-4D97-AF65-F5344CB8AC3E}">
        <p14:creationId xmlns:p14="http://schemas.microsoft.com/office/powerpoint/2010/main" val="2830910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95153" y="2413591"/>
            <a:ext cx="67942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How the Evolution step works….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24037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1063982" y="6008914"/>
            <a:ext cx="765250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Discard, </a:t>
            </a:r>
            <a:r>
              <a:rPr lang="en-US" sz="2000" b="1" u="sng" dirty="0" smtClean="0"/>
              <a:t>randomly</a:t>
            </a:r>
            <a:r>
              <a:rPr lang="en-US" sz="2000" b="1" dirty="0" smtClean="0"/>
              <a:t>, </a:t>
            </a:r>
            <a:r>
              <a:rPr lang="en-US" sz="2000" b="1" u="sng" dirty="0" smtClean="0"/>
              <a:t>2</a:t>
            </a:r>
            <a:r>
              <a:rPr lang="en-US" sz="2000" b="1" dirty="0" smtClean="0"/>
              <a:t> </a:t>
            </a:r>
            <a:r>
              <a:rPr lang="en-US" sz="2000" b="1" dirty="0"/>
              <a:t>of the </a:t>
            </a:r>
            <a:r>
              <a:rPr lang="en-US" sz="2000" b="1" dirty="0" smtClean="0"/>
              <a:t>4 </a:t>
            </a:r>
            <a:r>
              <a:rPr lang="en-US" sz="2000" b="1" u="sng" dirty="0"/>
              <a:t>R-Protein </a:t>
            </a:r>
            <a:r>
              <a:rPr lang="en-US" sz="2000" b="1" u="sng" dirty="0" smtClean="0"/>
              <a:t>cards</a:t>
            </a:r>
            <a:r>
              <a:rPr lang="en-US" sz="2000" b="1" dirty="0" smtClean="0"/>
              <a:t>.  </a:t>
            </a:r>
            <a:r>
              <a:rPr lang="en-US" sz="2000" b="1" u="sng" dirty="0"/>
              <a:t>Replace</a:t>
            </a:r>
            <a:r>
              <a:rPr lang="en-US" sz="2000" b="1" dirty="0"/>
              <a:t> </a:t>
            </a:r>
            <a:r>
              <a:rPr lang="en-US" sz="2000" b="1" dirty="0" smtClean="0"/>
              <a:t>them with </a:t>
            </a:r>
            <a:r>
              <a:rPr lang="en-US" sz="2000" b="1" dirty="0"/>
              <a:t>new </a:t>
            </a:r>
            <a:r>
              <a:rPr lang="en-US" sz="2000" b="1" dirty="0" smtClean="0"/>
              <a:t>cards </a:t>
            </a:r>
            <a:r>
              <a:rPr lang="en-US" sz="2000" b="1" dirty="0"/>
              <a:t>from deck</a:t>
            </a:r>
            <a:r>
              <a:rPr lang="en-US" sz="2000" b="1" dirty="0" smtClean="0"/>
              <a:t>.  Put non-discarded cards </a:t>
            </a:r>
            <a:r>
              <a:rPr lang="en-US" sz="2000" b="1" u="sng" dirty="0" smtClean="0"/>
              <a:t>back in play</a:t>
            </a:r>
            <a:r>
              <a:rPr lang="en-US" sz="2000" b="1" dirty="0" smtClean="0"/>
              <a:t>.</a:t>
            </a:r>
            <a:endParaRPr lang="en-US" sz="2000" b="1" dirty="0"/>
          </a:p>
          <a:p>
            <a:endParaRPr lang="en-US" sz="2000" dirty="0"/>
          </a:p>
        </p:txBody>
      </p:sp>
      <p:sp>
        <p:nvSpPr>
          <p:cNvPr id="31" name="Curved Right Arrow 30"/>
          <p:cNvSpPr/>
          <p:nvPr/>
        </p:nvSpPr>
        <p:spPr>
          <a:xfrm>
            <a:off x="415631" y="5333817"/>
            <a:ext cx="365760" cy="926368"/>
          </a:xfrm>
          <a:prstGeom prst="curved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5234" y="2973365"/>
            <a:ext cx="8882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No MTI</a:t>
            </a:r>
            <a:endParaRPr lang="en-US" sz="1600" b="1" dirty="0"/>
          </a:p>
        </p:txBody>
      </p:sp>
      <p:sp>
        <p:nvSpPr>
          <p:cNvPr id="33" name="TextBox 32"/>
          <p:cNvSpPr txBox="1"/>
          <p:nvPr/>
        </p:nvSpPr>
        <p:spPr>
          <a:xfrm>
            <a:off x="45234" y="4607626"/>
            <a:ext cx="8882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/>
              <a:t>No ETI</a:t>
            </a:r>
            <a:endParaRPr lang="en-US" sz="1600" b="1" dirty="0"/>
          </a:p>
        </p:txBody>
      </p:sp>
      <p:sp>
        <p:nvSpPr>
          <p:cNvPr id="28" name="Freeform 27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36" name="TextBox 35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38" name="TextBox 37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39" name="Group 38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40" name="Rectangle 39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1" name="Rectangle 40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2" name="Rectangle 41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5" name="Rectangle 44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6" name="Rectangle 45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47" name="Rectangle 46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8" name="Rectangle 47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49" name="Rectangle 48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0" name="Rectangle 49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2" name="Rectangle 51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3" name="Rectangle 52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4" name="Rectangle 53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5" name="Rectangle 54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6" name="Rectangle 55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7" name="Rectangle 56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8" name="Rectangle 57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62" name="TextBox 61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68" name="TextBox 67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78" name="Rectangle 77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79" name="Rectangle 78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0" name="Rectangle 79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1" name="Rectangle 80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2" name="Rectangle 81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3" name="Rectangle 82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4" name="Rectangle 83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5" name="Rectangle 84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7" name="Rectangle 86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8" name="Rectangle 87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89" name="Rectangle 88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0" name="Rectangle 89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1" name="Rectangle 90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2" name="Rectangle 91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5" name="Rectangle 94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96" name="TextBox 95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98" name="TextBox 97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0" name="TextBox 99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105" name="TextBox 104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108" name="TextBox 107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Isosceles Triangle 121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Isosceles Triangle 122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Isosceles Triangle 123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Isosceles Triangle 124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ed Rectangle 125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extBox 126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128" name="TextBox 127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29" name="TextBox 128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130" name="TextBox 129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131" name="TextBox 130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132" name="Rounded Rectangle 131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extBox 132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134" name="TextBox 133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extBox 142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147" name="TextBox 146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149" name="TextBox 148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150" name="TextBox 149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151" name="TextBox 150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52" name="TextBox 151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153" name="Rectangle 152"/>
          <p:cNvSpPr/>
          <p:nvPr/>
        </p:nvSpPr>
        <p:spPr>
          <a:xfrm>
            <a:off x="3646310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3817920" y="2757958"/>
            <a:ext cx="662003" cy="431855"/>
            <a:chOff x="1057563" y="560144"/>
            <a:chExt cx="747613" cy="456091"/>
          </a:xfrm>
        </p:grpSpPr>
        <p:sp>
          <p:nvSpPr>
            <p:cNvPr id="155" name="Freeform 15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7" name="TextBox 156"/>
          <p:cNvSpPr txBox="1"/>
          <p:nvPr/>
        </p:nvSpPr>
        <p:spPr>
          <a:xfrm rot="16200000">
            <a:off x="3861329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59" name="Group 158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160" name="Freeform 159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2" name="TextBox 161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3" name="Rectangle 162"/>
          <p:cNvSpPr/>
          <p:nvPr/>
        </p:nvSpPr>
        <p:spPr>
          <a:xfrm>
            <a:off x="6393203" y="2591706"/>
            <a:ext cx="906417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4" name="Group 163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165" name="Freeform 16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6" name="Straight Connector 16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7" name="TextBox 166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68" name="Rectangle 167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9" name="Group 168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170" name="Freeform 16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1" name="Straight Connector 17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2" name="TextBox 171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73" name="Group 172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174" name="Rectangle 173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TextBox 174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76" name="Group 175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77" name="Isosceles Triangle 176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ounded Rectangle 177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Rounded Rectangle 178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0" name="Group 179"/>
          <p:cNvGrpSpPr/>
          <p:nvPr/>
        </p:nvGrpSpPr>
        <p:grpSpPr>
          <a:xfrm>
            <a:off x="3600395" y="3737000"/>
            <a:ext cx="516205" cy="1061075"/>
            <a:chOff x="8359899" y="3612805"/>
            <a:chExt cx="890813" cy="1384126"/>
          </a:xfrm>
        </p:grpSpPr>
        <p:sp>
          <p:nvSpPr>
            <p:cNvPr id="181" name="Rectangle 180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83" name="Group 182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84" name="Isosceles Triangle 183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ounded Rectangle 184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ounded Rectangle 185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7" name="Group 186"/>
          <p:cNvGrpSpPr/>
          <p:nvPr/>
        </p:nvGrpSpPr>
        <p:grpSpPr>
          <a:xfrm>
            <a:off x="5439940" y="3746790"/>
            <a:ext cx="516205" cy="1061075"/>
            <a:chOff x="8359899" y="3612805"/>
            <a:chExt cx="890813" cy="1384126"/>
          </a:xfrm>
        </p:grpSpPr>
        <p:sp>
          <p:nvSpPr>
            <p:cNvPr id="188" name="Rectangle 18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TextBox 18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0" name="Group 18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1" name="Isosceles Triangle 19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ounded Rectangle 19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ounded Rectangle 19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4" name="Group 193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195" name="Rectangle 19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TextBox 19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197" name="Group 19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198" name="Isosceles Triangle 19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Rounded Rectangle 19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Rounded Rectangle 19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1" name="Rectangle 200"/>
          <p:cNvSpPr/>
          <p:nvPr/>
        </p:nvSpPr>
        <p:spPr>
          <a:xfrm>
            <a:off x="3643844" y="3176151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2" name="Group 201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203" name="Flowchart: Manual Operation 20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Oval 20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Oval 20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6" name="TextBox 205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8" name="Group 207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209" name="Flowchart: Manual Operation 208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210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2" name="TextBox 211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13" name="Group 212"/>
          <p:cNvGrpSpPr/>
          <p:nvPr/>
        </p:nvGrpSpPr>
        <p:grpSpPr>
          <a:xfrm>
            <a:off x="6393202" y="3168543"/>
            <a:ext cx="912768" cy="574454"/>
            <a:chOff x="4861665" y="3227461"/>
            <a:chExt cx="1004958" cy="568411"/>
          </a:xfrm>
        </p:grpSpPr>
        <p:sp>
          <p:nvSpPr>
            <p:cNvPr id="214" name="Rectangle 213"/>
            <p:cNvSpPr/>
            <p:nvPr/>
          </p:nvSpPr>
          <p:spPr>
            <a:xfrm>
              <a:off x="4861665" y="3227461"/>
              <a:ext cx="1004958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5" name="Group 214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16" name="Flowchart: Manual Operation 215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217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9" name="TextBox 218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1" name="Group 220"/>
          <p:cNvGrpSpPr/>
          <p:nvPr/>
        </p:nvGrpSpPr>
        <p:grpSpPr>
          <a:xfrm>
            <a:off x="4583754" y="3167503"/>
            <a:ext cx="899521" cy="574454"/>
            <a:chOff x="4875701" y="3218845"/>
            <a:chExt cx="952986" cy="568411"/>
          </a:xfrm>
        </p:grpSpPr>
        <p:sp>
          <p:nvSpPr>
            <p:cNvPr id="222" name="Rectangle 221"/>
            <p:cNvSpPr/>
            <p:nvPr/>
          </p:nvSpPr>
          <p:spPr>
            <a:xfrm>
              <a:off x="4875701" y="3218845"/>
              <a:ext cx="952986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3" name="Group 222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224" name="Flowchart: Manual Operation 223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24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Oval 225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7" name="TextBox 226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28" name="Group 227"/>
          <p:cNvGrpSpPr/>
          <p:nvPr/>
        </p:nvGrpSpPr>
        <p:grpSpPr>
          <a:xfrm>
            <a:off x="7785860" y="4809856"/>
            <a:ext cx="478301" cy="1064228"/>
            <a:chOff x="8136043" y="5186763"/>
            <a:chExt cx="820843" cy="1498241"/>
          </a:xfrm>
        </p:grpSpPr>
        <p:sp>
          <p:nvSpPr>
            <p:cNvPr id="229" name="Rectangle 22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0" name="Group 22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32" name="Freeform 23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Isosceles Triangle 23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Isosceles Triangle 23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Isosceles Triangle 23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Isosceles Triangle 23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Isosceles Triangle 23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31" name="TextBox 23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5007218" y="4811413"/>
            <a:ext cx="478301" cy="1064228"/>
            <a:chOff x="8136043" y="5186763"/>
            <a:chExt cx="820843" cy="1498241"/>
          </a:xfrm>
        </p:grpSpPr>
        <p:sp>
          <p:nvSpPr>
            <p:cNvPr id="239" name="Rectangle 23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23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42" name="Freeform 24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3" name="Isosceles Triangle 24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Isosceles Triangle 24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Isosceles Triangle 24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41" name="TextBox 24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249" name="Rectangle 248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0" name="Group 24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52" name="Freeform 25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Isosceles Triangle 25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Isosceles Triangle 25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Isosceles Triangle 25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Isosceles Triangle 25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Isosceles Triangle 25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51" name="TextBox 25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8" name="Group 257"/>
          <p:cNvGrpSpPr/>
          <p:nvPr/>
        </p:nvGrpSpPr>
        <p:grpSpPr>
          <a:xfrm>
            <a:off x="1815870" y="4815179"/>
            <a:ext cx="478301" cy="1064228"/>
            <a:chOff x="8136046" y="5170674"/>
            <a:chExt cx="820843" cy="1498241"/>
          </a:xfrm>
        </p:grpSpPr>
        <p:sp>
          <p:nvSpPr>
            <p:cNvPr id="259" name="Rectangle 258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0" name="Group 259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262" name="Freeform 261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Isosceles Triangle 262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4" name="Isosceles Triangle 263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5" name="Isosceles Triangle 264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6" name="Isosceles Triangle 265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267" name="Isosceles Triangle 266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61" name="TextBox 260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34" name="Rectangle 33"/>
          <p:cNvSpPr/>
          <p:nvPr/>
        </p:nvSpPr>
        <p:spPr>
          <a:xfrm>
            <a:off x="805552" y="4793791"/>
            <a:ext cx="8030104" cy="121128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605081" y="329597"/>
            <a:ext cx="795680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1) If </a:t>
            </a:r>
            <a:r>
              <a:rPr lang="en-US" sz="2400" dirty="0"/>
              <a:t>the </a:t>
            </a:r>
            <a:r>
              <a:rPr lang="en-US" sz="2400" b="1" u="sng" dirty="0"/>
              <a:t>Plant lost</a:t>
            </a:r>
            <a:r>
              <a:rPr lang="en-US" sz="2400" dirty="0"/>
              <a:t>, </a:t>
            </a:r>
            <a:r>
              <a:rPr lang="en-US" sz="2400" dirty="0" smtClean="0"/>
              <a:t>the Plant evolves – </a:t>
            </a:r>
            <a:r>
              <a:rPr lang="en-US" sz="2400" b="1" dirty="0" smtClean="0"/>
              <a:t>always</a:t>
            </a:r>
            <a:r>
              <a:rPr lang="en-US" sz="2400" dirty="0" smtClean="0"/>
              <a:t> by </a:t>
            </a:r>
            <a:r>
              <a:rPr lang="en-US" sz="2400" b="1" u="sng" dirty="0" smtClean="0"/>
              <a:t>discarding,</a:t>
            </a:r>
            <a:r>
              <a:rPr lang="en-US" sz="2400" dirty="0" smtClean="0"/>
              <a:t>    </a:t>
            </a:r>
            <a:br>
              <a:rPr lang="en-US" sz="2400" dirty="0" smtClean="0"/>
            </a:br>
            <a:r>
              <a:rPr lang="en-US" sz="2400" dirty="0" smtClean="0"/>
              <a:t>    randomly,  </a:t>
            </a:r>
            <a:r>
              <a:rPr lang="en-US" sz="2400" b="1" u="sng" dirty="0"/>
              <a:t>2</a:t>
            </a:r>
            <a:r>
              <a:rPr lang="en-US" sz="2400" dirty="0"/>
              <a:t> of the 4 </a:t>
            </a:r>
            <a:r>
              <a:rPr lang="en-US" sz="2400" b="1" u="sng" dirty="0"/>
              <a:t>R-protein</a:t>
            </a:r>
            <a:r>
              <a:rPr lang="en-US" sz="2400" u="sng" dirty="0"/>
              <a:t> cards</a:t>
            </a:r>
            <a:r>
              <a:rPr lang="en-US" sz="2400" u="sng" dirty="0" smtClean="0"/>
              <a:t>.</a:t>
            </a:r>
          </a:p>
          <a:p>
            <a:r>
              <a:rPr lang="en-US" sz="2400" b="1" dirty="0"/>
              <a:t> </a:t>
            </a:r>
            <a:r>
              <a:rPr lang="en-US" sz="2400" b="1" dirty="0" smtClean="0"/>
              <a:t>       </a:t>
            </a:r>
            <a:r>
              <a:rPr lang="en-US" sz="2000" b="1" dirty="0" smtClean="0"/>
              <a:t>(</a:t>
            </a:r>
            <a:r>
              <a:rPr lang="en-US" sz="2000" b="1" dirty="0"/>
              <a:t>Pathogen escaped or disabled detection;  will reappear next season </a:t>
            </a:r>
            <a:r>
              <a:rPr lang="en-US" sz="2000" b="1" dirty="0" smtClean="0"/>
              <a:t/>
            </a:r>
            <a:br>
              <a:rPr lang="en-US" sz="2000" b="1" dirty="0" smtClean="0"/>
            </a:br>
            <a:r>
              <a:rPr lang="en-US" sz="2000" b="1" dirty="0" smtClean="0"/>
              <a:t>           as </a:t>
            </a:r>
            <a:r>
              <a:rPr lang="en-US" sz="2000" b="1" dirty="0"/>
              <a:t>is.)</a:t>
            </a:r>
            <a:endParaRPr lang="en-US" sz="2000" u="sng" dirty="0"/>
          </a:p>
          <a:p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26889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446085" y="285021"/>
            <a:ext cx="834289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2) If </a:t>
            </a:r>
            <a:r>
              <a:rPr lang="en-US" sz="2400" dirty="0"/>
              <a:t>the </a:t>
            </a:r>
            <a:r>
              <a:rPr lang="en-US" sz="2400" b="1" u="sng" dirty="0"/>
              <a:t>Pathogen lost</a:t>
            </a:r>
            <a:r>
              <a:rPr lang="en-US" sz="2400" b="1" dirty="0" smtClean="0"/>
              <a:t>, </a:t>
            </a:r>
            <a:r>
              <a:rPr lang="en-US" sz="2400" dirty="0" smtClean="0"/>
              <a:t>the Pathogen evolves – by </a:t>
            </a:r>
            <a:r>
              <a:rPr lang="en-US" sz="2400" b="1" u="sng" dirty="0" smtClean="0"/>
              <a:t>discarding</a:t>
            </a:r>
            <a:r>
              <a:rPr lang="en-US" sz="2400" b="1" dirty="0" smtClean="0"/>
              <a:t> </a:t>
            </a:r>
            <a:r>
              <a:rPr lang="en-US" sz="2400" b="1" u="sng" dirty="0"/>
              <a:t>1 </a:t>
            </a:r>
            <a:r>
              <a:rPr lang="en-US" sz="2400" b="1" u="sng" dirty="0" smtClean="0"/>
              <a:t/>
            </a:r>
            <a:br>
              <a:rPr lang="en-US" sz="2400" b="1" u="sng" dirty="0" smtClean="0"/>
            </a:br>
            <a:r>
              <a:rPr lang="en-US" sz="2400" b="1" dirty="0" smtClean="0"/>
              <a:t>    </a:t>
            </a:r>
            <a:r>
              <a:rPr lang="en-US" sz="2400" b="1" u="sng" dirty="0" smtClean="0"/>
              <a:t>card</a:t>
            </a:r>
            <a:r>
              <a:rPr lang="en-US" sz="2400" dirty="0" smtClean="0"/>
              <a:t> </a:t>
            </a:r>
            <a:r>
              <a:rPr lang="en-US" sz="2400" dirty="0"/>
              <a:t>that was </a:t>
            </a:r>
            <a:r>
              <a:rPr lang="en-US" sz="2400" u="sng" dirty="0"/>
              <a:t>detected</a:t>
            </a:r>
            <a:r>
              <a:rPr lang="en-US" sz="2400" dirty="0"/>
              <a:t> by a match – </a:t>
            </a:r>
            <a:r>
              <a:rPr lang="en-US" sz="2400" u="sng" dirty="0"/>
              <a:t>either</a:t>
            </a:r>
            <a:r>
              <a:rPr lang="en-US" sz="2400" dirty="0"/>
              <a:t> an </a:t>
            </a:r>
            <a:r>
              <a:rPr lang="en-US" sz="2400" b="1" dirty="0"/>
              <a:t>Effector</a:t>
            </a:r>
            <a:r>
              <a:rPr lang="en-US" sz="2400" dirty="0"/>
              <a:t> </a:t>
            </a:r>
            <a:r>
              <a:rPr lang="en-US" sz="2400" u="sng" dirty="0"/>
              <a:t>or</a:t>
            </a:r>
            <a:r>
              <a:rPr lang="en-US" sz="2400" dirty="0"/>
              <a:t> a </a:t>
            </a:r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en-US" sz="2400" dirty="0" smtClean="0"/>
              <a:t>    </a:t>
            </a:r>
            <a:r>
              <a:rPr lang="en-US" sz="2400" b="1" dirty="0" smtClean="0"/>
              <a:t>Feature</a:t>
            </a:r>
            <a:r>
              <a:rPr lang="en-US" sz="2400" dirty="0" smtClean="0"/>
              <a:t> – according to the rules – see following pages…</a:t>
            </a:r>
          </a:p>
          <a:p>
            <a:r>
              <a:rPr lang="en-US" sz="2400" b="1" dirty="0" smtClean="0"/>
              <a:t>  </a:t>
            </a:r>
            <a:endParaRPr lang="en-US" sz="2400" b="1" dirty="0"/>
          </a:p>
        </p:txBody>
      </p:sp>
      <p:sp>
        <p:nvSpPr>
          <p:cNvPr id="24" name="TextBox 23"/>
          <p:cNvSpPr txBox="1"/>
          <p:nvPr/>
        </p:nvSpPr>
        <p:spPr>
          <a:xfrm>
            <a:off x="513441" y="6115244"/>
            <a:ext cx="82755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/>
              <a:t>One</a:t>
            </a:r>
            <a:r>
              <a:rPr lang="en-US" sz="2000" b="1" dirty="0"/>
              <a:t> </a:t>
            </a:r>
            <a:r>
              <a:rPr lang="en-US" sz="2000" b="1" u="sng" dirty="0"/>
              <a:t>detected card</a:t>
            </a:r>
            <a:r>
              <a:rPr lang="en-US" sz="2000" b="1" dirty="0"/>
              <a:t> is </a:t>
            </a:r>
            <a:r>
              <a:rPr lang="en-US" sz="2000" b="1" dirty="0" smtClean="0"/>
              <a:t>discarded &amp; </a:t>
            </a:r>
            <a:r>
              <a:rPr lang="en-US" sz="2000" b="1" u="sng" dirty="0" smtClean="0"/>
              <a:t>replaced</a:t>
            </a:r>
            <a:r>
              <a:rPr lang="en-US" sz="2000" b="1" dirty="0" smtClean="0"/>
              <a:t> with a new card from the deck.</a:t>
            </a:r>
            <a:endParaRPr lang="en-US" sz="2000" dirty="0"/>
          </a:p>
        </p:txBody>
      </p:sp>
      <p:sp>
        <p:nvSpPr>
          <p:cNvPr id="147" name="Freeform 146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TextBox 148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150" name="TextBox 149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151" name="TextBox 150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52" name="TextBox 151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153" name="Group 152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154" name="Rectangle 153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5" name="Rectangle 154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6" name="Rectangle 155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9" name="Rectangle 158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0" name="Rectangle 159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61" name="Rectangle 160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2" name="Rectangle 161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5" name="Rectangle 164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6" name="Rectangle 165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7" name="Rectangle 166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8" name="Rectangle 167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9" name="Rectangle 168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0" name="Rectangle 169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1" name="Rectangle 170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2" name="Rectangle 171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6" name="TextBox 175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Rectangle 201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3" name="Rectangle 202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4" name="Rectangle 203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5" name="Rectangle 204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6" name="Rectangle 205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0" name="TextBox 209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20" name="TextBox 219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21" name="TextBox 220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22" name="TextBox 221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23" name="TextBox 222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25" name="TextBox 224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Isosceles Triangle 235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Isosceles Triangle 236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Isosceles Triangle 237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Isosceles Triangle 238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Rounded Rectangle 239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TextBox 240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42" name="TextBox 241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43" name="TextBox 242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44" name="TextBox 243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45" name="TextBox 244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46" name="Rounded Rectangle 245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TextBox 246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48" name="TextBox 247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249" name="Rectangle 248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Rectangle 255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TextBox 256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58" name="TextBox 257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59" name="TextBox 258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60" name="TextBox 259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61" name="TextBox 260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62" name="TextBox 261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67" name="Rectangle 266"/>
          <p:cNvSpPr/>
          <p:nvPr/>
        </p:nvSpPr>
        <p:spPr>
          <a:xfrm>
            <a:off x="3646310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8" name="Group 267"/>
          <p:cNvGrpSpPr/>
          <p:nvPr/>
        </p:nvGrpSpPr>
        <p:grpSpPr>
          <a:xfrm>
            <a:off x="3817920" y="2757958"/>
            <a:ext cx="662003" cy="431855"/>
            <a:chOff x="1057563" y="560144"/>
            <a:chExt cx="747613" cy="456091"/>
          </a:xfrm>
        </p:grpSpPr>
        <p:sp>
          <p:nvSpPr>
            <p:cNvPr id="269" name="Freeform 26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0" name="Straight Connector 26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1" name="TextBox 270"/>
          <p:cNvSpPr txBox="1"/>
          <p:nvPr/>
        </p:nvSpPr>
        <p:spPr>
          <a:xfrm rot="16200000">
            <a:off x="3861329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3" name="Group 272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274" name="Freeform 273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5" name="Straight Connector 274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6" name="TextBox 275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7" name="Rectangle 276"/>
          <p:cNvSpPr/>
          <p:nvPr/>
        </p:nvSpPr>
        <p:spPr>
          <a:xfrm>
            <a:off x="6393203" y="2591706"/>
            <a:ext cx="906417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8" name="Group 277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279" name="Freeform 27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0" name="Straight Connector 27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1" name="TextBox 280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82" name="Rectangle 281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284" name="Freeform 28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5" name="Straight Connector 28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6" name="TextBox 285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87" name="Group 286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288" name="Rectangle 28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extBox 28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0" name="Group 28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1" name="Isosceles Triangle 29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Rounded Rectangle 29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Rounded Rectangle 29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4" name="Group 293"/>
          <p:cNvGrpSpPr/>
          <p:nvPr/>
        </p:nvGrpSpPr>
        <p:grpSpPr>
          <a:xfrm>
            <a:off x="3600395" y="3737000"/>
            <a:ext cx="516205" cy="1061075"/>
            <a:chOff x="8359899" y="3612805"/>
            <a:chExt cx="890813" cy="1384126"/>
          </a:xfrm>
        </p:grpSpPr>
        <p:sp>
          <p:nvSpPr>
            <p:cNvPr id="295" name="Rectangle 29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TextBox 29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7" name="Group 29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8" name="Isosceles Triangle 29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Rounded Rectangle 29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ounded Rectangle 29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1" name="Group 300"/>
          <p:cNvGrpSpPr/>
          <p:nvPr/>
        </p:nvGrpSpPr>
        <p:grpSpPr>
          <a:xfrm>
            <a:off x="5439940" y="3746790"/>
            <a:ext cx="516205" cy="1061075"/>
            <a:chOff x="8359899" y="3612805"/>
            <a:chExt cx="890813" cy="1384126"/>
          </a:xfrm>
        </p:grpSpPr>
        <p:sp>
          <p:nvSpPr>
            <p:cNvPr id="302" name="Rectangle 30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TextBox 30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04" name="Group 30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05" name="Isosceles Triangle 30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ounded Rectangle 30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ounded Rectangle 30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8" name="Group 307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309" name="Rectangle 30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TextBox 30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11" name="Group 31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12" name="Isosceles Triangle 31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Rounded Rectangle 31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Rounded Rectangle 31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5" name="Rectangle 314"/>
          <p:cNvSpPr/>
          <p:nvPr/>
        </p:nvSpPr>
        <p:spPr>
          <a:xfrm>
            <a:off x="3643844" y="3176151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6" name="Group 315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317" name="Flowchart: Manual Operation 31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Oval 31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Oval 31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0" name="TextBox 319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1" name="Rectangle 320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2" name="Group 321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323" name="Flowchart: Manual Operation 32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Oval 32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Oval 32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TextBox 325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27" name="Group 326"/>
          <p:cNvGrpSpPr/>
          <p:nvPr/>
        </p:nvGrpSpPr>
        <p:grpSpPr>
          <a:xfrm>
            <a:off x="6393202" y="3168543"/>
            <a:ext cx="912768" cy="574454"/>
            <a:chOff x="4861665" y="3227461"/>
            <a:chExt cx="1004958" cy="568411"/>
          </a:xfrm>
        </p:grpSpPr>
        <p:sp>
          <p:nvSpPr>
            <p:cNvPr id="328" name="Rectangle 327"/>
            <p:cNvSpPr/>
            <p:nvPr/>
          </p:nvSpPr>
          <p:spPr>
            <a:xfrm>
              <a:off x="4861665" y="3227461"/>
              <a:ext cx="1004958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9" name="Group 32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0" name="Flowchart: Manual Operation 32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Oval 33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Oval 33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3" name="TextBox 332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34" name="TextBox 333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35" name="Group 334"/>
          <p:cNvGrpSpPr/>
          <p:nvPr/>
        </p:nvGrpSpPr>
        <p:grpSpPr>
          <a:xfrm>
            <a:off x="4583754" y="3167503"/>
            <a:ext cx="899521" cy="574454"/>
            <a:chOff x="4875701" y="3218845"/>
            <a:chExt cx="952986" cy="568411"/>
          </a:xfrm>
        </p:grpSpPr>
        <p:sp>
          <p:nvSpPr>
            <p:cNvPr id="336" name="Rectangle 335"/>
            <p:cNvSpPr/>
            <p:nvPr/>
          </p:nvSpPr>
          <p:spPr>
            <a:xfrm>
              <a:off x="4875701" y="3218845"/>
              <a:ext cx="952986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oup 33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8" name="Flowchart: Manual Operation 33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41" name="TextBox 340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42" name="Group 341"/>
          <p:cNvGrpSpPr/>
          <p:nvPr/>
        </p:nvGrpSpPr>
        <p:grpSpPr>
          <a:xfrm>
            <a:off x="7797735" y="4809856"/>
            <a:ext cx="478301" cy="1064228"/>
            <a:chOff x="8136043" y="5186763"/>
            <a:chExt cx="820843" cy="1498241"/>
          </a:xfrm>
        </p:grpSpPr>
        <p:sp>
          <p:nvSpPr>
            <p:cNvPr id="343" name="Rectangle 34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4" name="Group 34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46" name="Freeform 34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7" name="Isosceles Triangle 34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Isosceles Triangle 34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9" name="Isosceles Triangle 34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0" name="Isosceles Triangle 34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1" name="Isosceles Triangle 35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45" name="TextBox 34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2" name="Group 351"/>
          <p:cNvGrpSpPr/>
          <p:nvPr/>
        </p:nvGrpSpPr>
        <p:grpSpPr>
          <a:xfrm>
            <a:off x="5007218" y="4811413"/>
            <a:ext cx="478301" cy="1064228"/>
            <a:chOff x="8136043" y="5186763"/>
            <a:chExt cx="820843" cy="1498241"/>
          </a:xfrm>
        </p:grpSpPr>
        <p:sp>
          <p:nvSpPr>
            <p:cNvPr id="353" name="Rectangle 35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56" name="Freeform 35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7" name="Isosceles Triangle 35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8" name="Isosceles Triangle 35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9" name="Isosceles Triangle 35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0" name="Isosceles Triangle 35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1" name="Isosceles Triangle 36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5" name="TextBox 35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2" name="Group 361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363" name="Rectangle 36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4" name="Group 36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66" name="Freeform 36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7" name="Isosceles Triangle 36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8" name="Isosceles Triangle 36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9" name="Isosceles Triangle 36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0" name="Isosceles Triangle 36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1" name="Isosceles Triangle 37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5" name="TextBox 36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2" name="Group 371"/>
          <p:cNvGrpSpPr/>
          <p:nvPr/>
        </p:nvGrpSpPr>
        <p:grpSpPr>
          <a:xfrm>
            <a:off x="2255245" y="4815179"/>
            <a:ext cx="478301" cy="1064228"/>
            <a:chOff x="8136046" y="5170674"/>
            <a:chExt cx="820843" cy="1498241"/>
          </a:xfrm>
        </p:grpSpPr>
        <p:sp>
          <p:nvSpPr>
            <p:cNvPr id="373" name="Rectangle 372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76" name="Freeform 37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7" name="Isosceles Triangle 37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8" name="Isosceles Triangle 37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9" name="Isosceles Triangle 37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0" name="Isosceles Triangle 37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1" name="Isosceles Triangle 38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75" name="TextBox 37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" name="Right Arrow 1"/>
          <p:cNvSpPr/>
          <p:nvPr/>
        </p:nvSpPr>
        <p:spPr>
          <a:xfrm>
            <a:off x="342757" y="2721008"/>
            <a:ext cx="362634" cy="315684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3" name="Rectangle 382"/>
          <p:cNvSpPr/>
          <p:nvPr/>
        </p:nvSpPr>
        <p:spPr>
          <a:xfrm>
            <a:off x="763967" y="3693164"/>
            <a:ext cx="8035649" cy="121128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Rectangle 383"/>
          <p:cNvSpPr/>
          <p:nvPr/>
        </p:nvSpPr>
        <p:spPr>
          <a:xfrm>
            <a:off x="768875" y="2491076"/>
            <a:ext cx="8030741" cy="688179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16963" y="2424434"/>
            <a:ext cx="7053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Either</a:t>
            </a:r>
            <a:endParaRPr lang="en-US" sz="1400" b="1" dirty="0"/>
          </a:p>
        </p:txBody>
      </p:sp>
      <p:sp>
        <p:nvSpPr>
          <p:cNvPr id="385" name="Right Arrow 384"/>
          <p:cNvSpPr/>
          <p:nvPr/>
        </p:nvSpPr>
        <p:spPr>
          <a:xfrm>
            <a:off x="288341" y="4243142"/>
            <a:ext cx="362634" cy="315684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02027" y="3954646"/>
            <a:ext cx="4881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OR</a:t>
            </a:r>
            <a:endParaRPr lang="en-US" sz="1400" b="1" dirty="0"/>
          </a:p>
        </p:txBody>
      </p:sp>
    </p:spTree>
    <p:extLst>
      <p:ext uri="{BB962C8B-B14F-4D97-AF65-F5344CB8AC3E}">
        <p14:creationId xmlns:p14="http://schemas.microsoft.com/office/powerpoint/2010/main" val="376077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608044" y="285021"/>
            <a:ext cx="80146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Example a)  </a:t>
            </a:r>
            <a:r>
              <a:rPr lang="en-US" sz="2400" b="1" u="sng" dirty="0" smtClean="0"/>
              <a:t>Pathogen lost</a:t>
            </a:r>
            <a:r>
              <a:rPr lang="en-US" sz="2400" b="1" dirty="0"/>
              <a:t> </a:t>
            </a:r>
            <a:r>
              <a:rPr lang="en-US" sz="2400" dirty="0"/>
              <a:t>via </a:t>
            </a:r>
            <a:r>
              <a:rPr lang="en-US" sz="2400" b="1" u="sng" dirty="0"/>
              <a:t>1 ETI match</a:t>
            </a:r>
            <a:r>
              <a:rPr lang="en-US" sz="2400" b="1" dirty="0"/>
              <a:t> </a:t>
            </a:r>
            <a:r>
              <a:rPr lang="en-US" sz="2400" dirty="0" smtClean="0"/>
              <a:t>(Rows </a:t>
            </a:r>
            <a:r>
              <a:rPr lang="en-US" sz="2400" dirty="0"/>
              <a:t>3 &amp; </a:t>
            </a:r>
            <a:r>
              <a:rPr lang="en-US" sz="2400" dirty="0" smtClean="0"/>
              <a:t>4), </a:t>
            </a:r>
            <a:r>
              <a:rPr lang="en-US" sz="2400" dirty="0"/>
              <a:t>so </a:t>
            </a:r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en-US" sz="2400" dirty="0" smtClean="0"/>
              <a:t>    a newly evolved </a:t>
            </a:r>
            <a:r>
              <a:rPr lang="en-US" sz="2400" b="1" u="sng" dirty="0" smtClean="0"/>
              <a:t>Pathogen</a:t>
            </a:r>
            <a:r>
              <a:rPr lang="en-US" sz="2400" u="sng" dirty="0" smtClean="0"/>
              <a:t> will appear.</a:t>
            </a:r>
            <a:r>
              <a:rPr lang="en-US" sz="2400" dirty="0" smtClean="0"/>
              <a:t>  </a:t>
            </a:r>
            <a:br>
              <a:rPr lang="en-US" sz="2400" dirty="0" smtClean="0"/>
            </a:br>
            <a:r>
              <a:rPr lang="en-US" sz="2400" dirty="0" smtClean="0"/>
              <a:t>                   </a:t>
            </a:r>
            <a:r>
              <a:rPr lang="en-US" sz="2000" dirty="0" smtClean="0"/>
              <a:t>(Plant won, stays the same for next season.)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63982" y="6115244"/>
            <a:ext cx="77356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Discard</a:t>
            </a:r>
            <a:r>
              <a:rPr lang="en-US" sz="2000" b="1" dirty="0" smtClean="0"/>
              <a:t> and </a:t>
            </a:r>
            <a:r>
              <a:rPr lang="en-US" sz="2000" b="1" u="sng" dirty="0" smtClean="0"/>
              <a:t>replace</a:t>
            </a:r>
            <a:r>
              <a:rPr lang="en-US" sz="2000" b="1" dirty="0" smtClean="0"/>
              <a:t> the 1 detected </a:t>
            </a:r>
            <a:r>
              <a:rPr lang="en-US" sz="2000" b="1" u="sng" dirty="0" smtClean="0"/>
              <a:t>Effector</a:t>
            </a:r>
            <a:r>
              <a:rPr lang="en-US" sz="2000" b="1" dirty="0" smtClean="0"/>
              <a:t> card </a:t>
            </a:r>
            <a:r>
              <a:rPr lang="en-US" sz="2000" b="1" u="sng" dirty="0" smtClean="0"/>
              <a:t>B2 </a:t>
            </a:r>
            <a:r>
              <a:rPr lang="en-US" sz="2000" b="1" dirty="0" smtClean="0"/>
              <a:t>in Row 3.</a:t>
            </a:r>
            <a:endParaRPr lang="en-US" sz="2000" dirty="0"/>
          </a:p>
        </p:txBody>
      </p:sp>
      <p:sp>
        <p:nvSpPr>
          <p:cNvPr id="30" name="Curved Right Arrow 29"/>
          <p:cNvSpPr/>
          <p:nvPr/>
        </p:nvSpPr>
        <p:spPr>
          <a:xfrm>
            <a:off x="294885" y="4244005"/>
            <a:ext cx="484502" cy="2016180"/>
          </a:xfrm>
          <a:prstGeom prst="curved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7" name="Freeform 146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TextBox 148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150" name="TextBox 149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151" name="TextBox 150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52" name="TextBox 151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153" name="Group 152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154" name="Rectangle 153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5" name="Rectangle 154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6" name="Rectangle 155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9" name="Rectangle 158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0" name="Rectangle 159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61" name="Rectangle 160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2" name="Rectangle 161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5" name="Rectangle 164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6" name="Rectangle 165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7" name="Rectangle 166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8" name="Rectangle 167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9" name="Rectangle 168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0" name="Rectangle 169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1" name="Rectangle 170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2" name="Rectangle 171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6" name="TextBox 175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2" name="Rectangle 191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Rectangle 201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3" name="Rectangle 202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4" name="Rectangle 203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5" name="Rectangle 204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6" name="Rectangle 205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0" name="TextBox 209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20" name="TextBox 219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21" name="TextBox 220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22" name="TextBox 221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23" name="TextBox 222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25" name="TextBox 224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Isosceles Triangle 235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Isosceles Triangle 236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Isosceles Triangle 237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Isosceles Triangle 238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Rounded Rectangle 239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TextBox 240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42" name="TextBox 241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43" name="TextBox 242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44" name="TextBox 243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45" name="TextBox 244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46" name="Rounded Rectangle 245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TextBox 246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48" name="TextBox 247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249" name="Rectangle 248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Rectangle 255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TextBox 256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58" name="TextBox 257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59" name="TextBox 258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60" name="TextBox 259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61" name="TextBox 260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62" name="TextBox 261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67" name="Rectangle 266"/>
          <p:cNvSpPr/>
          <p:nvPr/>
        </p:nvSpPr>
        <p:spPr>
          <a:xfrm>
            <a:off x="3646310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8" name="Group 267"/>
          <p:cNvGrpSpPr/>
          <p:nvPr/>
        </p:nvGrpSpPr>
        <p:grpSpPr>
          <a:xfrm>
            <a:off x="3817920" y="2757958"/>
            <a:ext cx="662003" cy="431855"/>
            <a:chOff x="1057563" y="560144"/>
            <a:chExt cx="747613" cy="456091"/>
          </a:xfrm>
        </p:grpSpPr>
        <p:sp>
          <p:nvSpPr>
            <p:cNvPr id="269" name="Freeform 26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0" name="Straight Connector 26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1" name="TextBox 270"/>
          <p:cNvSpPr txBox="1"/>
          <p:nvPr/>
        </p:nvSpPr>
        <p:spPr>
          <a:xfrm rot="16200000">
            <a:off x="3861329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3" name="Group 272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274" name="Freeform 273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5" name="Straight Connector 274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6" name="TextBox 275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7" name="Rectangle 276"/>
          <p:cNvSpPr/>
          <p:nvPr/>
        </p:nvSpPr>
        <p:spPr>
          <a:xfrm>
            <a:off x="6393203" y="2591706"/>
            <a:ext cx="906417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8" name="Group 277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279" name="Freeform 278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0" name="Straight Connector 279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1" name="TextBox 280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82" name="Rectangle 281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284" name="Freeform 283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5" name="Straight Connector 284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6" name="TextBox 285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87" name="Group 286"/>
          <p:cNvGrpSpPr/>
          <p:nvPr/>
        </p:nvGrpSpPr>
        <p:grpSpPr>
          <a:xfrm>
            <a:off x="2224331" y="3746536"/>
            <a:ext cx="516205" cy="1061075"/>
            <a:chOff x="8359899" y="3612805"/>
            <a:chExt cx="890813" cy="1384126"/>
          </a:xfrm>
        </p:grpSpPr>
        <p:sp>
          <p:nvSpPr>
            <p:cNvPr id="288" name="Rectangle 287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extBox 288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0" name="Group 289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1" name="Isosceles Triangle 290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Rounded Rectangle 291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Rounded Rectangle 292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4" name="Group 293"/>
          <p:cNvGrpSpPr/>
          <p:nvPr/>
        </p:nvGrpSpPr>
        <p:grpSpPr>
          <a:xfrm>
            <a:off x="3600395" y="3737000"/>
            <a:ext cx="516205" cy="1061075"/>
            <a:chOff x="8359899" y="3612805"/>
            <a:chExt cx="890813" cy="1384126"/>
          </a:xfrm>
        </p:grpSpPr>
        <p:sp>
          <p:nvSpPr>
            <p:cNvPr id="295" name="Rectangle 294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TextBox 295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D1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7" name="Group 296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8" name="Isosceles Triangle 297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Rounded Rectangle 298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ounded Rectangle 299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1" name="Group 300"/>
          <p:cNvGrpSpPr/>
          <p:nvPr/>
        </p:nvGrpSpPr>
        <p:grpSpPr>
          <a:xfrm>
            <a:off x="5439940" y="3746790"/>
            <a:ext cx="516205" cy="1061075"/>
            <a:chOff x="8359899" y="3612805"/>
            <a:chExt cx="890813" cy="1384126"/>
          </a:xfrm>
        </p:grpSpPr>
        <p:sp>
          <p:nvSpPr>
            <p:cNvPr id="302" name="Rectangle 301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TextBox 302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04" name="Group 303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05" name="Isosceles Triangle 304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ounded Rectangle 305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ounded Rectangle 306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8" name="Group 307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309" name="Rectangle 30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TextBox 30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11" name="Group 31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12" name="Isosceles Triangle 31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Rounded Rectangle 31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Rounded Rectangle 31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5" name="Rectangle 314"/>
          <p:cNvSpPr/>
          <p:nvPr/>
        </p:nvSpPr>
        <p:spPr>
          <a:xfrm>
            <a:off x="3643844" y="3176151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6" name="Group 315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317" name="Flowchart: Manual Operation 316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Oval 317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Oval 318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0" name="TextBox 319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1" name="Rectangle 320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2" name="Group 321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323" name="Flowchart: Manual Operation 322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Oval 323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Oval 324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" name="TextBox 325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27" name="Group 326"/>
          <p:cNvGrpSpPr/>
          <p:nvPr/>
        </p:nvGrpSpPr>
        <p:grpSpPr>
          <a:xfrm>
            <a:off x="6393202" y="3168543"/>
            <a:ext cx="912768" cy="574454"/>
            <a:chOff x="4861665" y="3227461"/>
            <a:chExt cx="1004958" cy="568411"/>
          </a:xfrm>
        </p:grpSpPr>
        <p:sp>
          <p:nvSpPr>
            <p:cNvPr id="328" name="Rectangle 327"/>
            <p:cNvSpPr/>
            <p:nvPr/>
          </p:nvSpPr>
          <p:spPr>
            <a:xfrm>
              <a:off x="4861665" y="3227461"/>
              <a:ext cx="1004958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9" name="Group 328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0" name="Flowchart: Manual Operation 329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Oval 330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Oval 331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3" name="TextBox 332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34" name="TextBox 333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35" name="Group 334"/>
          <p:cNvGrpSpPr/>
          <p:nvPr/>
        </p:nvGrpSpPr>
        <p:grpSpPr>
          <a:xfrm>
            <a:off x="4583754" y="3167503"/>
            <a:ext cx="899521" cy="574454"/>
            <a:chOff x="4875701" y="3218845"/>
            <a:chExt cx="952986" cy="568411"/>
          </a:xfrm>
        </p:grpSpPr>
        <p:sp>
          <p:nvSpPr>
            <p:cNvPr id="336" name="Rectangle 335"/>
            <p:cNvSpPr/>
            <p:nvPr/>
          </p:nvSpPr>
          <p:spPr>
            <a:xfrm>
              <a:off x="4875701" y="3218845"/>
              <a:ext cx="952986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oup 336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8" name="Flowchart: Manual Operation 337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41" name="TextBox 340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42" name="Group 341"/>
          <p:cNvGrpSpPr/>
          <p:nvPr/>
        </p:nvGrpSpPr>
        <p:grpSpPr>
          <a:xfrm>
            <a:off x="7797735" y="4809856"/>
            <a:ext cx="478301" cy="1064228"/>
            <a:chOff x="8136043" y="5186763"/>
            <a:chExt cx="820843" cy="1498241"/>
          </a:xfrm>
        </p:grpSpPr>
        <p:sp>
          <p:nvSpPr>
            <p:cNvPr id="343" name="Rectangle 34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4" name="Group 34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46" name="Freeform 34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7" name="Isosceles Triangle 34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Isosceles Triangle 34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9" name="Isosceles Triangle 34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0" name="Isosceles Triangle 34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1" name="Isosceles Triangle 35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45" name="TextBox 34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2" name="Group 351"/>
          <p:cNvGrpSpPr/>
          <p:nvPr/>
        </p:nvGrpSpPr>
        <p:grpSpPr>
          <a:xfrm>
            <a:off x="5007218" y="4811413"/>
            <a:ext cx="478301" cy="1064228"/>
            <a:chOff x="8136043" y="5186763"/>
            <a:chExt cx="820843" cy="1498241"/>
          </a:xfrm>
        </p:grpSpPr>
        <p:sp>
          <p:nvSpPr>
            <p:cNvPr id="353" name="Rectangle 35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56" name="Freeform 35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7" name="Isosceles Triangle 35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8" name="Isosceles Triangle 35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9" name="Isosceles Triangle 35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0" name="Isosceles Triangle 35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1" name="Isosceles Triangle 36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5" name="TextBox 35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2" name="Group 361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363" name="Rectangle 362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4" name="Group 36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66" name="Freeform 36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7" name="Isosceles Triangle 36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8" name="Isosceles Triangle 36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9" name="Isosceles Triangle 36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0" name="Isosceles Triangle 36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1" name="Isosceles Triangle 37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5" name="TextBox 36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2" name="Group 371"/>
          <p:cNvGrpSpPr/>
          <p:nvPr/>
        </p:nvGrpSpPr>
        <p:grpSpPr>
          <a:xfrm>
            <a:off x="2255245" y="4815179"/>
            <a:ext cx="478301" cy="1064228"/>
            <a:chOff x="8136046" y="5170674"/>
            <a:chExt cx="820843" cy="1498241"/>
          </a:xfrm>
        </p:grpSpPr>
        <p:sp>
          <p:nvSpPr>
            <p:cNvPr id="373" name="Rectangle 372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76" name="Freeform 375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7" name="Isosceles Triangle 376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8" name="Isosceles Triangle 377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9" name="Isosceles Triangle 378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0" name="Isosceles Triangle 379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1" name="Isosceles Triangle 380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75" name="TextBox 374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382" name="Rectangle 381"/>
          <p:cNvSpPr/>
          <p:nvPr/>
        </p:nvSpPr>
        <p:spPr>
          <a:xfrm rot="16200000">
            <a:off x="1893175" y="3939704"/>
            <a:ext cx="1202442" cy="681423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172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7522" y="1330036"/>
            <a:ext cx="7457704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But disease resulting from contact with microbes is </a:t>
            </a:r>
            <a:r>
              <a:rPr lang="en-US" sz="2400" u="sng" dirty="0" smtClean="0"/>
              <a:t>the exception </a:t>
            </a:r>
            <a:r>
              <a:rPr lang="en-US" sz="2400" dirty="0" smtClean="0"/>
              <a:t>to the rule…</a:t>
            </a:r>
          </a:p>
          <a:p>
            <a:endParaRPr lang="en-US" sz="2400" dirty="0"/>
          </a:p>
          <a:p>
            <a:r>
              <a:rPr lang="en-US" sz="2400" dirty="0" smtClean="0"/>
              <a:t>Actually, </a:t>
            </a:r>
            <a:r>
              <a:rPr lang="en-US" sz="2400" u="sng" dirty="0" smtClean="0"/>
              <a:t>hundreds to thousands </a:t>
            </a:r>
            <a:r>
              <a:rPr lang="en-US" sz="2400" dirty="0" smtClean="0"/>
              <a:t>of microbes </a:t>
            </a:r>
            <a:r>
              <a:rPr lang="en-US" sz="2400" u="sng" dirty="0" smtClean="0"/>
              <a:t>come into contact</a:t>
            </a:r>
            <a:r>
              <a:rPr lang="en-US" sz="2400" dirty="0" smtClean="0"/>
              <a:t> with larger organisms that </a:t>
            </a:r>
            <a:r>
              <a:rPr lang="en-US" sz="2400" i="1" dirty="0" smtClean="0"/>
              <a:t>could </a:t>
            </a:r>
            <a:r>
              <a:rPr lang="en-US" sz="2400" dirty="0" smtClean="0"/>
              <a:t>become </a:t>
            </a:r>
            <a:r>
              <a:rPr lang="en-US" sz="2400" b="1" dirty="0" smtClean="0"/>
              <a:t>hosts</a:t>
            </a:r>
            <a:r>
              <a:rPr lang="en-US" sz="2400" dirty="0" smtClean="0"/>
              <a:t> to these potential microbial </a:t>
            </a:r>
            <a:r>
              <a:rPr lang="en-US" sz="2400" b="1" dirty="0" smtClean="0"/>
              <a:t>pathogens</a:t>
            </a:r>
            <a:r>
              <a:rPr lang="en-US" sz="2400" dirty="0" smtClean="0"/>
              <a:t>…..</a:t>
            </a:r>
          </a:p>
          <a:p>
            <a:endParaRPr lang="en-US" sz="2400" dirty="0"/>
          </a:p>
          <a:p>
            <a:r>
              <a:rPr lang="en-US" sz="2400" dirty="0"/>
              <a:t>…true for humans as well as plants</a:t>
            </a:r>
            <a:r>
              <a:rPr lang="en-US" sz="2400" dirty="0" smtClean="0"/>
              <a:t>…</a:t>
            </a:r>
          </a:p>
          <a:p>
            <a:endParaRPr lang="en-US" sz="2400" dirty="0"/>
          </a:p>
          <a:p>
            <a:r>
              <a:rPr lang="en-US" sz="2400" dirty="0" smtClean="0"/>
              <a:t>… yet only a </a:t>
            </a:r>
            <a:r>
              <a:rPr lang="en-US" sz="2400" u="sng" dirty="0" smtClean="0"/>
              <a:t>tiny proportion </a:t>
            </a:r>
            <a:r>
              <a:rPr lang="en-US" sz="2400" dirty="0" smtClean="0"/>
              <a:t>of these</a:t>
            </a:r>
          </a:p>
          <a:p>
            <a:r>
              <a:rPr lang="en-US" sz="2400" dirty="0" smtClean="0"/>
              <a:t> microbes actually </a:t>
            </a:r>
            <a:r>
              <a:rPr lang="en-US" sz="2400" u="sng" dirty="0" smtClean="0"/>
              <a:t>become pathogens </a:t>
            </a:r>
          </a:p>
          <a:p>
            <a:r>
              <a:rPr lang="en-US" sz="2400" dirty="0"/>
              <a:t> </a:t>
            </a:r>
            <a:r>
              <a:rPr lang="en-US" sz="2400" dirty="0" smtClean="0"/>
              <a:t>on hosts – </a:t>
            </a:r>
            <a:r>
              <a:rPr lang="en-US" sz="2400" b="1" dirty="0" smtClean="0"/>
              <a:t>why</a:t>
            </a:r>
            <a:r>
              <a:rPr lang="en-US" sz="2400" dirty="0" smtClean="0"/>
              <a:t>?</a:t>
            </a:r>
            <a:endParaRPr lang="en-US" sz="2400" dirty="0"/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3329" y="3787872"/>
            <a:ext cx="2315730" cy="1734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0842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213756" y="285021"/>
            <a:ext cx="893024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      Example b)  </a:t>
            </a:r>
            <a:r>
              <a:rPr lang="en-US" sz="2400" b="1" u="sng" dirty="0" smtClean="0"/>
              <a:t>Pathogen lost</a:t>
            </a:r>
            <a:r>
              <a:rPr lang="en-US" sz="2400" b="1" dirty="0"/>
              <a:t> </a:t>
            </a:r>
            <a:r>
              <a:rPr lang="en-US" sz="2400" dirty="0"/>
              <a:t>via </a:t>
            </a:r>
            <a:r>
              <a:rPr lang="en-US" sz="2400" b="1" u="sng" dirty="0" smtClean="0"/>
              <a:t>2</a:t>
            </a:r>
            <a:r>
              <a:rPr lang="en-US" sz="2400" u="sng" dirty="0" smtClean="0"/>
              <a:t> </a:t>
            </a:r>
            <a:r>
              <a:rPr lang="en-US" sz="2400" b="1" u="sng" dirty="0" smtClean="0"/>
              <a:t>MTI</a:t>
            </a:r>
            <a:r>
              <a:rPr lang="en-US" sz="2400" u="sng" dirty="0" smtClean="0"/>
              <a:t> </a:t>
            </a:r>
            <a:r>
              <a:rPr lang="en-US" sz="2400" b="1" u="sng" dirty="0" smtClean="0"/>
              <a:t>matches</a:t>
            </a:r>
            <a:r>
              <a:rPr lang="en-US" sz="2400" dirty="0" smtClean="0"/>
              <a:t> (Rows 1 </a:t>
            </a:r>
            <a:r>
              <a:rPr lang="en-US" sz="2400" dirty="0"/>
              <a:t>&amp; </a:t>
            </a:r>
            <a:r>
              <a:rPr lang="en-US" sz="2400" dirty="0" smtClean="0"/>
              <a:t>2), so</a:t>
            </a:r>
            <a:br>
              <a:rPr lang="en-US" sz="2400" dirty="0" smtClean="0"/>
            </a:br>
            <a:r>
              <a:rPr lang="en-US" sz="2400" dirty="0" smtClean="0"/>
              <a:t>          a newly evolved </a:t>
            </a:r>
            <a:r>
              <a:rPr lang="en-US" sz="2400" b="1" u="sng" dirty="0" smtClean="0"/>
              <a:t>Pathogen </a:t>
            </a:r>
            <a:r>
              <a:rPr lang="en-US" sz="2400" u="sng" dirty="0" smtClean="0"/>
              <a:t>will</a:t>
            </a:r>
            <a:r>
              <a:rPr lang="en-US" sz="2400" b="1" u="sng" dirty="0" smtClean="0"/>
              <a:t> </a:t>
            </a:r>
            <a:r>
              <a:rPr lang="en-US" sz="2400" u="sng" dirty="0" smtClean="0"/>
              <a:t>appear.</a:t>
            </a:r>
            <a:r>
              <a:rPr lang="en-US" sz="2400" dirty="0" smtClean="0"/>
              <a:t> </a:t>
            </a:r>
            <a:br>
              <a:rPr lang="en-US" sz="2400" dirty="0" smtClean="0"/>
            </a:br>
            <a:r>
              <a:rPr lang="en-US" sz="2400" dirty="0" smtClean="0"/>
              <a:t>                         </a:t>
            </a:r>
            <a:r>
              <a:rPr lang="en-US" sz="2000" dirty="0" smtClean="0"/>
              <a:t>(</a:t>
            </a:r>
            <a:r>
              <a:rPr lang="en-US" sz="2000" dirty="0"/>
              <a:t>Plant won, stays the same for next season.)</a:t>
            </a:r>
          </a:p>
          <a:p>
            <a:endParaRPr lang="en-US" sz="2400" dirty="0" smtClean="0"/>
          </a:p>
        </p:txBody>
      </p:sp>
      <p:sp>
        <p:nvSpPr>
          <p:cNvPr id="24" name="TextBox 23"/>
          <p:cNvSpPr txBox="1"/>
          <p:nvPr/>
        </p:nvSpPr>
        <p:spPr>
          <a:xfrm>
            <a:off x="748565" y="6104611"/>
            <a:ext cx="81402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   </a:t>
            </a:r>
            <a:r>
              <a:rPr lang="en-US" sz="2000" b="1" u="sng" dirty="0" smtClean="0"/>
              <a:t>Discard</a:t>
            </a:r>
            <a:r>
              <a:rPr lang="en-US" sz="2000" b="1" dirty="0" smtClean="0"/>
              <a:t> and replace </a:t>
            </a:r>
            <a:r>
              <a:rPr lang="en-US" sz="2000" b="1" u="sng" dirty="0" smtClean="0"/>
              <a:t>randomly </a:t>
            </a:r>
            <a:r>
              <a:rPr lang="en-US" sz="2000" b="1" dirty="0" smtClean="0"/>
              <a:t> </a:t>
            </a:r>
            <a:r>
              <a:rPr lang="en-US" sz="2000" b="1" u="sng" dirty="0" smtClean="0"/>
              <a:t>1</a:t>
            </a:r>
            <a:r>
              <a:rPr lang="en-US" sz="2000" b="1" dirty="0" smtClean="0"/>
              <a:t> of the </a:t>
            </a:r>
            <a:r>
              <a:rPr lang="en-US" sz="2000" b="1" u="sng" dirty="0" smtClean="0"/>
              <a:t>2</a:t>
            </a:r>
            <a:r>
              <a:rPr lang="en-US" sz="2000" b="1" dirty="0" smtClean="0"/>
              <a:t> </a:t>
            </a:r>
            <a:r>
              <a:rPr lang="en-US" sz="2000" b="1" u="sng" dirty="0" smtClean="0"/>
              <a:t>Feature</a:t>
            </a:r>
            <a:r>
              <a:rPr lang="en-US" sz="2000" b="1" dirty="0" smtClean="0"/>
              <a:t> cards detected in Row 1.</a:t>
            </a:r>
            <a:endParaRPr lang="en-US" sz="2000" dirty="0"/>
          </a:p>
        </p:txBody>
      </p:sp>
      <p:sp>
        <p:nvSpPr>
          <p:cNvPr id="30" name="Curved Right Arrow 29"/>
          <p:cNvSpPr/>
          <p:nvPr/>
        </p:nvSpPr>
        <p:spPr>
          <a:xfrm>
            <a:off x="264063" y="2766951"/>
            <a:ext cx="484502" cy="3493234"/>
          </a:xfrm>
          <a:prstGeom prst="curved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8" name="Freeform 147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Freeform 148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TextBox 149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151" name="TextBox 150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152" name="TextBox 151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53" name="TextBox 152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6" name="Rectangle 155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7" name="Rectangle 156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0" name="Rectangle 159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1" name="Rectangle 160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62" name="Rectangle 161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5" name="Rectangle 164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6" name="Rectangle 165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7" name="Rectangle 166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8" name="Rectangle 167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9" name="Rectangle 168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0" name="Rectangle 169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1" name="Rectangle 170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2" name="Rectangle 171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3" name="Rectangle 172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Rectangle 201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3" name="Rectangle 202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4" name="Rectangle 203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5" name="Rectangle 204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6" name="Rectangle 205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7" name="Rectangle 206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0" name="Rectangle 209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20" name="TextBox 219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21" name="TextBox 220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22" name="TextBox 221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23" name="TextBox 222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25" name="TextBox 224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Rectangle 235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Isosceles Triangle 236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Isosceles Triangle 237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Isosceles Triangle 238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Isosceles Triangle 239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ounded Rectangle 240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TextBox 241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43" name="TextBox 242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44" name="TextBox 243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45" name="TextBox 244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46" name="TextBox 245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47" name="Rounded Rectangle 246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extBox 247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49" name="TextBox 248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Rectangle 255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Rectangle 256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TextBox 257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59" name="TextBox 258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60" name="TextBox 259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61" name="TextBox 260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62" name="TextBox 261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67" name="TextBox 266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68" name="Rectangle 267"/>
          <p:cNvSpPr/>
          <p:nvPr/>
        </p:nvSpPr>
        <p:spPr>
          <a:xfrm>
            <a:off x="3646310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9" name="Group 268"/>
          <p:cNvGrpSpPr/>
          <p:nvPr/>
        </p:nvGrpSpPr>
        <p:grpSpPr>
          <a:xfrm>
            <a:off x="3817920" y="2757958"/>
            <a:ext cx="662003" cy="431855"/>
            <a:chOff x="1057563" y="560144"/>
            <a:chExt cx="747613" cy="456091"/>
          </a:xfrm>
        </p:grpSpPr>
        <p:sp>
          <p:nvSpPr>
            <p:cNvPr id="270" name="Freeform 26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1" name="Straight Connector 27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2" name="TextBox 271"/>
          <p:cNvSpPr txBox="1"/>
          <p:nvPr/>
        </p:nvSpPr>
        <p:spPr>
          <a:xfrm rot="16200000">
            <a:off x="3861329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3" name="Rectangle 272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4" name="Group 273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275" name="Freeform 274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6" name="Straight Connector 275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7" name="TextBox 276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8" name="Rectangle 277"/>
          <p:cNvSpPr/>
          <p:nvPr/>
        </p:nvSpPr>
        <p:spPr>
          <a:xfrm>
            <a:off x="6393203" y="2591706"/>
            <a:ext cx="906417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9" name="Group 278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280" name="Freeform 27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1" name="Straight Connector 28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2" name="TextBox 281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83" name="Rectangle 282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4" name="Group 283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285" name="Freeform 28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6" name="Straight Connector 28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7" name="TextBox 286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88" name="Group 287"/>
          <p:cNvGrpSpPr/>
          <p:nvPr/>
        </p:nvGrpSpPr>
        <p:grpSpPr>
          <a:xfrm>
            <a:off x="1791697" y="3737000"/>
            <a:ext cx="516205" cy="1061075"/>
            <a:chOff x="8359899" y="3612805"/>
            <a:chExt cx="890813" cy="1384126"/>
          </a:xfrm>
        </p:grpSpPr>
        <p:sp>
          <p:nvSpPr>
            <p:cNvPr id="289" name="Rectangle 28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TextBox 28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1" name="Group 29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2" name="Isosceles Triangle 29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Rounded Rectangle 29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Rounded Rectangle 29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5" name="Group 294"/>
          <p:cNvGrpSpPr/>
          <p:nvPr/>
        </p:nvGrpSpPr>
        <p:grpSpPr>
          <a:xfrm>
            <a:off x="3127791" y="3737000"/>
            <a:ext cx="516205" cy="1061075"/>
            <a:chOff x="8359899" y="3612805"/>
            <a:chExt cx="890813" cy="1384126"/>
          </a:xfrm>
        </p:grpSpPr>
        <p:sp>
          <p:nvSpPr>
            <p:cNvPr id="296" name="Rectangle 29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TextBox 29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8" name="Group 29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9" name="Isosceles Triangle 29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ounded Rectangle 29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Rounded Rectangle 30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2" name="Group 301"/>
          <p:cNvGrpSpPr/>
          <p:nvPr/>
        </p:nvGrpSpPr>
        <p:grpSpPr>
          <a:xfrm>
            <a:off x="5439940" y="3746790"/>
            <a:ext cx="516205" cy="1061075"/>
            <a:chOff x="8359899" y="3612805"/>
            <a:chExt cx="890813" cy="1384126"/>
          </a:xfrm>
        </p:grpSpPr>
        <p:sp>
          <p:nvSpPr>
            <p:cNvPr id="303" name="Rectangle 30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TextBox 30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05" name="Group 30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06" name="Isosceles Triangle 30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ounded Rectangle 30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Rounded Rectangle 30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9" name="Group 308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310" name="Rectangle 30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TextBox 31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12" name="Group 31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13" name="Isosceles Triangle 31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Rounded Rectangle 31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Rounded Rectangle 31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6" name="Rectangle 315"/>
          <p:cNvSpPr/>
          <p:nvPr/>
        </p:nvSpPr>
        <p:spPr>
          <a:xfrm>
            <a:off x="3643844" y="3176151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7" name="Group 316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318" name="Flowchart: Manual Operation 317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Oval 318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1" name="TextBox 320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2" name="Rectangle 321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324" name="Flowchart: Manual Operation 32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Oval 32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Oval 32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7" name="TextBox 326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28" name="Group 327"/>
          <p:cNvGrpSpPr/>
          <p:nvPr/>
        </p:nvGrpSpPr>
        <p:grpSpPr>
          <a:xfrm>
            <a:off x="6393202" y="3168543"/>
            <a:ext cx="912768" cy="574454"/>
            <a:chOff x="4861665" y="3227461"/>
            <a:chExt cx="1004958" cy="568411"/>
          </a:xfrm>
        </p:grpSpPr>
        <p:sp>
          <p:nvSpPr>
            <p:cNvPr id="329" name="Rectangle 328"/>
            <p:cNvSpPr/>
            <p:nvPr/>
          </p:nvSpPr>
          <p:spPr>
            <a:xfrm>
              <a:off x="4861665" y="3227461"/>
              <a:ext cx="1004958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0" name="Group 329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1" name="Flowchart: Manual Operation 33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Oval 33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Oval 33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4" name="TextBox 333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35" name="TextBox 334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36" name="Group 335"/>
          <p:cNvGrpSpPr/>
          <p:nvPr/>
        </p:nvGrpSpPr>
        <p:grpSpPr>
          <a:xfrm>
            <a:off x="4583754" y="3167503"/>
            <a:ext cx="899521" cy="574454"/>
            <a:chOff x="4875701" y="3218845"/>
            <a:chExt cx="952986" cy="568411"/>
          </a:xfrm>
        </p:grpSpPr>
        <p:sp>
          <p:nvSpPr>
            <p:cNvPr id="337" name="Rectangle 336"/>
            <p:cNvSpPr/>
            <p:nvPr/>
          </p:nvSpPr>
          <p:spPr>
            <a:xfrm>
              <a:off x="4875701" y="3218845"/>
              <a:ext cx="952986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8" name="Group 337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9" name="Flowchart: Manual Operation 338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Oval 340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42" name="TextBox 341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43" name="Group 342"/>
          <p:cNvGrpSpPr/>
          <p:nvPr/>
        </p:nvGrpSpPr>
        <p:grpSpPr>
          <a:xfrm>
            <a:off x="7792137" y="4809856"/>
            <a:ext cx="478301" cy="1064228"/>
            <a:chOff x="8136043" y="5186763"/>
            <a:chExt cx="820843" cy="1498241"/>
          </a:xfrm>
        </p:grpSpPr>
        <p:sp>
          <p:nvSpPr>
            <p:cNvPr id="344" name="Rectangle 34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5" name="Group 34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47" name="Freeform 34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Isosceles Triangle 34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9" name="Isosceles Triangle 34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0" name="Isosceles Triangle 34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1" name="Isosceles Triangle 35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2" name="Isosceles Triangle 35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46" name="TextBox 34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3" name="Group 352"/>
          <p:cNvGrpSpPr/>
          <p:nvPr/>
        </p:nvGrpSpPr>
        <p:grpSpPr>
          <a:xfrm>
            <a:off x="5007218" y="4811413"/>
            <a:ext cx="478301" cy="1064228"/>
            <a:chOff x="8136043" y="5186763"/>
            <a:chExt cx="820843" cy="1498241"/>
          </a:xfrm>
        </p:grpSpPr>
        <p:sp>
          <p:nvSpPr>
            <p:cNvPr id="354" name="Rectangle 35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5" name="Group 35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57" name="Freeform 35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8" name="Isosceles Triangle 35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9" name="Isosceles Triangle 35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0" name="Isosceles Triangle 35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1" name="Isosceles Triangle 36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2" name="Isosceles Triangle 36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6" name="TextBox 35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E2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3" name="Group 362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364" name="Rectangle 36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5" name="Group 36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67" name="Freeform 36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8" name="Isosceles Triangle 36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9" name="Isosceles Triangle 36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0" name="Isosceles Triangle 36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1" name="Isosceles Triangle 37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2" name="Isosceles Triangle 37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6" name="TextBox 36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2255245" y="4815179"/>
            <a:ext cx="478301" cy="1064228"/>
            <a:chOff x="8136046" y="5170674"/>
            <a:chExt cx="820843" cy="1498241"/>
          </a:xfrm>
        </p:grpSpPr>
        <p:sp>
          <p:nvSpPr>
            <p:cNvPr id="374" name="Rectangle 373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5" name="Group 37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77" name="Freeform 37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8" name="Isosceles Triangle 37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9" name="Isosceles Triangle 37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0" name="Isosceles Triangle 37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1" name="Isosceles Triangle 38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2" name="Isosceles Triangle 38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76" name="TextBox 37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3578771" y="2480942"/>
            <a:ext cx="1078307" cy="75247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6312691" y="2480942"/>
            <a:ext cx="1078307" cy="71204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4346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639076" y="285021"/>
            <a:ext cx="835606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Example c)  </a:t>
            </a:r>
            <a:r>
              <a:rPr lang="en-US" sz="2400" b="1" u="sng" dirty="0" smtClean="0"/>
              <a:t>Pathogen lost</a:t>
            </a:r>
            <a:r>
              <a:rPr lang="en-US" sz="2400" b="1" dirty="0"/>
              <a:t> </a:t>
            </a:r>
            <a:r>
              <a:rPr lang="en-US" sz="2400" dirty="0"/>
              <a:t>via </a:t>
            </a:r>
            <a:r>
              <a:rPr lang="en-US" sz="2400" b="1" u="sng" dirty="0" smtClean="0"/>
              <a:t>both</a:t>
            </a:r>
            <a:r>
              <a:rPr lang="en-US" sz="2400" dirty="0" smtClean="0"/>
              <a:t> </a:t>
            </a:r>
            <a:r>
              <a:rPr lang="en-US" sz="2400" b="1" u="sng" dirty="0" smtClean="0"/>
              <a:t>MTI</a:t>
            </a:r>
            <a:r>
              <a:rPr lang="en-US" sz="2400" dirty="0" smtClean="0"/>
              <a:t> (Rows 1 </a:t>
            </a:r>
            <a:r>
              <a:rPr lang="en-US" sz="2400" dirty="0"/>
              <a:t>&amp; </a:t>
            </a:r>
            <a:r>
              <a:rPr lang="en-US" sz="2400" dirty="0" smtClean="0"/>
              <a:t>2) </a:t>
            </a:r>
            <a:r>
              <a:rPr lang="en-US" sz="2400" u="sng" dirty="0" smtClean="0"/>
              <a:t>and</a:t>
            </a:r>
            <a:r>
              <a:rPr lang="en-US" sz="2400" b="1" dirty="0" smtClean="0"/>
              <a:t> </a:t>
            </a:r>
            <a:r>
              <a:rPr lang="en-US" sz="2400" b="1" u="sng" dirty="0" smtClean="0"/>
              <a:t>ETI</a:t>
            </a:r>
            <a:r>
              <a:rPr lang="en-US" sz="2400" dirty="0" smtClean="0"/>
              <a:t> </a:t>
            </a:r>
            <a:br>
              <a:rPr lang="en-US" sz="2400" dirty="0" smtClean="0"/>
            </a:br>
            <a:r>
              <a:rPr lang="en-US" sz="2400" dirty="0" smtClean="0"/>
              <a:t>    (doubly, in Rows 3 &amp; 4), so </a:t>
            </a:r>
            <a:r>
              <a:rPr lang="en-US" sz="2400" b="1" u="sng" dirty="0" smtClean="0"/>
              <a:t>Pathogen</a:t>
            </a:r>
            <a:r>
              <a:rPr lang="en-US" sz="2400" dirty="0" smtClean="0"/>
              <a:t> evolves.</a:t>
            </a:r>
            <a:r>
              <a:rPr lang="en-US" sz="2400" u="sng" dirty="0" smtClean="0"/>
              <a:t/>
            </a:r>
            <a:br>
              <a:rPr lang="en-US" sz="2400" u="sng" dirty="0" smtClean="0"/>
            </a:br>
            <a:r>
              <a:rPr lang="en-US" sz="2400" dirty="0" smtClean="0"/>
              <a:t>Since </a:t>
            </a:r>
            <a:r>
              <a:rPr lang="en-US" sz="2400" b="1" u="sng" dirty="0" smtClean="0"/>
              <a:t>ETI trumps MTI</a:t>
            </a:r>
            <a:r>
              <a:rPr lang="en-US" sz="2400" b="1" dirty="0" smtClean="0"/>
              <a:t>, </a:t>
            </a:r>
            <a:r>
              <a:rPr lang="en-US" sz="2400" b="1" u="sng" dirty="0" smtClean="0"/>
              <a:t>1</a:t>
            </a:r>
            <a:r>
              <a:rPr lang="en-US" sz="2400" dirty="0" smtClean="0"/>
              <a:t> of the 2 </a:t>
            </a:r>
            <a:r>
              <a:rPr lang="en-US" sz="2400" u="sng" dirty="0" smtClean="0"/>
              <a:t>detected</a:t>
            </a:r>
            <a:r>
              <a:rPr lang="en-US" sz="2400" dirty="0" smtClean="0"/>
              <a:t> </a:t>
            </a:r>
            <a:r>
              <a:rPr lang="en-US" sz="2400" b="1" u="sng" dirty="0" smtClean="0"/>
              <a:t>Effector</a:t>
            </a:r>
            <a:r>
              <a:rPr lang="en-US" sz="2400" dirty="0" smtClean="0"/>
              <a:t> cards changes. </a:t>
            </a:r>
            <a:br>
              <a:rPr lang="en-US" sz="2400" dirty="0" smtClean="0"/>
            </a:br>
            <a:r>
              <a:rPr lang="en-US" sz="2400" dirty="0" smtClean="0"/>
              <a:t>    </a:t>
            </a:r>
            <a:endParaRPr lang="en-US" sz="2400" dirty="0"/>
          </a:p>
        </p:txBody>
      </p:sp>
      <p:sp>
        <p:nvSpPr>
          <p:cNvPr id="24" name="TextBox 23"/>
          <p:cNvSpPr txBox="1"/>
          <p:nvPr/>
        </p:nvSpPr>
        <p:spPr>
          <a:xfrm>
            <a:off x="1063981" y="6008914"/>
            <a:ext cx="7803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Discard </a:t>
            </a:r>
            <a:r>
              <a:rPr lang="en-US" sz="2000" b="1" dirty="0"/>
              <a:t>and replace </a:t>
            </a:r>
            <a:r>
              <a:rPr lang="en-US" sz="2000" b="1" u="sng" dirty="0" smtClean="0"/>
              <a:t>1</a:t>
            </a:r>
            <a:r>
              <a:rPr lang="en-US" sz="2000" b="1" dirty="0" smtClean="0"/>
              <a:t> </a:t>
            </a:r>
            <a:r>
              <a:rPr lang="en-US" sz="2000" b="1" u="sng" dirty="0" smtClean="0"/>
              <a:t>randomly</a:t>
            </a:r>
            <a:r>
              <a:rPr lang="en-US" sz="2000" b="1" dirty="0" smtClean="0"/>
              <a:t> – </a:t>
            </a:r>
            <a:r>
              <a:rPr lang="en-US" sz="2000" b="1" u="sng" dirty="0" smtClean="0"/>
              <a:t>either</a:t>
            </a:r>
            <a:r>
              <a:rPr lang="en-US" sz="2000" b="1" dirty="0" smtClean="0"/>
              <a:t> the B1 </a:t>
            </a:r>
            <a:r>
              <a:rPr lang="en-US" sz="2000" b="1" u="sng" dirty="0" smtClean="0"/>
              <a:t>or</a:t>
            </a:r>
            <a:r>
              <a:rPr lang="en-US" sz="2000" b="1" dirty="0" smtClean="0"/>
              <a:t> the F1 </a:t>
            </a:r>
            <a:r>
              <a:rPr lang="en-US" sz="2000" b="1" u="sng" dirty="0" smtClean="0"/>
              <a:t>detected</a:t>
            </a:r>
            <a:r>
              <a:rPr lang="en-US" sz="2000" b="1" dirty="0" smtClean="0"/>
              <a:t> </a:t>
            </a:r>
            <a:br>
              <a:rPr lang="en-US" sz="2000" b="1" dirty="0" smtClean="0"/>
            </a:br>
            <a:r>
              <a:rPr lang="en-US" sz="2000" b="1" dirty="0" smtClean="0"/>
              <a:t>       </a:t>
            </a:r>
            <a:r>
              <a:rPr lang="en-US" sz="2000" b="1" u="sng" dirty="0" smtClean="0"/>
              <a:t>Effector</a:t>
            </a:r>
            <a:r>
              <a:rPr lang="en-US" sz="2000" b="1" dirty="0" smtClean="0"/>
              <a:t>  card  in Row 3 – because </a:t>
            </a:r>
            <a:r>
              <a:rPr lang="en-US" sz="2000" b="1" u="sng" dirty="0" smtClean="0"/>
              <a:t>ETI</a:t>
            </a:r>
            <a:r>
              <a:rPr lang="en-US" sz="2000" b="1" dirty="0" smtClean="0"/>
              <a:t> trumps MTI.</a:t>
            </a:r>
            <a:endParaRPr lang="en-US" sz="2000" dirty="0"/>
          </a:p>
        </p:txBody>
      </p:sp>
      <p:sp>
        <p:nvSpPr>
          <p:cNvPr id="148" name="Freeform 147"/>
          <p:cNvSpPr/>
          <p:nvPr/>
        </p:nvSpPr>
        <p:spPr>
          <a:xfrm rot="4435695" flipH="1">
            <a:off x="1303493" y="1687653"/>
            <a:ext cx="492110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Freeform 148"/>
          <p:cNvSpPr/>
          <p:nvPr/>
        </p:nvSpPr>
        <p:spPr>
          <a:xfrm rot="5210143" flipH="1">
            <a:off x="1394838" y="1812562"/>
            <a:ext cx="431764" cy="1338749"/>
          </a:xfrm>
          <a:custGeom>
            <a:avLst/>
            <a:gdLst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32668 w 544180"/>
              <a:gd name="connsiteY29" fmla="*/ 976847 h 1596855"/>
              <a:gd name="connsiteX30" fmla="*/ 423747 w 544180"/>
              <a:gd name="connsiteY30" fmla="*/ 945624 h 1596855"/>
              <a:gd name="connsiteX31" fmla="*/ 405905 w 544180"/>
              <a:gd name="connsiteY31" fmla="*/ 914400 h 1596855"/>
              <a:gd name="connsiteX32" fmla="*/ 392523 w 544180"/>
              <a:gd name="connsiteY32" fmla="*/ 887637 h 1596855"/>
              <a:gd name="connsiteX33" fmla="*/ 374681 w 544180"/>
              <a:gd name="connsiteY33" fmla="*/ 843032 h 1596855"/>
              <a:gd name="connsiteX34" fmla="*/ 356839 w 544180"/>
              <a:gd name="connsiteY34" fmla="*/ 816270 h 1596855"/>
              <a:gd name="connsiteX35" fmla="*/ 343458 w 544180"/>
              <a:gd name="connsiteY35" fmla="*/ 789507 h 1596855"/>
              <a:gd name="connsiteX36" fmla="*/ 334537 w 544180"/>
              <a:gd name="connsiteY36" fmla="*/ 762744 h 1596855"/>
              <a:gd name="connsiteX37" fmla="*/ 316695 w 544180"/>
              <a:gd name="connsiteY37" fmla="*/ 731520 h 1596855"/>
              <a:gd name="connsiteX38" fmla="*/ 307774 w 544180"/>
              <a:gd name="connsiteY38" fmla="*/ 704757 h 1596855"/>
              <a:gd name="connsiteX39" fmla="*/ 303314 w 544180"/>
              <a:gd name="connsiteY39" fmla="*/ 691376 h 1596855"/>
              <a:gd name="connsiteX40" fmla="*/ 294393 w 544180"/>
              <a:gd name="connsiteY40" fmla="*/ 677994 h 1596855"/>
              <a:gd name="connsiteX41" fmla="*/ 281011 w 544180"/>
              <a:gd name="connsiteY41" fmla="*/ 633390 h 1596855"/>
              <a:gd name="connsiteX42" fmla="*/ 267630 w 544180"/>
              <a:gd name="connsiteY42" fmla="*/ 593245 h 1596855"/>
              <a:gd name="connsiteX43" fmla="*/ 263169 w 544180"/>
              <a:gd name="connsiteY43" fmla="*/ 579864 h 1596855"/>
              <a:gd name="connsiteX44" fmla="*/ 258709 w 544180"/>
              <a:gd name="connsiteY44" fmla="*/ 562022 h 1596855"/>
              <a:gd name="connsiteX45" fmla="*/ 263169 w 544180"/>
              <a:gd name="connsiteY45" fmla="*/ 432668 h 1596855"/>
              <a:gd name="connsiteX46" fmla="*/ 276551 w 544180"/>
              <a:gd name="connsiteY46" fmla="*/ 383602 h 1596855"/>
              <a:gd name="connsiteX47" fmla="*/ 294393 w 544180"/>
              <a:gd name="connsiteY47" fmla="*/ 356839 h 1596855"/>
              <a:gd name="connsiteX48" fmla="*/ 312235 w 544180"/>
              <a:gd name="connsiteY48" fmla="*/ 334537 h 1596855"/>
              <a:gd name="connsiteX49" fmla="*/ 334537 w 544180"/>
              <a:gd name="connsiteY49" fmla="*/ 307774 h 1596855"/>
              <a:gd name="connsiteX50" fmla="*/ 347918 w 544180"/>
              <a:gd name="connsiteY50" fmla="*/ 303313 h 1596855"/>
              <a:gd name="connsiteX51" fmla="*/ 370221 w 544180"/>
              <a:gd name="connsiteY51" fmla="*/ 285471 h 1596855"/>
              <a:gd name="connsiteX52" fmla="*/ 396984 w 544180"/>
              <a:gd name="connsiteY52" fmla="*/ 267630 h 1596855"/>
              <a:gd name="connsiteX53" fmla="*/ 410365 w 544180"/>
              <a:gd name="connsiteY53" fmla="*/ 258709 h 1596855"/>
              <a:gd name="connsiteX54" fmla="*/ 437128 w 544180"/>
              <a:gd name="connsiteY54" fmla="*/ 245327 h 1596855"/>
              <a:gd name="connsiteX55" fmla="*/ 446049 w 544180"/>
              <a:gd name="connsiteY55" fmla="*/ 231946 h 1596855"/>
              <a:gd name="connsiteX56" fmla="*/ 459431 w 544180"/>
              <a:gd name="connsiteY56" fmla="*/ 227485 h 1596855"/>
              <a:gd name="connsiteX57" fmla="*/ 472812 w 544180"/>
              <a:gd name="connsiteY57" fmla="*/ 218564 h 1596855"/>
              <a:gd name="connsiteX58" fmla="*/ 495115 w 544180"/>
              <a:gd name="connsiteY58" fmla="*/ 200722 h 1596855"/>
              <a:gd name="connsiteX59" fmla="*/ 517417 w 544180"/>
              <a:gd name="connsiteY59" fmla="*/ 173959 h 1596855"/>
              <a:gd name="connsiteX60" fmla="*/ 530798 w 544180"/>
              <a:gd name="connsiteY60" fmla="*/ 165038 h 1596855"/>
              <a:gd name="connsiteX61" fmla="*/ 539719 w 544180"/>
              <a:gd name="connsiteY61" fmla="*/ 138275 h 1596855"/>
              <a:gd name="connsiteX62" fmla="*/ 544180 w 544180"/>
              <a:gd name="connsiteY62" fmla="*/ 124894 h 1596855"/>
              <a:gd name="connsiteX63" fmla="*/ 539719 w 544180"/>
              <a:gd name="connsiteY63" fmla="*/ 35684 h 1596855"/>
              <a:gd name="connsiteX64" fmla="*/ 526338 w 544180"/>
              <a:gd name="connsiteY6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37128 w 544180"/>
              <a:gd name="connsiteY28" fmla="*/ 990229 h 1596855"/>
              <a:gd name="connsiteX29" fmla="*/ 423747 w 544180"/>
              <a:gd name="connsiteY29" fmla="*/ 945624 h 1596855"/>
              <a:gd name="connsiteX30" fmla="*/ 405905 w 544180"/>
              <a:gd name="connsiteY30" fmla="*/ 914400 h 1596855"/>
              <a:gd name="connsiteX31" fmla="*/ 392523 w 544180"/>
              <a:gd name="connsiteY31" fmla="*/ 887637 h 1596855"/>
              <a:gd name="connsiteX32" fmla="*/ 374681 w 544180"/>
              <a:gd name="connsiteY32" fmla="*/ 843032 h 1596855"/>
              <a:gd name="connsiteX33" fmla="*/ 356839 w 544180"/>
              <a:gd name="connsiteY33" fmla="*/ 816270 h 1596855"/>
              <a:gd name="connsiteX34" fmla="*/ 343458 w 544180"/>
              <a:gd name="connsiteY34" fmla="*/ 789507 h 1596855"/>
              <a:gd name="connsiteX35" fmla="*/ 334537 w 544180"/>
              <a:gd name="connsiteY35" fmla="*/ 762744 h 1596855"/>
              <a:gd name="connsiteX36" fmla="*/ 316695 w 544180"/>
              <a:gd name="connsiteY36" fmla="*/ 731520 h 1596855"/>
              <a:gd name="connsiteX37" fmla="*/ 307774 w 544180"/>
              <a:gd name="connsiteY37" fmla="*/ 704757 h 1596855"/>
              <a:gd name="connsiteX38" fmla="*/ 303314 w 544180"/>
              <a:gd name="connsiteY38" fmla="*/ 691376 h 1596855"/>
              <a:gd name="connsiteX39" fmla="*/ 294393 w 544180"/>
              <a:gd name="connsiteY39" fmla="*/ 677994 h 1596855"/>
              <a:gd name="connsiteX40" fmla="*/ 281011 w 544180"/>
              <a:gd name="connsiteY40" fmla="*/ 633390 h 1596855"/>
              <a:gd name="connsiteX41" fmla="*/ 267630 w 544180"/>
              <a:gd name="connsiteY41" fmla="*/ 593245 h 1596855"/>
              <a:gd name="connsiteX42" fmla="*/ 263169 w 544180"/>
              <a:gd name="connsiteY42" fmla="*/ 579864 h 1596855"/>
              <a:gd name="connsiteX43" fmla="*/ 258709 w 544180"/>
              <a:gd name="connsiteY43" fmla="*/ 562022 h 1596855"/>
              <a:gd name="connsiteX44" fmla="*/ 263169 w 544180"/>
              <a:gd name="connsiteY44" fmla="*/ 432668 h 1596855"/>
              <a:gd name="connsiteX45" fmla="*/ 276551 w 544180"/>
              <a:gd name="connsiteY45" fmla="*/ 383602 h 1596855"/>
              <a:gd name="connsiteX46" fmla="*/ 294393 w 544180"/>
              <a:gd name="connsiteY46" fmla="*/ 356839 h 1596855"/>
              <a:gd name="connsiteX47" fmla="*/ 312235 w 544180"/>
              <a:gd name="connsiteY47" fmla="*/ 334537 h 1596855"/>
              <a:gd name="connsiteX48" fmla="*/ 334537 w 544180"/>
              <a:gd name="connsiteY48" fmla="*/ 307774 h 1596855"/>
              <a:gd name="connsiteX49" fmla="*/ 347918 w 544180"/>
              <a:gd name="connsiteY49" fmla="*/ 303313 h 1596855"/>
              <a:gd name="connsiteX50" fmla="*/ 370221 w 544180"/>
              <a:gd name="connsiteY50" fmla="*/ 285471 h 1596855"/>
              <a:gd name="connsiteX51" fmla="*/ 396984 w 544180"/>
              <a:gd name="connsiteY51" fmla="*/ 267630 h 1596855"/>
              <a:gd name="connsiteX52" fmla="*/ 410365 w 544180"/>
              <a:gd name="connsiteY52" fmla="*/ 258709 h 1596855"/>
              <a:gd name="connsiteX53" fmla="*/ 437128 w 544180"/>
              <a:gd name="connsiteY53" fmla="*/ 245327 h 1596855"/>
              <a:gd name="connsiteX54" fmla="*/ 446049 w 544180"/>
              <a:gd name="connsiteY54" fmla="*/ 231946 h 1596855"/>
              <a:gd name="connsiteX55" fmla="*/ 459431 w 544180"/>
              <a:gd name="connsiteY55" fmla="*/ 227485 h 1596855"/>
              <a:gd name="connsiteX56" fmla="*/ 472812 w 544180"/>
              <a:gd name="connsiteY56" fmla="*/ 218564 h 1596855"/>
              <a:gd name="connsiteX57" fmla="*/ 495115 w 544180"/>
              <a:gd name="connsiteY57" fmla="*/ 200722 h 1596855"/>
              <a:gd name="connsiteX58" fmla="*/ 517417 w 544180"/>
              <a:gd name="connsiteY58" fmla="*/ 173959 h 1596855"/>
              <a:gd name="connsiteX59" fmla="*/ 530798 w 544180"/>
              <a:gd name="connsiteY59" fmla="*/ 165038 h 1596855"/>
              <a:gd name="connsiteX60" fmla="*/ 539719 w 544180"/>
              <a:gd name="connsiteY60" fmla="*/ 138275 h 1596855"/>
              <a:gd name="connsiteX61" fmla="*/ 544180 w 544180"/>
              <a:gd name="connsiteY61" fmla="*/ 124894 h 1596855"/>
              <a:gd name="connsiteX62" fmla="*/ 539719 w 544180"/>
              <a:gd name="connsiteY62" fmla="*/ 35684 h 1596855"/>
              <a:gd name="connsiteX63" fmla="*/ 526338 w 544180"/>
              <a:gd name="connsiteY6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34537 w 544180"/>
              <a:gd name="connsiteY10" fmla="*/ 1561171 h 1596855"/>
              <a:gd name="connsiteX11" fmla="*/ 361300 w 544180"/>
              <a:gd name="connsiteY11" fmla="*/ 1543329 h 1596855"/>
              <a:gd name="connsiteX12" fmla="*/ 383602 w 544180"/>
              <a:gd name="connsiteY12" fmla="*/ 1521027 h 1596855"/>
              <a:gd name="connsiteX13" fmla="*/ 423747 w 544180"/>
              <a:gd name="connsiteY13" fmla="*/ 1485343 h 1596855"/>
              <a:gd name="connsiteX14" fmla="*/ 450510 w 544180"/>
              <a:gd name="connsiteY14" fmla="*/ 1445198 h 1596855"/>
              <a:gd name="connsiteX15" fmla="*/ 459431 w 544180"/>
              <a:gd name="connsiteY15" fmla="*/ 1431817 h 1596855"/>
              <a:gd name="connsiteX16" fmla="*/ 468352 w 544180"/>
              <a:gd name="connsiteY16" fmla="*/ 1418435 h 1596855"/>
              <a:gd name="connsiteX17" fmla="*/ 477273 w 544180"/>
              <a:gd name="connsiteY17" fmla="*/ 1391672 h 1596855"/>
              <a:gd name="connsiteX18" fmla="*/ 481733 w 544180"/>
              <a:gd name="connsiteY18" fmla="*/ 1378291 h 1596855"/>
              <a:gd name="connsiteX19" fmla="*/ 486194 w 544180"/>
              <a:gd name="connsiteY19" fmla="*/ 1360449 h 1596855"/>
              <a:gd name="connsiteX20" fmla="*/ 495115 w 544180"/>
              <a:gd name="connsiteY20" fmla="*/ 1342607 h 1596855"/>
              <a:gd name="connsiteX21" fmla="*/ 499575 w 544180"/>
              <a:gd name="connsiteY21" fmla="*/ 1324765 h 1596855"/>
              <a:gd name="connsiteX22" fmla="*/ 508496 w 544180"/>
              <a:gd name="connsiteY22" fmla="*/ 1231095 h 1596855"/>
              <a:gd name="connsiteX23" fmla="*/ 495115 w 544180"/>
              <a:gd name="connsiteY23" fmla="*/ 1092820 h 1596855"/>
              <a:gd name="connsiteX24" fmla="*/ 490654 w 544180"/>
              <a:gd name="connsiteY24" fmla="*/ 1079438 h 1596855"/>
              <a:gd name="connsiteX25" fmla="*/ 481733 w 544180"/>
              <a:gd name="connsiteY25" fmla="*/ 1066057 h 1596855"/>
              <a:gd name="connsiteX26" fmla="*/ 468352 w 544180"/>
              <a:gd name="connsiteY26" fmla="*/ 1039294 h 1596855"/>
              <a:gd name="connsiteX27" fmla="*/ 454970 w 544180"/>
              <a:gd name="connsiteY27" fmla="*/ 1012531 h 1596855"/>
              <a:gd name="connsiteX28" fmla="*/ 423747 w 544180"/>
              <a:gd name="connsiteY28" fmla="*/ 945624 h 1596855"/>
              <a:gd name="connsiteX29" fmla="*/ 405905 w 544180"/>
              <a:gd name="connsiteY29" fmla="*/ 914400 h 1596855"/>
              <a:gd name="connsiteX30" fmla="*/ 392523 w 544180"/>
              <a:gd name="connsiteY30" fmla="*/ 887637 h 1596855"/>
              <a:gd name="connsiteX31" fmla="*/ 374681 w 544180"/>
              <a:gd name="connsiteY31" fmla="*/ 843032 h 1596855"/>
              <a:gd name="connsiteX32" fmla="*/ 356839 w 544180"/>
              <a:gd name="connsiteY32" fmla="*/ 816270 h 1596855"/>
              <a:gd name="connsiteX33" fmla="*/ 343458 w 544180"/>
              <a:gd name="connsiteY33" fmla="*/ 789507 h 1596855"/>
              <a:gd name="connsiteX34" fmla="*/ 334537 w 544180"/>
              <a:gd name="connsiteY34" fmla="*/ 762744 h 1596855"/>
              <a:gd name="connsiteX35" fmla="*/ 316695 w 544180"/>
              <a:gd name="connsiteY35" fmla="*/ 731520 h 1596855"/>
              <a:gd name="connsiteX36" fmla="*/ 307774 w 544180"/>
              <a:gd name="connsiteY36" fmla="*/ 704757 h 1596855"/>
              <a:gd name="connsiteX37" fmla="*/ 303314 w 544180"/>
              <a:gd name="connsiteY37" fmla="*/ 691376 h 1596855"/>
              <a:gd name="connsiteX38" fmla="*/ 294393 w 544180"/>
              <a:gd name="connsiteY38" fmla="*/ 677994 h 1596855"/>
              <a:gd name="connsiteX39" fmla="*/ 281011 w 544180"/>
              <a:gd name="connsiteY39" fmla="*/ 633390 h 1596855"/>
              <a:gd name="connsiteX40" fmla="*/ 267630 w 544180"/>
              <a:gd name="connsiteY40" fmla="*/ 593245 h 1596855"/>
              <a:gd name="connsiteX41" fmla="*/ 263169 w 544180"/>
              <a:gd name="connsiteY41" fmla="*/ 579864 h 1596855"/>
              <a:gd name="connsiteX42" fmla="*/ 258709 w 544180"/>
              <a:gd name="connsiteY42" fmla="*/ 562022 h 1596855"/>
              <a:gd name="connsiteX43" fmla="*/ 263169 w 544180"/>
              <a:gd name="connsiteY43" fmla="*/ 432668 h 1596855"/>
              <a:gd name="connsiteX44" fmla="*/ 276551 w 544180"/>
              <a:gd name="connsiteY44" fmla="*/ 383602 h 1596855"/>
              <a:gd name="connsiteX45" fmla="*/ 294393 w 544180"/>
              <a:gd name="connsiteY45" fmla="*/ 356839 h 1596855"/>
              <a:gd name="connsiteX46" fmla="*/ 312235 w 544180"/>
              <a:gd name="connsiteY46" fmla="*/ 334537 h 1596855"/>
              <a:gd name="connsiteX47" fmla="*/ 334537 w 544180"/>
              <a:gd name="connsiteY47" fmla="*/ 307774 h 1596855"/>
              <a:gd name="connsiteX48" fmla="*/ 347918 w 544180"/>
              <a:gd name="connsiteY48" fmla="*/ 303313 h 1596855"/>
              <a:gd name="connsiteX49" fmla="*/ 370221 w 544180"/>
              <a:gd name="connsiteY49" fmla="*/ 285471 h 1596855"/>
              <a:gd name="connsiteX50" fmla="*/ 396984 w 544180"/>
              <a:gd name="connsiteY50" fmla="*/ 267630 h 1596855"/>
              <a:gd name="connsiteX51" fmla="*/ 410365 w 544180"/>
              <a:gd name="connsiteY51" fmla="*/ 258709 h 1596855"/>
              <a:gd name="connsiteX52" fmla="*/ 437128 w 544180"/>
              <a:gd name="connsiteY52" fmla="*/ 245327 h 1596855"/>
              <a:gd name="connsiteX53" fmla="*/ 446049 w 544180"/>
              <a:gd name="connsiteY53" fmla="*/ 231946 h 1596855"/>
              <a:gd name="connsiteX54" fmla="*/ 459431 w 544180"/>
              <a:gd name="connsiteY54" fmla="*/ 227485 h 1596855"/>
              <a:gd name="connsiteX55" fmla="*/ 472812 w 544180"/>
              <a:gd name="connsiteY55" fmla="*/ 218564 h 1596855"/>
              <a:gd name="connsiteX56" fmla="*/ 495115 w 544180"/>
              <a:gd name="connsiteY56" fmla="*/ 200722 h 1596855"/>
              <a:gd name="connsiteX57" fmla="*/ 517417 w 544180"/>
              <a:gd name="connsiteY57" fmla="*/ 173959 h 1596855"/>
              <a:gd name="connsiteX58" fmla="*/ 530798 w 544180"/>
              <a:gd name="connsiteY58" fmla="*/ 165038 h 1596855"/>
              <a:gd name="connsiteX59" fmla="*/ 539719 w 544180"/>
              <a:gd name="connsiteY59" fmla="*/ 138275 h 1596855"/>
              <a:gd name="connsiteX60" fmla="*/ 544180 w 544180"/>
              <a:gd name="connsiteY60" fmla="*/ 124894 h 1596855"/>
              <a:gd name="connsiteX61" fmla="*/ 539719 w 544180"/>
              <a:gd name="connsiteY61" fmla="*/ 35684 h 1596855"/>
              <a:gd name="connsiteX62" fmla="*/ 526338 w 544180"/>
              <a:gd name="connsiteY6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276551 w 544180"/>
              <a:gd name="connsiteY8" fmla="*/ 1587934 h 1596855"/>
              <a:gd name="connsiteX9" fmla="*/ 303314 w 544180"/>
              <a:gd name="connsiteY9" fmla="*/ 1579013 h 1596855"/>
              <a:gd name="connsiteX10" fmla="*/ 361300 w 544180"/>
              <a:gd name="connsiteY10" fmla="*/ 1543329 h 1596855"/>
              <a:gd name="connsiteX11" fmla="*/ 383602 w 544180"/>
              <a:gd name="connsiteY11" fmla="*/ 1521027 h 1596855"/>
              <a:gd name="connsiteX12" fmla="*/ 423747 w 544180"/>
              <a:gd name="connsiteY12" fmla="*/ 1485343 h 1596855"/>
              <a:gd name="connsiteX13" fmla="*/ 450510 w 544180"/>
              <a:gd name="connsiteY13" fmla="*/ 1445198 h 1596855"/>
              <a:gd name="connsiteX14" fmla="*/ 459431 w 544180"/>
              <a:gd name="connsiteY14" fmla="*/ 1431817 h 1596855"/>
              <a:gd name="connsiteX15" fmla="*/ 468352 w 544180"/>
              <a:gd name="connsiteY15" fmla="*/ 1418435 h 1596855"/>
              <a:gd name="connsiteX16" fmla="*/ 477273 w 544180"/>
              <a:gd name="connsiteY16" fmla="*/ 1391672 h 1596855"/>
              <a:gd name="connsiteX17" fmla="*/ 481733 w 544180"/>
              <a:gd name="connsiteY17" fmla="*/ 1378291 h 1596855"/>
              <a:gd name="connsiteX18" fmla="*/ 486194 w 544180"/>
              <a:gd name="connsiteY18" fmla="*/ 1360449 h 1596855"/>
              <a:gd name="connsiteX19" fmla="*/ 495115 w 544180"/>
              <a:gd name="connsiteY19" fmla="*/ 1342607 h 1596855"/>
              <a:gd name="connsiteX20" fmla="*/ 499575 w 544180"/>
              <a:gd name="connsiteY20" fmla="*/ 1324765 h 1596855"/>
              <a:gd name="connsiteX21" fmla="*/ 508496 w 544180"/>
              <a:gd name="connsiteY21" fmla="*/ 1231095 h 1596855"/>
              <a:gd name="connsiteX22" fmla="*/ 495115 w 544180"/>
              <a:gd name="connsiteY22" fmla="*/ 1092820 h 1596855"/>
              <a:gd name="connsiteX23" fmla="*/ 490654 w 544180"/>
              <a:gd name="connsiteY23" fmla="*/ 1079438 h 1596855"/>
              <a:gd name="connsiteX24" fmla="*/ 481733 w 544180"/>
              <a:gd name="connsiteY24" fmla="*/ 1066057 h 1596855"/>
              <a:gd name="connsiteX25" fmla="*/ 468352 w 544180"/>
              <a:gd name="connsiteY25" fmla="*/ 1039294 h 1596855"/>
              <a:gd name="connsiteX26" fmla="*/ 454970 w 544180"/>
              <a:gd name="connsiteY26" fmla="*/ 1012531 h 1596855"/>
              <a:gd name="connsiteX27" fmla="*/ 423747 w 544180"/>
              <a:gd name="connsiteY27" fmla="*/ 945624 h 1596855"/>
              <a:gd name="connsiteX28" fmla="*/ 405905 w 544180"/>
              <a:gd name="connsiteY28" fmla="*/ 914400 h 1596855"/>
              <a:gd name="connsiteX29" fmla="*/ 392523 w 544180"/>
              <a:gd name="connsiteY29" fmla="*/ 887637 h 1596855"/>
              <a:gd name="connsiteX30" fmla="*/ 374681 w 544180"/>
              <a:gd name="connsiteY30" fmla="*/ 843032 h 1596855"/>
              <a:gd name="connsiteX31" fmla="*/ 356839 w 544180"/>
              <a:gd name="connsiteY31" fmla="*/ 816270 h 1596855"/>
              <a:gd name="connsiteX32" fmla="*/ 343458 w 544180"/>
              <a:gd name="connsiteY32" fmla="*/ 789507 h 1596855"/>
              <a:gd name="connsiteX33" fmla="*/ 334537 w 544180"/>
              <a:gd name="connsiteY33" fmla="*/ 762744 h 1596855"/>
              <a:gd name="connsiteX34" fmla="*/ 316695 w 544180"/>
              <a:gd name="connsiteY34" fmla="*/ 731520 h 1596855"/>
              <a:gd name="connsiteX35" fmla="*/ 307774 w 544180"/>
              <a:gd name="connsiteY35" fmla="*/ 704757 h 1596855"/>
              <a:gd name="connsiteX36" fmla="*/ 303314 w 544180"/>
              <a:gd name="connsiteY36" fmla="*/ 691376 h 1596855"/>
              <a:gd name="connsiteX37" fmla="*/ 294393 w 544180"/>
              <a:gd name="connsiteY37" fmla="*/ 677994 h 1596855"/>
              <a:gd name="connsiteX38" fmla="*/ 281011 w 544180"/>
              <a:gd name="connsiteY38" fmla="*/ 633390 h 1596855"/>
              <a:gd name="connsiteX39" fmla="*/ 267630 w 544180"/>
              <a:gd name="connsiteY39" fmla="*/ 593245 h 1596855"/>
              <a:gd name="connsiteX40" fmla="*/ 263169 w 544180"/>
              <a:gd name="connsiteY40" fmla="*/ 579864 h 1596855"/>
              <a:gd name="connsiteX41" fmla="*/ 258709 w 544180"/>
              <a:gd name="connsiteY41" fmla="*/ 562022 h 1596855"/>
              <a:gd name="connsiteX42" fmla="*/ 263169 w 544180"/>
              <a:gd name="connsiteY42" fmla="*/ 432668 h 1596855"/>
              <a:gd name="connsiteX43" fmla="*/ 276551 w 544180"/>
              <a:gd name="connsiteY43" fmla="*/ 383602 h 1596855"/>
              <a:gd name="connsiteX44" fmla="*/ 294393 w 544180"/>
              <a:gd name="connsiteY44" fmla="*/ 356839 h 1596855"/>
              <a:gd name="connsiteX45" fmla="*/ 312235 w 544180"/>
              <a:gd name="connsiteY45" fmla="*/ 334537 h 1596855"/>
              <a:gd name="connsiteX46" fmla="*/ 334537 w 544180"/>
              <a:gd name="connsiteY46" fmla="*/ 307774 h 1596855"/>
              <a:gd name="connsiteX47" fmla="*/ 347918 w 544180"/>
              <a:gd name="connsiteY47" fmla="*/ 303313 h 1596855"/>
              <a:gd name="connsiteX48" fmla="*/ 370221 w 544180"/>
              <a:gd name="connsiteY48" fmla="*/ 285471 h 1596855"/>
              <a:gd name="connsiteX49" fmla="*/ 396984 w 544180"/>
              <a:gd name="connsiteY49" fmla="*/ 267630 h 1596855"/>
              <a:gd name="connsiteX50" fmla="*/ 410365 w 544180"/>
              <a:gd name="connsiteY50" fmla="*/ 258709 h 1596855"/>
              <a:gd name="connsiteX51" fmla="*/ 437128 w 544180"/>
              <a:gd name="connsiteY51" fmla="*/ 245327 h 1596855"/>
              <a:gd name="connsiteX52" fmla="*/ 446049 w 544180"/>
              <a:gd name="connsiteY52" fmla="*/ 231946 h 1596855"/>
              <a:gd name="connsiteX53" fmla="*/ 459431 w 544180"/>
              <a:gd name="connsiteY53" fmla="*/ 227485 h 1596855"/>
              <a:gd name="connsiteX54" fmla="*/ 472812 w 544180"/>
              <a:gd name="connsiteY54" fmla="*/ 218564 h 1596855"/>
              <a:gd name="connsiteX55" fmla="*/ 495115 w 544180"/>
              <a:gd name="connsiteY55" fmla="*/ 200722 h 1596855"/>
              <a:gd name="connsiteX56" fmla="*/ 517417 w 544180"/>
              <a:gd name="connsiteY56" fmla="*/ 173959 h 1596855"/>
              <a:gd name="connsiteX57" fmla="*/ 530798 w 544180"/>
              <a:gd name="connsiteY57" fmla="*/ 165038 h 1596855"/>
              <a:gd name="connsiteX58" fmla="*/ 539719 w 544180"/>
              <a:gd name="connsiteY58" fmla="*/ 138275 h 1596855"/>
              <a:gd name="connsiteX59" fmla="*/ 544180 w 544180"/>
              <a:gd name="connsiteY59" fmla="*/ 124894 h 1596855"/>
              <a:gd name="connsiteX60" fmla="*/ 539719 w 544180"/>
              <a:gd name="connsiteY60" fmla="*/ 35684 h 1596855"/>
              <a:gd name="connsiteX61" fmla="*/ 526338 w 544180"/>
              <a:gd name="connsiteY6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383602 w 544180"/>
              <a:gd name="connsiteY10" fmla="*/ 1521027 h 1596855"/>
              <a:gd name="connsiteX11" fmla="*/ 423747 w 544180"/>
              <a:gd name="connsiteY11" fmla="*/ 1485343 h 1596855"/>
              <a:gd name="connsiteX12" fmla="*/ 450510 w 544180"/>
              <a:gd name="connsiteY12" fmla="*/ 1445198 h 1596855"/>
              <a:gd name="connsiteX13" fmla="*/ 459431 w 544180"/>
              <a:gd name="connsiteY13" fmla="*/ 1431817 h 1596855"/>
              <a:gd name="connsiteX14" fmla="*/ 468352 w 544180"/>
              <a:gd name="connsiteY14" fmla="*/ 1418435 h 1596855"/>
              <a:gd name="connsiteX15" fmla="*/ 477273 w 544180"/>
              <a:gd name="connsiteY15" fmla="*/ 1391672 h 1596855"/>
              <a:gd name="connsiteX16" fmla="*/ 481733 w 544180"/>
              <a:gd name="connsiteY16" fmla="*/ 1378291 h 1596855"/>
              <a:gd name="connsiteX17" fmla="*/ 486194 w 544180"/>
              <a:gd name="connsiteY17" fmla="*/ 1360449 h 1596855"/>
              <a:gd name="connsiteX18" fmla="*/ 495115 w 544180"/>
              <a:gd name="connsiteY18" fmla="*/ 1342607 h 1596855"/>
              <a:gd name="connsiteX19" fmla="*/ 499575 w 544180"/>
              <a:gd name="connsiteY19" fmla="*/ 1324765 h 1596855"/>
              <a:gd name="connsiteX20" fmla="*/ 508496 w 544180"/>
              <a:gd name="connsiteY20" fmla="*/ 1231095 h 1596855"/>
              <a:gd name="connsiteX21" fmla="*/ 495115 w 544180"/>
              <a:gd name="connsiteY21" fmla="*/ 1092820 h 1596855"/>
              <a:gd name="connsiteX22" fmla="*/ 490654 w 544180"/>
              <a:gd name="connsiteY22" fmla="*/ 1079438 h 1596855"/>
              <a:gd name="connsiteX23" fmla="*/ 481733 w 544180"/>
              <a:gd name="connsiteY23" fmla="*/ 1066057 h 1596855"/>
              <a:gd name="connsiteX24" fmla="*/ 468352 w 544180"/>
              <a:gd name="connsiteY24" fmla="*/ 1039294 h 1596855"/>
              <a:gd name="connsiteX25" fmla="*/ 454970 w 544180"/>
              <a:gd name="connsiteY25" fmla="*/ 1012531 h 1596855"/>
              <a:gd name="connsiteX26" fmla="*/ 423747 w 544180"/>
              <a:gd name="connsiteY26" fmla="*/ 945624 h 1596855"/>
              <a:gd name="connsiteX27" fmla="*/ 405905 w 544180"/>
              <a:gd name="connsiteY27" fmla="*/ 914400 h 1596855"/>
              <a:gd name="connsiteX28" fmla="*/ 392523 w 544180"/>
              <a:gd name="connsiteY28" fmla="*/ 887637 h 1596855"/>
              <a:gd name="connsiteX29" fmla="*/ 374681 w 544180"/>
              <a:gd name="connsiteY29" fmla="*/ 843032 h 1596855"/>
              <a:gd name="connsiteX30" fmla="*/ 356839 w 544180"/>
              <a:gd name="connsiteY30" fmla="*/ 816270 h 1596855"/>
              <a:gd name="connsiteX31" fmla="*/ 343458 w 544180"/>
              <a:gd name="connsiteY31" fmla="*/ 789507 h 1596855"/>
              <a:gd name="connsiteX32" fmla="*/ 334537 w 544180"/>
              <a:gd name="connsiteY32" fmla="*/ 762744 h 1596855"/>
              <a:gd name="connsiteX33" fmla="*/ 316695 w 544180"/>
              <a:gd name="connsiteY33" fmla="*/ 731520 h 1596855"/>
              <a:gd name="connsiteX34" fmla="*/ 307774 w 544180"/>
              <a:gd name="connsiteY34" fmla="*/ 704757 h 1596855"/>
              <a:gd name="connsiteX35" fmla="*/ 303314 w 544180"/>
              <a:gd name="connsiteY35" fmla="*/ 691376 h 1596855"/>
              <a:gd name="connsiteX36" fmla="*/ 294393 w 544180"/>
              <a:gd name="connsiteY36" fmla="*/ 677994 h 1596855"/>
              <a:gd name="connsiteX37" fmla="*/ 281011 w 544180"/>
              <a:gd name="connsiteY37" fmla="*/ 633390 h 1596855"/>
              <a:gd name="connsiteX38" fmla="*/ 267630 w 544180"/>
              <a:gd name="connsiteY38" fmla="*/ 593245 h 1596855"/>
              <a:gd name="connsiteX39" fmla="*/ 263169 w 544180"/>
              <a:gd name="connsiteY39" fmla="*/ 579864 h 1596855"/>
              <a:gd name="connsiteX40" fmla="*/ 258709 w 544180"/>
              <a:gd name="connsiteY40" fmla="*/ 562022 h 1596855"/>
              <a:gd name="connsiteX41" fmla="*/ 263169 w 544180"/>
              <a:gd name="connsiteY41" fmla="*/ 432668 h 1596855"/>
              <a:gd name="connsiteX42" fmla="*/ 276551 w 544180"/>
              <a:gd name="connsiteY42" fmla="*/ 383602 h 1596855"/>
              <a:gd name="connsiteX43" fmla="*/ 294393 w 544180"/>
              <a:gd name="connsiteY43" fmla="*/ 356839 h 1596855"/>
              <a:gd name="connsiteX44" fmla="*/ 312235 w 544180"/>
              <a:gd name="connsiteY44" fmla="*/ 334537 h 1596855"/>
              <a:gd name="connsiteX45" fmla="*/ 334537 w 544180"/>
              <a:gd name="connsiteY45" fmla="*/ 307774 h 1596855"/>
              <a:gd name="connsiteX46" fmla="*/ 347918 w 544180"/>
              <a:gd name="connsiteY46" fmla="*/ 303313 h 1596855"/>
              <a:gd name="connsiteX47" fmla="*/ 370221 w 544180"/>
              <a:gd name="connsiteY47" fmla="*/ 285471 h 1596855"/>
              <a:gd name="connsiteX48" fmla="*/ 396984 w 544180"/>
              <a:gd name="connsiteY48" fmla="*/ 267630 h 1596855"/>
              <a:gd name="connsiteX49" fmla="*/ 410365 w 544180"/>
              <a:gd name="connsiteY49" fmla="*/ 258709 h 1596855"/>
              <a:gd name="connsiteX50" fmla="*/ 437128 w 544180"/>
              <a:gd name="connsiteY50" fmla="*/ 245327 h 1596855"/>
              <a:gd name="connsiteX51" fmla="*/ 446049 w 544180"/>
              <a:gd name="connsiteY51" fmla="*/ 231946 h 1596855"/>
              <a:gd name="connsiteX52" fmla="*/ 459431 w 544180"/>
              <a:gd name="connsiteY52" fmla="*/ 227485 h 1596855"/>
              <a:gd name="connsiteX53" fmla="*/ 472812 w 544180"/>
              <a:gd name="connsiteY53" fmla="*/ 218564 h 1596855"/>
              <a:gd name="connsiteX54" fmla="*/ 495115 w 544180"/>
              <a:gd name="connsiteY54" fmla="*/ 200722 h 1596855"/>
              <a:gd name="connsiteX55" fmla="*/ 517417 w 544180"/>
              <a:gd name="connsiteY55" fmla="*/ 173959 h 1596855"/>
              <a:gd name="connsiteX56" fmla="*/ 530798 w 544180"/>
              <a:gd name="connsiteY56" fmla="*/ 165038 h 1596855"/>
              <a:gd name="connsiteX57" fmla="*/ 539719 w 544180"/>
              <a:gd name="connsiteY57" fmla="*/ 138275 h 1596855"/>
              <a:gd name="connsiteX58" fmla="*/ 544180 w 544180"/>
              <a:gd name="connsiteY58" fmla="*/ 124894 h 1596855"/>
              <a:gd name="connsiteX59" fmla="*/ 539719 w 544180"/>
              <a:gd name="connsiteY59" fmla="*/ 35684 h 1596855"/>
              <a:gd name="connsiteX60" fmla="*/ 526338 w 544180"/>
              <a:gd name="connsiteY6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68352 w 544180"/>
              <a:gd name="connsiteY13" fmla="*/ 1418435 h 1596855"/>
              <a:gd name="connsiteX14" fmla="*/ 477273 w 544180"/>
              <a:gd name="connsiteY14" fmla="*/ 1391672 h 1596855"/>
              <a:gd name="connsiteX15" fmla="*/ 481733 w 544180"/>
              <a:gd name="connsiteY15" fmla="*/ 1378291 h 1596855"/>
              <a:gd name="connsiteX16" fmla="*/ 486194 w 544180"/>
              <a:gd name="connsiteY16" fmla="*/ 1360449 h 1596855"/>
              <a:gd name="connsiteX17" fmla="*/ 495115 w 544180"/>
              <a:gd name="connsiteY17" fmla="*/ 1342607 h 1596855"/>
              <a:gd name="connsiteX18" fmla="*/ 499575 w 544180"/>
              <a:gd name="connsiteY18" fmla="*/ 1324765 h 1596855"/>
              <a:gd name="connsiteX19" fmla="*/ 508496 w 544180"/>
              <a:gd name="connsiteY19" fmla="*/ 1231095 h 1596855"/>
              <a:gd name="connsiteX20" fmla="*/ 495115 w 544180"/>
              <a:gd name="connsiteY20" fmla="*/ 1092820 h 1596855"/>
              <a:gd name="connsiteX21" fmla="*/ 490654 w 544180"/>
              <a:gd name="connsiteY21" fmla="*/ 1079438 h 1596855"/>
              <a:gd name="connsiteX22" fmla="*/ 481733 w 544180"/>
              <a:gd name="connsiteY22" fmla="*/ 1066057 h 1596855"/>
              <a:gd name="connsiteX23" fmla="*/ 468352 w 544180"/>
              <a:gd name="connsiteY23" fmla="*/ 1039294 h 1596855"/>
              <a:gd name="connsiteX24" fmla="*/ 454970 w 544180"/>
              <a:gd name="connsiteY24" fmla="*/ 1012531 h 1596855"/>
              <a:gd name="connsiteX25" fmla="*/ 423747 w 544180"/>
              <a:gd name="connsiteY25" fmla="*/ 945624 h 1596855"/>
              <a:gd name="connsiteX26" fmla="*/ 405905 w 544180"/>
              <a:gd name="connsiteY26" fmla="*/ 914400 h 1596855"/>
              <a:gd name="connsiteX27" fmla="*/ 392523 w 544180"/>
              <a:gd name="connsiteY27" fmla="*/ 887637 h 1596855"/>
              <a:gd name="connsiteX28" fmla="*/ 374681 w 544180"/>
              <a:gd name="connsiteY28" fmla="*/ 843032 h 1596855"/>
              <a:gd name="connsiteX29" fmla="*/ 356839 w 544180"/>
              <a:gd name="connsiteY29" fmla="*/ 816270 h 1596855"/>
              <a:gd name="connsiteX30" fmla="*/ 343458 w 544180"/>
              <a:gd name="connsiteY30" fmla="*/ 789507 h 1596855"/>
              <a:gd name="connsiteX31" fmla="*/ 334537 w 544180"/>
              <a:gd name="connsiteY31" fmla="*/ 762744 h 1596855"/>
              <a:gd name="connsiteX32" fmla="*/ 316695 w 544180"/>
              <a:gd name="connsiteY32" fmla="*/ 731520 h 1596855"/>
              <a:gd name="connsiteX33" fmla="*/ 307774 w 544180"/>
              <a:gd name="connsiteY33" fmla="*/ 704757 h 1596855"/>
              <a:gd name="connsiteX34" fmla="*/ 303314 w 544180"/>
              <a:gd name="connsiteY34" fmla="*/ 691376 h 1596855"/>
              <a:gd name="connsiteX35" fmla="*/ 294393 w 544180"/>
              <a:gd name="connsiteY35" fmla="*/ 677994 h 1596855"/>
              <a:gd name="connsiteX36" fmla="*/ 281011 w 544180"/>
              <a:gd name="connsiteY36" fmla="*/ 633390 h 1596855"/>
              <a:gd name="connsiteX37" fmla="*/ 267630 w 544180"/>
              <a:gd name="connsiteY37" fmla="*/ 593245 h 1596855"/>
              <a:gd name="connsiteX38" fmla="*/ 263169 w 544180"/>
              <a:gd name="connsiteY38" fmla="*/ 579864 h 1596855"/>
              <a:gd name="connsiteX39" fmla="*/ 258709 w 544180"/>
              <a:gd name="connsiteY39" fmla="*/ 562022 h 1596855"/>
              <a:gd name="connsiteX40" fmla="*/ 263169 w 544180"/>
              <a:gd name="connsiteY40" fmla="*/ 432668 h 1596855"/>
              <a:gd name="connsiteX41" fmla="*/ 276551 w 544180"/>
              <a:gd name="connsiteY41" fmla="*/ 383602 h 1596855"/>
              <a:gd name="connsiteX42" fmla="*/ 294393 w 544180"/>
              <a:gd name="connsiteY42" fmla="*/ 356839 h 1596855"/>
              <a:gd name="connsiteX43" fmla="*/ 312235 w 544180"/>
              <a:gd name="connsiteY43" fmla="*/ 334537 h 1596855"/>
              <a:gd name="connsiteX44" fmla="*/ 334537 w 544180"/>
              <a:gd name="connsiteY44" fmla="*/ 307774 h 1596855"/>
              <a:gd name="connsiteX45" fmla="*/ 347918 w 544180"/>
              <a:gd name="connsiteY45" fmla="*/ 303313 h 1596855"/>
              <a:gd name="connsiteX46" fmla="*/ 370221 w 544180"/>
              <a:gd name="connsiteY46" fmla="*/ 285471 h 1596855"/>
              <a:gd name="connsiteX47" fmla="*/ 396984 w 544180"/>
              <a:gd name="connsiteY47" fmla="*/ 267630 h 1596855"/>
              <a:gd name="connsiteX48" fmla="*/ 410365 w 544180"/>
              <a:gd name="connsiteY48" fmla="*/ 258709 h 1596855"/>
              <a:gd name="connsiteX49" fmla="*/ 437128 w 544180"/>
              <a:gd name="connsiteY49" fmla="*/ 245327 h 1596855"/>
              <a:gd name="connsiteX50" fmla="*/ 446049 w 544180"/>
              <a:gd name="connsiteY50" fmla="*/ 231946 h 1596855"/>
              <a:gd name="connsiteX51" fmla="*/ 459431 w 544180"/>
              <a:gd name="connsiteY51" fmla="*/ 227485 h 1596855"/>
              <a:gd name="connsiteX52" fmla="*/ 472812 w 544180"/>
              <a:gd name="connsiteY52" fmla="*/ 218564 h 1596855"/>
              <a:gd name="connsiteX53" fmla="*/ 495115 w 544180"/>
              <a:gd name="connsiteY53" fmla="*/ 200722 h 1596855"/>
              <a:gd name="connsiteX54" fmla="*/ 517417 w 544180"/>
              <a:gd name="connsiteY54" fmla="*/ 173959 h 1596855"/>
              <a:gd name="connsiteX55" fmla="*/ 530798 w 544180"/>
              <a:gd name="connsiteY55" fmla="*/ 165038 h 1596855"/>
              <a:gd name="connsiteX56" fmla="*/ 539719 w 544180"/>
              <a:gd name="connsiteY56" fmla="*/ 138275 h 1596855"/>
              <a:gd name="connsiteX57" fmla="*/ 544180 w 544180"/>
              <a:gd name="connsiteY57" fmla="*/ 124894 h 1596855"/>
              <a:gd name="connsiteX58" fmla="*/ 539719 w 544180"/>
              <a:gd name="connsiteY58" fmla="*/ 35684 h 1596855"/>
              <a:gd name="connsiteX59" fmla="*/ 526338 w 544180"/>
              <a:gd name="connsiteY5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86194 w 544180"/>
              <a:gd name="connsiteY15" fmla="*/ 1360449 h 1596855"/>
              <a:gd name="connsiteX16" fmla="*/ 495115 w 544180"/>
              <a:gd name="connsiteY16" fmla="*/ 1342607 h 1596855"/>
              <a:gd name="connsiteX17" fmla="*/ 499575 w 544180"/>
              <a:gd name="connsiteY17" fmla="*/ 1324765 h 1596855"/>
              <a:gd name="connsiteX18" fmla="*/ 508496 w 544180"/>
              <a:gd name="connsiteY18" fmla="*/ 1231095 h 1596855"/>
              <a:gd name="connsiteX19" fmla="*/ 495115 w 544180"/>
              <a:gd name="connsiteY19" fmla="*/ 1092820 h 1596855"/>
              <a:gd name="connsiteX20" fmla="*/ 490654 w 544180"/>
              <a:gd name="connsiteY20" fmla="*/ 1079438 h 1596855"/>
              <a:gd name="connsiteX21" fmla="*/ 481733 w 544180"/>
              <a:gd name="connsiteY21" fmla="*/ 1066057 h 1596855"/>
              <a:gd name="connsiteX22" fmla="*/ 468352 w 544180"/>
              <a:gd name="connsiteY22" fmla="*/ 1039294 h 1596855"/>
              <a:gd name="connsiteX23" fmla="*/ 454970 w 544180"/>
              <a:gd name="connsiteY23" fmla="*/ 1012531 h 1596855"/>
              <a:gd name="connsiteX24" fmla="*/ 423747 w 544180"/>
              <a:gd name="connsiteY24" fmla="*/ 945624 h 1596855"/>
              <a:gd name="connsiteX25" fmla="*/ 405905 w 544180"/>
              <a:gd name="connsiteY25" fmla="*/ 914400 h 1596855"/>
              <a:gd name="connsiteX26" fmla="*/ 392523 w 544180"/>
              <a:gd name="connsiteY26" fmla="*/ 887637 h 1596855"/>
              <a:gd name="connsiteX27" fmla="*/ 374681 w 544180"/>
              <a:gd name="connsiteY27" fmla="*/ 843032 h 1596855"/>
              <a:gd name="connsiteX28" fmla="*/ 356839 w 544180"/>
              <a:gd name="connsiteY28" fmla="*/ 816270 h 1596855"/>
              <a:gd name="connsiteX29" fmla="*/ 343458 w 544180"/>
              <a:gd name="connsiteY29" fmla="*/ 789507 h 1596855"/>
              <a:gd name="connsiteX30" fmla="*/ 334537 w 544180"/>
              <a:gd name="connsiteY30" fmla="*/ 762744 h 1596855"/>
              <a:gd name="connsiteX31" fmla="*/ 316695 w 544180"/>
              <a:gd name="connsiteY31" fmla="*/ 731520 h 1596855"/>
              <a:gd name="connsiteX32" fmla="*/ 307774 w 544180"/>
              <a:gd name="connsiteY32" fmla="*/ 704757 h 1596855"/>
              <a:gd name="connsiteX33" fmla="*/ 303314 w 544180"/>
              <a:gd name="connsiteY33" fmla="*/ 691376 h 1596855"/>
              <a:gd name="connsiteX34" fmla="*/ 294393 w 544180"/>
              <a:gd name="connsiteY34" fmla="*/ 677994 h 1596855"/>
              <a:gd name="connsiteX35" fmla="*/ 281011 w 544180"/>
              <a:gd name="connsiteY35" fmla="*/ 633390 h 1596855"/>
              <a:gd name="connsiteX36" fmla="*/ 267630 w 544180"/>
              <a:gd name="connsiteY36" fmla="*/ 593245 h 1596855"/>
              <a:gd name="connsiteX37" fmla="*/ 263169 w 544180"/>
              <a:gd name="connsiteY37" fmla="*/ 579864 h 1596855"/>
              <a:gd name="connsiteX38" fmla="*/ 258709 w 544180"/>
              <a:gd name="connsiteY38" fmla="*/ 562022 h 1596855"/>
              <a:gd name="connsiteX39" fmla="*/ 263169 w 544180"/>
              <a:gd name="connsiteY39" fmla="*/ 432668 h 1596855"/>
              <a:gd name="connsiteX40" fmla="*/ 276551 w 544180"/>
              <a:gd name="connsiteY40" fmla="*/ 383602 h 1596855"/>
              <a:gd name="connsiteX41" fmla="*/ 294393 w 544180"/>
              <a:gd name="connsiteY41" fmla="*/ 356839 h 1596855"/>
              <a:gd name="connsiteX42" fmla="*/ 312235 w 544180"/>
              <a:gd name="connsiteY42" fmla="*/ 334537 h 1596855"/>
              <a:gd name="connsiteX43" fmla="*/ 334537 w 544180"/>
              <a:gd name="connsiteY43" fmla="*/ 307774 h 1596855"/>
              <a:gd name="connsiteX44" fmla="*/ 347918 w 544180"/>
              <a:gd name="connsiteY44" fmla="*/ 303313 h 1596855"/>
              <a:gd name="connsiteX45" fmla="*/ 370221 w 544180"/>
              <a:gd name="connsiteY45" fmla="*/ 285471 h 1596855"/>
              <a:gd name="connsiteX46" fmla="*/ 396984 w 544180"/>
              <a:gd name="connsiteY46" fmla="*/ 267630 h 1596855"/>
              <a:gd name="connsiteX47" fmla="*/ 410365 w 544180"/>
              <a:gd name="connsiteY47" fmla="*/ 258709 h 1596855"/>
              <a:gd name="connsiteX48" fmla="*/ 437128 w 544180"/>
              <a:gd name="connsiteY48" fmla="*/ 245327 h 1596855"/>
              <a:gd name="connsiteX49" fmla="*/ 446049 w 544180"/>
              <a:gd name="connsiteY49" fmla="*/ 231946 h 1596855"/>
              <a:gd name="connsiteX50" fmla="*/ 459431 w 544180"/>
              <a:gd name="connsiteY50" fmla="*/ 227485 h 1596855"/>
              <a:gd name="connsiteX51" fmla="*/ 472812 w 544180"/>
              <a:gd name="connsiteY51" fmla="*/ 218564 h 1596855"/>
              <a:gd name="connsiteX52" fmla="*/ 495115 w 544180"/>
              <a:gd name="connsiteY52" fmla="*/ 200722 h 1596855"/>
              <a:gd name="connsiteX53" fmla="*/ 517417 w 544180"/>
              <a:gd name="connsiteY53" fmla="*/ 173959 h 1596855"/>
              <a:gd name="connsiteX54" fmla="*/ 530798 w 544180"/>
              <a:gd name="connsiteY54" fmla="*/ 165038 h 1596855"/>
              <a:gd name="connsiteX55" fmla="*/ 539719 w 544180"/>
              <a:gd name="connsiteY55" fmla="*/ 138275 h 1596855"/>
              <a:gd name="connsiteX56" fmla="*/ 544180 w 544180"/>
              <a:gd name="connsiteY56" fmla="*/ 124894 h 1596855"/>
              <a:gd name="connsiteX57" fmla="*/ 539719 w 544180"/>
              <a:gd name="connsiteY57" fmla="*/ 35684 h 1596855"/>
              <a:gd name="connsiteX58" fmla="*/ 526338 w 544180"/>
              <a:gd name="connsiteY5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499575 w 544180"/>
              <a:gd name="connsiteY16" fmla="*/ 1324765 h 1596855"/>
              <a:gd name="connsiteX17" fmla="*/ 508496 w 544180"/>
              <a:gd name="connsiteY17" fmla="*/ 1231095 h 1596855"/>
              <a:gd name="connsiteX18" fmla="*/ 495115 w 544180"/>
              <a:gd name="connsiteY18" fmla="*/ 1092820 h 1596855"/>
              <a:gd name="connsiteX19" fmla="*/ 490654 w 544180"/>
              <a:gd name="connsiteY19" fmla="*/ 1079438 h 1596855"/>
              <a:gd name="connsiteX20" fmla="*/ 481733 w 544180"/>
              <a:gd name="connsiteY20" fmla="*/ 1066057 h 1596855"/>
              <a:gd name="connsiteX21" fmla="*/ 468352 w 544180"/>
              <a:gd name="connsiteY21" fmla="*/ 1039294 h 1596855"/>
              <a:gd name="connsiteX22" fmla="*/ 454970 w 544180"/>
              <a:gd name="connsiteY22" fmla="*/ 1012531 h 1596855"/>
              <a:gd name="connsiteX23" fmla="*/ 423747 w 544180"/>
              <a:gd name="connsiteY23" fmla="*/ 945624 h 1596855"/>
              <a:gd name="connsiteX24" fmla="*/ 405905 w 544180"/>
              <a:gd name="connsiteY24" fmla="*/ 914400 h 1596855"/>
              <a:gd name="connsiteX25" fmla="*/ 392523 w 544180"/>
              <a:gd name="connsiteY25" fmla="*/ 887637 h 1596855"/>
              <a:gd name="connsiteX26" fmla="*/ 374681 w 544180"/>
              <a:gd name="connsiteY26" fmla="*/ 843032 h 1596855"/>
              <a:gd name="connsiteX27" fmla="*/ 356839 w 544180"/>
              <a:gd name="connsiteY27" fmla="*/ 816270 h 1596855"/>
              <a:gd name="connsiteX28" fmla="*/ 343458 w 544180"/>
              <a:gd name="connsiteY28" fmla="*/ 789507 h 1596855"/>
              <a:gd name="connsiteX29" fmla="*/ 334537 w 544180"/>
              <a:gd name="connsiteY29" fmla="*/ 762744 h 1596855"/>
              <a:gd name="connsiteX30" fmla="*/ 316695 w 544180"/>
              <a:gd name="connsiteY30" fmla="*/ 731520 h 1596855"/>
              <a:gd name="connsiteX31" fmla="*/ 307774 w 544180"/>
              <a:gd name="connsiteY31" fmla="*/ 704757 h 1596855"/>
              <a:gd name="connsiteX32" fmla="*/ 303314 w 544180"/>
              <a:gd name="connsiteY32" fmla="*/ 691376 h 1596855"/>
              <a:gd name="connsiteX33" fmla="*/ 294393 w 544180"/>
              <a:gd name="connsiteY33" fmla="*/ 677994 h 1596855"/>
              <a:gd name="connsiteX34" fmla="*/ 281011 w 544180"/>
              <a:gd name="connsiteY34" fmla="*/ 633390 h 1596855"/>
              <a:gd name="connsiteX35" fmla="*/ 267630 w 544180"/>
              <a:gd name="connsiteY35" fmla="*/ 593245 h 1596855"/>
              <a:gd name="connsiteX36" fmla="*/ 263169 w 544180"/>
              <a:gd name="connsiteY36" fmla="*/ 579864 h 1596855"/>
              <a:gd name="connsiteX37" fmla="*/ 258709 w 544180"/>
              <a:gd name="connsiteY37" fmla="*/ 562022 h 1596855"/>
              <a:gd name="connsiteX38" fmla="*/ 263169 w 544180"/>
              <a:gd name="connsiteY38" fmla="*/ 432668 h 1596855"/>
              <a:gd name="connsiteX39" fmla="*/ 276551 w 544180"/>
              <a:gd name="connsiteY39" fmla="*/ 383602 h 1596855"/>
              <a:gd name="connsiteX40" fmla="*/ 294393 w 544180"/>
              <a:gd name="connsiteY40" fmla="*/ 356839 h 1596855"/>
              <a:gd name="connsiteX41" fmla="*/ 312235 w 544180"/>
              <a:gd name="connsiteY41" fmla="*/ 334537 h 1596855"/>
              <a:gd name="connsiteX42" fmla="*/ 334537 w 544180"/>
              <a:gd name="connsiteY42" fmla="*/ 307774 h 1596855"/>
              <a:gd name="connsiteX43" fmla="*/ 347918 w 544180"/>
              <a:gd name="connsiteY43" fmla="*/ 303313 h 1596855"/>
              <a:gd name="connsiteX44" fmla="*/ 370221 w 544180"/>
              <a:gd name="connsiteY44" fmla="*/ 285471 h 1596855"/>
              <a:gd name="connsiteX45" fmla="*/ 396984 w 544180"/>
              <a:gd name="connsiteY45" fmla="*/ 267630 h 1596855"/>
              <a:gd name="connsiteX46" fmla="*/ 410365 w 544180"/>
              <a:gd name="connsiteY46" fmla="*/ 258709 h 1596855"/>
              <a:gd name="connsiteX47" fmla="*/ 437128 w 544180"/>
              <a:gd name="connsiteY47" fmla="*/ 245327 h 1596855"/>
              <a:gd name="connsiteX48" fmla="*/ 446049 w 544180"/>
              <a:gd name="connsiteY48" fmla="*/ 231946 h 1596855"/>
              <a:gd name="connsiteX49" fmla="*/ 459431 w 544180"/>
              <a:gd name="connsiteY49" fmla="*/ 227485 h 1596855"/>
              <a:gd name="connsiteX50" fmla="*/ 472812 w 544180"/>
              <a:gd name="connsiteY50" fmla="*/ 218564 h 1596855"/>
              <a:gd name="connsiteX51" fmla="*/ 495115 w 544180"/>
              <a:gd name="connsiteY51" fmla="*/ 200722 h 1596855"/>
              <a:gd name="connsiteX52" fmla="*/ 517417 w 544180"/>
              <a:gd name="connsiteY52" fmla="*/ 173959 h 1596855"/>
              <a:gd name="connsiteX53" fmla="*/ 530798 w 544180"/>
              <a:gd name="connsiteY53" fmla="*/ 165038 h 1596855"/>
              <a:gd name="connsiteX54" fmla="*/ 539719 w 544180"/>
              <a:gd name="connsiteY54" fmla="*/ 138275 h 1596855"/>
              <a:gd name="connsiteX55" fmla="*/ 544180 w 544180"/>
              <a:gd name="connsiteY55" fmla="*/ 124894 h 1596855"/>
              <a:gd name="connsiteX56" fmla="*/ 539719 w 544180"/>
              <a:gd name="connsiteY56" fmla="*/ 35684 h 1596855"/>
              <a:gd name="connsiteX57" fmla="*/ 526338 w 544180"/>
              <a:gd name="connsiteY5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81733 w 544180"/>
              <a:gd name="connsiteY14" fmla="*/ 1378291 h 1596855"/>
              <a:gd name="connsiteX15" fmla="*/ 495115 w 544180"/>
              <a:gd name="connsiteY15" fmla="*/ 1342607 h 1596855"/>
              <a:gd name="connsiteX16" fmla="*/ 508496 w 544180"/>
              <a:gd name="connsiteY16" fmla="*/ 1231095 h 1596855"/>
              <a:gd name="connsiteX17" fmla="*/ 495115 w 544180"/>
              <a:gd name="connsiteY17" fmla="*/ 1092820 h 1596855"/>
              <a:gd name="connsiteX18" fmla="*/ 490654 w 544180"/>
              <a:gd name="connsiteY18" fmla="*/ 1079438 h 1596855"/>
              <a:gd name="connsiteX19" fmla="*/ 481733 w 544180"/>
              <a:gd name="connsiteY19" fmla="*/ 1066057 h 1596855"/>
              <a:gd name="connsiteX20" fmla="*/ 468352 w 544180"/>
              <a:gd name="connsiteY20" fmla="*/ 1039294 h 1596855"/>
              <a:gd name="connsiteX21" fmla="*/ 454970 w 544180"/>
              <a:gd name="connsiteY21" fmla="*/ 1012531 h 1596855"/>
              <a:gd name="connsiteX22" fmla="*/ 423747 w 544180"/>
              <a:gd name="connsiteY22" fmla="*/ 945624 h 1596855"/>
              <a:gd name="connsiteX23" fmla="*/ 405905 w 544180"/>
              <a:gd name="connsiteY23" fmla="*/ 914400 h 1596855"/>
              <a:gd name="connsiteX24" fmla="*/ 392523 w 544180"/>
              <a:gd name="connsiteY24" fmla="*/ 887637 h 1596855"/>
              <a:gd name="connsiteX25" fmla="*/ 374681 w 544180"/>
              <a:gd name="connsiteY25" fmla="*/ 843032 h 1596855"/>
              <a:gd name="connsiteX26" fmla="*/ 356839 w 544180"/>
              <a:gd name="connsiteY26" fmla="*/ 816270 h 1596855"/>
              <a:gd name="connsiteX27" fmla="*/ 343458 w 544180"/>
              <a:gd name="connsiteY27" fmla="*/ 789507 h 1596855"/>
              <a:gd name="connsiteX28" fmla="*/ 334537 w 544180"/>
              <a:gd name="connsiteY28" fmla="*/ 762744 h 1596855"/>
              <a:gd name="connsiteX29" fmla="*/ 316695 w 544180"/>
              <a:gd name="connsiteY29" fmla="*/ 731520 h 1596855"/>
              <a:gd name="connsiteX30" fmla="*/ 307774 w 544180"/>
              <a:gd name="connsiteY30" fmla="*/ 704757 h 1596855"/>
              <a:gd name="connsiteX31" fmla="*/ 303314 w 544180"/>
              <a:gd name="connsiteY31" fmla="*/ 691376 h 1596855"/>
              <a:gd name="connsiteX32" fmla="*/ 294393 w 544180"/>
              <a:gd name="connsiteY32" fmla="*/ 677994 h 1596855"/>
              <a:gd name="connsiteX33" fmla="*/ 281011 w 544180"/>
              <a:gd name="connsiteY33" fmla="*/ 633390 h 1596855"/>
              <a:gd name="connsiteX34" fmla="*/ 267630 w 544180"/>
              <a:gd name="connsiteY34" fmla="*/ 593245 h 1596855"/>
              <a:gd name="connsiteX35" fmla="*/ 263169 w 544180"/>
              <a:gd name="connsiteY35" fmla="*/ 579864 h 1596855"/>
              <a:gd name="connsiteX36" fmla="*/ 258709 w 544180"/>
              <a:gd name="connsiteY36" fmla="*/ 562022 h 1596855"/>
              <a:gd name="connsiteX37" fmla="*/ 263169 w 544180"/>
              <a:gd name="connsiteY37" fmla="*/ 432668 h 1596855"/>
              <a:gd name="connsiteX38" fmla="*/ 276551 w 544180"/>
              <a:gd name="connsiteY38" fmla="*/ 383602 h 1596855"/>
              <a:gd name="connsiteX39" fmla="*/ 294393 w 544180"/>
              <a:gd name="connsiteY39" fmla="*/ 356839 h 1596855"/>
              <a:gd name="connsiteX40" fmla="*/ 312235 w 544180"/>
              <a:gd name="connsiteY40" fmla="*/ 334537 h 1596855"/>
              <a:gd name="connsiteX41" fmla="*/ 334537 w 544180"/>
              <a:gd name="connsiteY41" fmla="*/ 307774 h 1596855"/>
              <a:gd name="connsiteX42" fmla="*/ 347918 w 544180"/>
              <a:gd name="connsiteY42" fmla="*/ 303313 h 1596855"/>
              <a:gd name="connsiteX43" fmla="*/ 370221 w 544180"/>
              <a:gd name="connsiteY43" fmla="*/ 285471 h 1596855"/>
              <a:gd name="connsiteX44" fmla="*/ 396984 w 544180"/>
              <a:gd name="connsiteY44" fmla="*/ 267630 h 1596855"/>
              <a:gd name="connsiteX45" fmla="*/ 410365 w 544180"/>
              <a:gd name="connsiteY45" fmla="*/ 258709 h 1596855"/>
              <a:gd name="connsiteX46" fmla="*/ 437128 w 544180"/>
              <a:gd name="connsiteY46" fmla="*/ 245327 h 1596855"/>
              <a:gd name="connsiteX47" fmla="*/ 446049 w 544180"/>
              <a:gd name="connsiteY47" fmla="*/ 231946 h 1596855"/>
              <a:gd name="connsiteX48" fmla="*/ 459431 w 544180"/>
              <a:gd name="connsiteY48" fmla="*/ 227485 h 1596855"/>
              <a:gd name="connsiteX49" fmla="*/ 472812 w 544180"/>
              <a:gd name="connsiteY49" fmla="*/ 218564 h 1596855"/>
              <a:gd name="connsiteX50" fmla="*/ 495115 w 544180"/>
              <a:gd name="connsiteY50" fmla="*/ 200722 h 1596855"/>
              <a:gd name="connsiteX51" fmla="*/ 517417 w 544180"/>
              <a:gd name="connsiteY51" fmla="*/ 173959 h 1596855"/>
              <a:gd name="connsiteX52" fmla="*/ 530798 w 544180"/>
              <a:gd name="connsiteY52" fmla="*/ 165038 h 1596855"/>
              <a:gd name="connsiteX53" fmla="*/ 539719 w 544180"/>
              <a:gd name="connsiteY53" fmla="*/ 138275 h 1596855"/>
              <a:gd name="connsiteX54" fmla="*/ 544180 w 544180"/>
              <a:gd name="connsiteY54" fmla="*/ 124894 h 1596855"/>
              <a:gd name="connsiteX55" fmla="*/ 539719 w 544180"/>
              <a:gd name="connsiteY55" fmla="*/ 35684 h 1596855"/>
              <a:gd name="connsiteX56" fmla="*/ 526338 w 544180"/>
              <a:gd name="connsiteY5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59431 w 544180"/>
              <a:gd name="connsiteY12" fmla="*/ 1431817 h 1596855"/>
              <a:gd name="connsiteX13" fmla="*/ 477273 w 544180"/>
              <a:gd name="connsiteY13" fmla="*/ 1391672 h 1596855"/>
              <a:gd name="connsiteX14" fmla="*/ 495115 w 544180"/>
              <a:gd name="connsiteY14" fmla="*/ 1342607 h 1596855"/>
              <a:gd name="connsiteX15" fmla="*/ 508496 w 544180"/>
              <a:gd name="connsiteY15" fmla="*/ 1231095 h 1596855"/>
              <a:gd name="connsiteX16" fmla="*/ 495115 w 544180"/>
              <a:gd name="connsiteY16" fmla="*/ 1092820 h 1596855"/>
              <a:gd name="connsiteX17" fmla="*/ 490654 w 544180"/>
              <a:gd name="connsiteY17" fmla="*/ 1079438 h 1596855"/>
              <a:gd name="connsiteX18" fmla="*/ 481733 w 544180"/>
              <a:gd name="connsiteY18" fmla="*/ 1066057 h 1596855"/>
              <a:gd name="connsiteX19" fmla="*/ 468352 w 544180"/>
              <a:gd name="connsiteY19" fmla="*/ 1039294 h 1596855"/>
              <a:gd name="connsiteX20" fmla="*/ 454970 w 544180"/>
              <a:gd name="connsiteY20" fmla="*/ 1012531 h 1596855"/>
              <a:gd name="connsiteX21" fmla="*/ 423747 w 544180"/>
              <a:gd name="connsiteY21" fmla="*/ 945624 h 1596855"/>
              <a:gd name="connsiteX22" fmla="*/ 405905 w 544180"/>
              <a:gd name="connsiteY22" fmla="*/ 914400 h 1596855"/>
              <a:gd name="connsiteX23" fmla="*/ 392523 w 544180"/>
              <a:gd name="connsiteY23" fmla="*/ 887637 h 1596855"/>
              <a:gd name="connsiteX24" fmla="*/ 374681 w 544180"/>
              <a:gd name="connsiteY24" fmla="*/ 843032 h 1596855"/>
              <a:gd name="connsiteX25" fmla="*/ 356839 w 544180"/>
              <a:gd name="connsiteY25" fmla="*/ 816270 h 1596855"/>
              <a:gd name="connsiteX26" fmla="*/ 343458 w 544180"/>
              <a:gd name="connsiteY26" fmla="*/ 789507 h 1596855"/>
              <a:gd name="connsiteX27" fmla="*/ 334537 w 544180"/>
              <a:gd name="connsiteY27" fmla="*/ 762744 h 1596855"/>
              <a:gd name="connsiteX28" fmla="*/ 316695 w 544180"/>
              <a:gd name="connsiteY28" fmla="*/ 731520 h 1596855"/>
              <a:gd name="connsiteX29" fmla="*/ 307774 w 544180"/>
              <a:gd name="connsiteY29" fmla="*/ 704757 h 1596855"/>
              <a:gd name="connsiteX30" fmla="*/ 303314 w 544180"/>
              <a:gd name="connsiteY30" fmla="*/ 691376 h 1596855"/>
              <a:gd name="connsiteX31" fmla="*/ 294393 w 544180"/>
              <a:gd name="connsiteY31" fmla="*/ 677994 h 1596855"/>
              <a:gd name="connsiteX32" fmla="*/ 281011 w 544180"/>
              <a:gd name="connsiteY32" fmla="*/ 633390 h 1596855"/>
              <a:gd name="connsiteX33" fmla="*/ 267630 w 544180"/>
              <a:gd name="connsiteY33" fmla="*/ 593245 h 1596855"/>
              <a:gd name="connsiteX34" fmla="*/ 263169 w 544180"/>
              <a:gd name="connsiteY34" fmla="*/ 579864 h 1596855"/>
              <a:gd name="connsiteX35" fmla="*/ 258709 w 544180"/>
              <a:gd name="connsiteY35" fmla="*/ 562022 h 1596855"/>
              <a:gd name="connsiteX36" fmla="*/ 263169 w 544180"/>
              <a:gd name="connsiteY36" fmla="*/ 432668 h 1596855"/>
              <a:gd name="connsiteX37" fmla="*/ 276551 w 544180"/>
              <a:gd name="connsiteY37" fmla="*/ 383602 h 1596855"/>
              <a:gd name="connsiteX38" fmla="*/ 294393 w 544180"/>
              <a:gd name="connsiteY38" fmla="*/ 356839 h 1596855"/>
              <a:gd name="connsiteX39" fmla="*/ 312235 w 544180"/>
              <a:gd name="connsiteY39" fmla="*/ 334537 h 1596855"/>
              <a:gd name="connsiteX40" fmla="*/ 334537 w 544180"/>
              <a:gd name="connsiteY40" fmla="*/ 307774 h 1596855"/>
              <a:gd name="connsiteX41" fmla="*/ 347918 w 544180"/>
              <a:gd name="connsiteY41" fmla="*/ 303313 h 1596855"/>
              <a:gd name="connsiteX42" fmla="*/ 370221 w 544180"/>
              <a:gd name="connsiteY42" fmla="*/ 285471 h 1596855"/>
              <a:gd name="connsiteX43" fmla="*/ 396984 w 544180"/>
              <a:gd name="connsiteY43" fmla="*/ 267630 h 1596855"/>
              <a:gd name="connsiteX44" fmla="*/ 410365 w 544180"/>
              <a:gd name="connsiteY44" fmla="*/ 258709 h 1596855"/>
              <a:gd name="connsiteX45" fmla="*/ 437128 w 544180"/>
              <a:gd name="connsiteY45" fmla="*/ 245327 h 1596855"/>
              <a:gd name="connsiteX46" fmla="*/ 446049 w 544180"/>
              <a:gd name="connsiteY46" fmla="*/ 231946 h 1596855"/>
              <a:gd name="connsiteX47" fmla="*/ 459431 w 544180"/>
              <a:gd name="connsiteY47" fmla="*/ 227485 h 1596855"/>
              <a:gd name="connsiteX48" fmla="*/ 472812 w 544180"/>
              <a:gd name="connsiteY48" fmla="*/ 218564 h 1596855"/>
              <a:gd name="connsiteX49" fmla="*/ 495115 w 544180"/>
              <a:gd name="connsiteY49" fmla="*/ 200722 h 1596855"/>
              <a:gd name="connsiteX50" fmla="*/ 517417 w 544180"/>
              <a:gd name="connsiteY50" fmla="*/ 173959 h 1596855"/>
              <a:gd name="connsiteX51" fmla="*/ 530798 w 544180"/>
              <a:gd name="connsiteY51" fmla="*/ 165038 h 1596855"/>
              <a:gd name="connsiteX52" fmla="*/ 539719 w 544180"/>
              <a:gd name="connsiteY52" fmla="*/ 138275 h 1596855"/>
              <a:gd name="connsiteX53" fmla="*/ 544180 w 544180"/>
              <a:gd name="connsiteY53" fmla="*/ 124894 h 1596855"/>
              <a:gd name="connsiteX54" fmla="*/ 539719 w 544180"/>
              <a:gd name="connsiteY54" fmla="*/ 35684 h 1596855"/>
              <a:gd name="connsiteX55" fmla="*/ 526338 w 544180"/>
              <a:gd name="connsiteY5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90654 w 544180"/>
              <a:gd name="connsiteY16" fmla="*/ 1079438 h 1596855"/>
              <a:gd name="connsiteX17" fmla="*/ 481733 w 544180"/>
              <a:gd name="connsiteY17" fmla="*/ 1066057 h 1596855"/>
              <a:gd name="connsiteX18" fmla="*/ 468352 w 544180"/>
              <a:gd name="connsiteY18" fmla="*/ 1039294 h 1596855"/>
              <a:gd name="connsiteX19" fmla="*/ 454970 w 544180"/>
              <a:gd name="connsiteY19" fmla="*/ 1012531 h 1596855"/>
              <a:gd name="connsiteX20" fmla="*/ 423747 w 544180"/>
              <a:gd name="connsiteY20" fmla="*/ 945624 h 1596855"/>
              <a:gd name="connsiteX21" fmla="*/ 405905 w 544180"/>
              <a:gd name="connsiteY21" fmla="*/ 914400 h 1596855"/>
              <a:gd name="connsiteX22" fmla="*/ 392523 w 544180"/>
              <a:gd name="connsiteY22" fmla="*/ 887637 h 1596855"/>
              <a:gd name="connsiteX23" fmla="*/ 374681 w 544180"/>
              <a:gd name="connsiteY23" fmla="*/ 843032 h 1596855"/>
              <a:gd name="connsiteX24" fmla="*/ 356839 w 544180"/>
              <a:gd name="connsiteY24" fmla="*/ 816270 h 1596855"/>
              <a:gd name="connsiteX25" fmla="*/ 343458 w 544180"/>
              <a:gd name="connsiteY25" fmla="*/ 789507 h 1596855"/>
              <a:gd name="connsiteX26" fmla="*/ 334537 w 544180"/>
              <a:gd name="connsiteY26" fmla="*/ 762744 h 1596855"/>
              <a:gd name="connsiteX27" fmla="*/ 316695 w 544180"/>
              <a:gd name="connsiteY27" fmla="*/ 731520 h 1596855"/>
              <a:gd name="connsiteX28" fmla="*/ 307774 w 544180"/>
              <a:gd name="connsiteY28" fmla="*/ 704757 h 1596855"/>
              <a:gd name="connsiteX29" fmla="*/ 303314 w 544180"/>
              <a:gd name="connsiteY29" fmla="*/ 691376 h 1596855"/>
              <a:gd name="connsiteX30" fmla="*/ 294393 w 544180"/>
              <a:gd name="connsiteY30" fmla="*/ 677994 h 1596855"/>
              <a:gd name="connsiteX31" fmla="*/ 281011 w 544180"/>
              <a:gd name="connsiteY31" fmla="*/ 633390 h 1596855"/>
              <a:gd name="connsiteX32" fmla="*/ 267630 w 544180"/>
              <a:gd name="connsiteY32" fmla="*/ 593245 h 1596855"/>
              <a:gd name="connsiteX33" fmla="*/ 263169 w 544180"/>
              <a:gd name="connsiteY33" fmla="*/ 579864 h 1596855"/>
              <a:gd name="connsiteX34" fmla="*/ 258709 w 544180"/>
              <a:gd name="connsiteY34" fmla="*/ 562022 h 1596855"/>
              <a:gd name="connsiteX35" fmla="*/ 263169 w 544180"/>
              <a:gd name="connsiteY35" fmla="*/ 432668 h 1596855"/>
              <a:gd name="connsiteX36" fmla="*/ 276551 w 544180"/>
              <a:gd name="connsiteY36" fmla="*/ 383602 h 1596855"/>
              <a:gd name="connsiteX37" fmla="*/ 294393 w 544180"/>
              <a:gd name="connsiteY37" fmla="*/ 356839 h 1596855"/>
              <a:gd name="connsiteX38" fmla="*/ 312235 w 544180"/>
              <a:gd name="connsiteY38" fmla="*/ 334537 h 1596855"/>
              <a:gd name="connsiteX39" fmla="*/ 334537 w 544180"/>
              <a:gd name="connsiteY39" fmla="*/ 307774 h 1596855"/>
              <a:gd name="connsiteX40" fmla="*/ 347918 w 544180"/>
              <a:gd name="connsiteY40" fmla="*/ 303313 h 1596855"/>
              <a:gd name="connsiteX41" fmla="*/ 370221 w 544180"/>
              <a:gd name="connsiteY41" fmla="*/ 285471 h 1596855"/>
              <a:gd name="connsiteX42" fmla="*/ 396984 w 544180"/>
              <a:gd name="connsiteY42" fmla="*/ 267630 h 1596855"/>
              <a:gd name="connsiteX43" fmla="*/ 410365 w 544180"/>
              <a:gd name="connsiteY43" fmla="*/ 258709 h 1596855"/>
              <a:gd name="connsiteX44" fmla="*/ 437128 w 544180"/>
              <a:gd name="connsiteY44" fmla="*/ 245327 h 1596855"/>
              <a:gd name="connsiteX45" fmla="*/ 446049 w 544180"/>
              <a:gd name="connsiteY45" fmla="*/ 231946 h 1596855"/>
              <a:gd name="connsiteX46" fmla="*/ 459431 w 544180"/>
              <a:gd name="connsiteY46" fmla="*/ 227485 h 1596855"/>
              <a:gd name="connsiteX47" fmla="*/ 472812 w 544180"/>
              <a:gd name="connsiteY47" fmla="*/ 218564 h 1596855"/>
              <a:gd name="connsiteX48" fmla="*/ 495115 w 544180"/>
              <a:gd name="connsiteY48" fmla="*/ 200722 h 1596855"/>
              <a:gd name="connsiteX49" fmla="*/ 517417 w 544180"/>
              <a:gd name="connsiteY49" fmla="*/ 173959 h 1596855"/>
              <a:gd name="connsiteX50" fmla="*/ 530798 w 544180"/>
              <a:gd name="connsiteY50" fmla="*/ 165038 h 1596855"/>
              <a:gd name="connsiteX51" fmla="*/ 539719 w 544180"/>
              <a:gd name="connsiteY51" fmla="*/ 138275 h 1596855"/>
              <a:gd name="connsiteX52" fmla="*/ 544180 w 544180"/>
              <a:gd name="connsiteY52" fmla="*/ 124894 h 1596855"/>
              <a:gd name="connsiteX53" fmla="*/ 539719 w 544180"/>
              <a:gd name="connsiteY53" fmla="*/ 35684 h 1596855"/>
              <a:gd name="connsiteX54" fmla="*/ 526338 w 544180"/>
              <a:gd name="connsiteY5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81733 w 544180"/>
              <a:gd name="connsiteY16" fmla="*/ 1066057 h 1596855"/>
              <a:gd name="connsiteX17" fmla="*/ 468352 w 544180"/>
              <a:gd name="connsiteY17" fmla="*/ 1039294 h 1596855"/>
              <a:gd name="connsiteX18" fmla="*/ 454970 w 544180"/>
              <a:gd name="connsiteY18" fmla="*/ 1012531 h 1596855"/>
              <a:gd name="connsiteX19" fmla="*/ 423747 w 544180"/>
              <a:gd name="connsiteY19" fmla="*/ 945624 h 1596855"/>
              <a:gd name="connsiteX20" fmla="*/ 405905 w 544180"/>
              <a:gd name="connsiteY20" fmla="*/ 914400 h 1596855"/>
              <a:gd name="connsiteX21" fmla="*/ 392523 w 544180"/>
              <a:gd name="connsiteY21" fmla="*/ 887637 h 1596855"/>
              <a:gd name="connsiteX22" fmla="*/ 374681 w 544180"/>
              <a:gd name="connsiteY22" fmla="*/ 843032 h 1596855"/>
              <a:gd name="connsiteX23" fmla="*/ 356839 w 544180"/>
              <a:gd name="connsiteY23" fmla="*/ 816270 h 1596855"/>
              <a:gd name="connsiteX24" fmla="*/ 343458 w 544180"/>
              <a:gd name="connsiteY24" fmla="*/ 789507 h 1596855"/>
              <a:gd name="connsiteX25" fmla="*/ 334537 w 544180"/>
              <a:gd name="connsiteY25" fmla="*/ 762744 h 1596855"/>
              <a:gd name="connsiteX26" fmla="*/ 316695 w 544180"/>
              <a:gd name="connsiteY26" fmla="*/ 731520 h 1596855"/>
              <a:gd name="connsiteX27" fmla="*/ 307774 w 544180"/>
              <a:gd name="connsiteY27" fmla="*/ 704757 h 1596855"/>
              <a:gd name="connsiteX28" fmla="*/ 303314 w 544180"/>
              <a:gd name="connsiteY28" fmla="*/ 691376 h 1596855"/>
              <a:gd name="connsiteX29" fmla="*/ 294393 w 544180"/>
              <a:gd name="connsiteY29" fmla="*/ 677994 h 1596855"/>
              <a:gd name="connsiteX30" fmla="*/ 281011 w 544180"/>
              <a:gd name="connsiteY30" fmla="*/ 633390 h 1596855"/>
              <a:gd name="connsiteX31" fmla="*/ 267630 w 544180"/>
              <a:gd name="connsiteY31" fmla="*/ 593245 h 1596855"/>
              <a:gd name="connsiteX32" fmla="*/ 263169 w 544180"/>
              <a:gd name="connsiteY32" fmla="*/ 579864 h 1596855"/>
              <a:gd name="connsiteX33" fmla="*/ 258709 w 544180"/>
              <a:gd name="connsiteY33" fmla="*/ 562022 h 1596855"/>
              <a:gd name="connsiteX34" fmla="*/ 263169 w 544180"/>
              <a:gd name="connsiteY34" fmla="*/ 432668 h 1596855"/>
              <a:gd name="connsiteX35" fmla="*/ 276551 w 544180"/>
              <a:gd name="connsiteY35" fmla="*/ 383602 h 1596855"/>
              <a:gd name="connsiteX36" fmla="*/ 294393 w 544180"/>
              <a:gd name="connsiteY36" fmla="*/ 356839 h 1596855"/>
              <a:gd name="connsiteX37" fmla="*/ 312235 w 544180"/>
              <a:gd name="connsiteY37" fmla="*/ 334537 h 1596855"/>
              <a:gd name="connsiteX38" fmla="*/ 334537 w 544180"/>
              <a:gd name="connsiteY38" fmla="*/ 307774 h 1596855"/>
              <a:gd name="connsiteX39" fmla="*/ 347918 w 544180"/>
              <a:gd name="connsiteY39" fmla="*/ 303313 h 1596855"/>
              <a:gd name="connsiteX40" fmla="*/ 370221 w 544180"/>
              <a:gd name="connsiteY40" fmla="*/ 285471 h 1596855"/>
              <a:gd name="connsiteX41" fmla="*/ 396984 w 544180"/>
              <a:gd name="connsiteY41" fmla="*/ 267630 h 1596855"/>
              <a:gd name="connsiteX42" fmla="*/ 410365 w 544180"/>
              <a:gd name="connsiteY42" fmla="*/ 258709 h 1596855"/>
              <a:gd name="connsiteX43" fmla="*/ 437128 w 544180"/>
              <a:gd name="connsiteY43" fmla="*/ 245327 h 1596855"/>
              <a:gd name="connsiteX44" fmla="*/ 446049 w 544180"/>
              <a:gd name="connsiteY44" fmla="*/ 231946 h 1596855"/>
              <a:gd name="connsiteX45" fmla="*/ 459431 w 544180"/>
              <a:gd name="connsiteY45" fmla="*/ 227485 h 1596855"/>
              <a:gd name="connsiteX46" fmla="*/ 472812 w 544180"/>
              <a:gd name="connsiteY46" fmla="*/ 218564 h 1596855"/>
              <a:gd name="connsiteX47" fmla="*/ 495115 w 544180"/>
              <a:gd name="connsiteY47" fmla="*/ 200722 h 1596855"/>
              <a:gd name="connsiteX48" fmla="*/ 517417 w 544180"/>
              <a:gd name="connsiteY48" fmla="*/ 173959 h 1596855"/>
              <a:gd name="connsiteX49" fmla="*/ 530798 w 544180"/>
              <a:gd name="connsiteY49" fmla="*/ 165038 h 1596855"/>
              <a:gd name="connsiteX50" fmla="*/ 539719 w 544180"/>
              <a:gd name="connsiteY50" fmla="*/ 138275 h 1596855"/>
              <a:gd name="connsiteX51" fmla="*/ 544180 w 544180"/>
              <a:gd name="connsiteY51" fmla="*/ 124894 h 1596855"/>
              <a:gd name="connsiteX52" fmla="*/ 539719 w 544180"/>
              <a:gd name="connsiteY52" fmla="*/ 35684 h 1596855"/>
              <a:gd name="connsiteX53" fmla="*/ 526338 w 544180"/>
              <a:gd name="connsiteY5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62447 w 544180"/>
              <a:gd name="connsiteY4" fmla="*/ 1583473 h 1596855"/>
              <a:gd name="connsiteX5" fmla="*/ 89210 w 544180"/>
              <a:gd name="connsiteY5" fmla="*/ 1587934 h 1596855"/>
              <a:gd name="connsiteX6" fmla="*/ 173959 w 544180"/>
              <a:gd name="connsiteY6" fmla="*/ 1596855 h 1596855"/>
              <a:gd name="connsiteX7" fmla="*/ 258709 w 544180"/>
              <a:gd name="connsiteY7" fmla="*/ 1592394 h 1596855"/>
              <a:gd name="connsiteX8" fmla="*/ 303314 w 544180"/>
              <a:gd name="connsiteY8" fmla="*/ 1579013 h 1596855"/>
              <a:gd name="connsiteX9" fmla="*/ 361300 w 544180"/>
              <a:gd name="connsiteY9" fmla="*/ 1543329 h 1596855"/>
              <a:gd name="connsiteX10" fmla="*/ 423747 w 544180"/>
              <a:gd name="connsiteY10" fmla="*/ 1485343 h 1596855"/>
              <a:gd name="connsiteX11" fmla="*/ 450510 w 544180"/>
              <a:gd name="connsiteY11" fmla="*/ 1445198 h 1596855"/>
              <a:gd name="connsiteX12" fmla="*/ 477273 w 544180"/>
              <a:gd name="connsiteY12" fmla="*/ 1391672 h 1596855"/>
              <a:gd name="connsiteX13" fmla="*/ 495115 w 544180"/>
              <a:gd name="connsiteY13" fmla="*/ 1342607 h 1596855"/>
              <a:gd name="connsiteX14" fmla="*/ 508496 w 544180"/>
              <a:gd name="connsiteY14" fmla="*/ 1231095 h 1596855"/>
              <a:gd name="connsiteX15" fmla="*/ 495115 w 544180"/>
              <a:gd name="connsiteY15" fmla="*/ 1092820 h 1596855"/>
              <a:gd name="connsiteX16" fmla="*/ 468352 w 544180"/>
              <a:gd name="connsiteY16" fmla="*/ 1039294 h 1596855"/>
              <a:gd name="connsiteX17" fmla="*/ 454970 w 544180"/>
              <a:gd name="connsiteY17" fmla="*/ 1012531 h 1596855"/>
              <a:gd name="connsiteX18" fmla="*/ 423747 w 544180"/>
              <a:gd name="connsiteY18" fmla="*/ 945624 h 1596855"/>
              <a:gd name="connsiteX19" fmla="*/ 405905 w 544180"/>
              <a:gd name="connsiteY19" fmla="*/ 914400 h 1596855"/>
              <a:gd name="connsiteX20" fmla="*/ 392523 w 544180"/>
              <a:gd name="connsiteY20" fmla="*/ 887637 h 1596855"/>
              <a:gd name="connsiteX21" fmla="*/ 374681 w 544180"/>
              <a:gd name="connsiteY21" fmla="*/ 843032 h 1596855"/>
              <a:gd name="connsiteX22" fmla="*/ 356839 w 544180"/>
              <a:gd name="connsiteY22" fmla="*/ 816270 h 1596855"/>
              <a:gd name="connsiteX23" fmla="*/ 343458 w 544180"/>
              <a:gd name="connsiteY23" fmla="*/ 789507 h 1596855"/>
              <a:gd name="connsiteX24" fmla="*/ 334537 w 544180"/>
              <a:gd name="connsiteY24" fmla="*/ 762744 h 1596855"/>
              <a:gd name="connsiteX25" fmla="*/ 316695 w 544180"/>
              <a:gd name="connsiteY25" fmla="*/ 731520 h 1596855"/>
              <a:gd name="connsiteX26" fmla="*/ 307774 w 544180"/>
              <a:gd name="connsiteY26" fmla="*/ 704757 h 1596855"/>
              <a:gd name="connsiteX27" fmla="*/ 303314 w 544180"/>
              <a:gd name="connsiteY27" fmla="*/ 691376 h 1596855"/>
              <a:gd name="connsiteX28" fmla="*/ 294393 w 544180"/>
              <a:gd name="connsiteY28" fmla="*/ 677994 h 1596855"/>
              <a:gd name="connsiteX29" fmla="*/ 281011 w 544180"/>
              <a:gd name="connsiteY29" fmla="*/ 633390 h 1596855"/>
              <a:gd name="connsiteX30" fmla="*/ 267630 w 544180"/>
              <a:gd name="connsiteY30" fmla="*/ 593245 h 1596855"/>
              <a:gd name="connsiteX31" fmla="*/ 263169 w 544180"/>
              <a:gd name="connsiteY31" fmla="*/ 579864 h 1596855"/>
              <a:gd name="connsiteX32" fmla="*/ 258709 w 544180"/>
              <a:gd name="connsiteY32" fmla="*/ 562022 h 1596855"/>
              <a:gd name="connsiteX33" fmla="*/ 263169 w 544180"/>
              <a:gd name="connsiteY33" fmla="*/ 432668 h 1596855"/>
              <a:gd name="connsiteX34" fmla="*/ 276551 w 544180"/>
              <a:gd name="connsiteY34" fmla="*/ 383602 h 1596855"/>
              <a:gd name="connsiteX35" fmla="*/ 294393 w 544180"/>
              <a:gd name="connsiteY35" fmla="*/ 356839 h 1596855"/>
              <a:gd name="connsiteX36" fmla="*/ 312235 w 544180"/>
              <a:gd name="connsiteY36" fmla="*/ 334537 h 1596855"/>
              <a:gd name="connsiteX37" fmla="*/ 334537 w 544180"/>
              <a:gd name="connsiteY37" fmla="*/ 307774 h 1596855"/>
              <a:gd name="connsiteX38" fmla="*/ 347918 w 544180"/>
              <a:gd name="connsiteY38" fmla="*/ 303313 h 1596855"/>
              <a:gd name="connsiteX39" fmla="*/ 370221 w 544180"/>
              <a:gd name="connsiteY39" fmla="*/ 285471 h 1596855"/>
              <a:gd name="connsiteX40" fmla="*/ 396984 w 544180"/>
              <a:gd name="connsiteY40" fmla="*/ 267630 h 1596855"/>
              <a:gd name="connsiteX41" fmla="*/ 410365 w 544180"/>
              <a:gd name="connsiteY41" fmla="*/ 258709 h 1596855"/>
              <a:gd name="connsiteX42" fmla="*/ 437128 w 544180"/>
              <a:gd name="connsiteY42" fmla="*/ 245327 h 1596855"/>
              <a:gd name="connsiteX43" fmla="*/ 446049 w 544180"/>
              <a:gd name="connsiteY43" fmla="*/ 231946 h 1596855"/>
              <a:gd name="connsiteX44" fmla="*/ 459431 w 544180"/>
              <a:gd name="connsiteY44" fmla="*/ 227485 h 1596855"/>
              <a:gd name="connsiteX45" fmla="*/ 472812 w 544180"/>
              <a:gd name="connsiteY45" fmla="*/ 218564 h 1596855"/>
              <a:gd name="connsiteX46" fmla="*/ 495115 w 544180"/>
              <a:gd name="connsiteY46" fmla="*/ 200722 h 1596855"/>
              <a:gd name="connsiteX47" fmla="*/ 517417 w 544180"/>
              <a:gd name="connsiteY47" fmla="*/ 173959 h 1596855"/>
              <a:gd name="connsiteX48" fmla="*/ 530798 w 544180"/>
              <a:gd name="connsiteY48" fmla="*/ 165038 h 1596855"/>
              <a:gd name="connsiteX49" fmla="*/ 539719 w 544180"/>
              <a:gd name="connsiteY49" fmla="*/ 138275 h 1596855"/>
              <a:gd name="connsiteX50" fmla="*/ 544180 w 544180"/>
              <a:gd name="connsiteY50" fmla="*/ 124894 h 1596855"/>
              <a:gd name="connsiteX51" fmla="*/ 539719 w 544180"/>
              <a:gd name="connsiteY51" fmla="*/ 35684 h 1596855"/>
              <a:gd name="connsiteX52" fmla="*/ 526338 w 544180"/>
              <a:gd name="connsiteY5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92523 w 544180"/>
              <a:gd name="connsiteY19" fmla="*/ 887637 h 1596855"/>
              <a:gd name="connsiteX20" fmla="*/ 374681 w 544180"/>
              <a:gd name="connsiteY20" fmla="*/ 843032 h 1596855"/>
              <a:gd name="connsiteX21" fmla="*/ 356839 w 544180"/>
              <a:gd name="connsiteY21" fmla="*/ 816270 h 1596855"/>
              <a:gd name="connsiteX22" fmla="*/ 343458 w 544180"/>
              <a:gd name="connsiteY22" fmla="*/ 789507 h 1596855"/>
              <a:gd name="connsiteX23" fmla="*/ 334537 w 544180"/>
              <a:gd name="connsiteY23" fmla="*/ 762744 h 1596855"/>
              <a:gd name="connsiteX24" fmla="*/ 316695 w 544180"/>
              <a:gd name="connsiteY24" fmla="*/ 731520 h 1596855"/>
              <a:gd name="connsiteX25" fmla="*/ 307774 w 544180"/>
              <a:gd name="connsiteY25" fmla="*/ 704757 h 1596855"/>
              <a:gd name="connsiteX26" fmla="*/ 303314 w 544180"/>
              <a:gd name="connsiteY26" fmla="*/ 691376 h 1596855"/>
              <a:gd name="connsiteX27" fmla="*/ 294393 w 544180"/>
              <a:gd name="connsiteY27" fmla="*/ 677994 h 1596855"/>
              <a:gd name="connsiteX28" fmla="*/ 281011 w 544180"/>
              <a:gd name="connsiteY28" fmla="*/ 633390 h 1596855"/>
              <a:gd name="connsiteX29" fmla="*/ 267630 w 544180"/>
              <a:gd name="connsiteY29" fmla="*/ 593245 h 1596855"/>
              <a:gd name="connsiteX30" fmla="*/ 263169 w 544180"/>
              <a:gd name="connsiteY30" fmla="*/ 579864 h 1596855"/>
              <a:gd name="connsiteX31" fmla="*/ 258709 w 544180"/>
              <a:gd name="connsiteY31" fmla="*/ 562022 h 1596855"/>
              <a:gd name="connsiteX32" fmla="*/ 263169 w 544180"/>
              <a:gd name="connsiteY32" fmla="*/ 432668 h 1596855"/>
              <a:gd name="connsiteX33" fmla="*/ 276551 w 544180"/>
              <a:gd name="connsiteY33" fmla="*/ 383602 h 1596855"/>
              <a:gd name="connsiteX34" fmla="*/ 294393 w 544180"/>
              <a:gd name="connsiteY34" fmla="*/ 356839 h 1596855"/>
              <a:gd name="connsiteX35" fmla="*/ 312235 w 544180"/>
              <a:gd name="connsiteY35" fmla="*/ 334537 h 1596855"/>
              <a:gd name="connsiteX36" fmla="*/ 334537 w 544180"/>
              <a:gd name="connsiteY36" fmla="*/ 307774 h 1596855"/>
              <a:gd name="connsiteX37" fmla="*/ 347918 w 544180"/>
              <a:gd name="connsiteY37" fmla="*/ 303313 h 1596855"/>
              <a:gd name="connsiteX38" fmla="*/ 370221 w 544180"/>
              <a:gd name="connsiteY38" fmla="*/ 285471 h 1596855"/>
              <a:gd name="connsiteX39" fmla="*/ 396984 w 544180"/>
              <a:gd name="connsiteY39" fmla="*/ 267630 h 1596855"/>
              <a:gd name="connsiteX40" fmla="*/ 410365 w 544180"/>
              <a:gd name="connsiteY40" fmla="*/ 258709 h 1596855"/>
              <a:gd name="connsiteX41" fmla="*/ 437128 w 544180"/>
              <a:gd name="connsiteY41" fmla="*/ 245327 h 1596855"/>
              <a:gd name="connsiteX42" fmla="*/ 446049 w 544180"/>
              <a:gd name="connsiteY42" fmla="*/ 231946 h 1596855"/>
              <a:gd name="connsiteX43" fmla="*/ 459431 w 544180"/>
              <a:gd name="connsiteY43" fmla="*/ 227485 h 1596855"/>
              <a:gd name="connsiteX44" fmla="*/ 472812 w 544180"/>
              <a:gd name="connsiteY44" fmla="*/ 218564 h 1596855"/>
              <a:gd name="connsiteX45" fmla="*/ 495115 w 544180"/>
              <a:gd name="connsiteY45" fmla="*/ 200722 h 1596855"/>
              <a:gd name="connsiteX46" fmla="*/ 517417 w 544180"/>
              <a:gd name="connsiteY46" fmla="*/ 173959 h 1596855"/>
              <a:gd name="connsiteX47" fmla="*/ 530798 w 544180"/>
              <a:gd name="connsiteY47" fmla="*/ 165038 h 1596855"/>
              <a:gd name="connsiteX48" fmla="*/ 539719 w 544180"/>
              <a:gd name="connsiteY48" fmla="*/ 138275 h 1596855"/>
              <a:gd name="connsiteX49" fmla="*/ 544180 w 544180"/>
              <a:gd name="connsiteY49" fmla="*/ 124894 h 1596855"/>
              <a:gd name="connsiteX50" fmla="*/ 539719 w 544180"/>
              <a:gd name="connsiteY50" fmla="*/ 35684 h 1596855"/>
              <a:gd name="connsiteX51" fmla="*/ 526338 w 544180"/>
              <a:gd name="connsiteY5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56839 w 544180"/>
              <a:gd name="connsiteY20" fmla="*/ 816270 h 1596855"/>
              <a:gd name="connsiteX21" fmla="*/ 343458 w 544180"/>
              <a:gd name="connsiteY21" fmla="*/ 789507 h 1596855"/>
              <a:gd name="connsiteX22" fmla="*/ 334537 w 544180"/>
              <a:gd name="connsiteY22" fmla="*/ 762744 h 1596855"/>
              <a:gd name="connsiteX23" fmla="*/ 316695 w 544180"/>
              <a:gd name="connsiteY23" fmla="*/ 731520 h 1596855"/>
              <a:gd name="connsiteX24" fmla="*/ 307774 w 544180"/>
              <a:gd name="connsiteY24" fmla="*/ 704757 h 1596855"/>
              <a:gd name="connsiteX25" fmla="*/ 303314 w 544180"/>
              <a:gd name="connsiteY25" fmla="*/ 691376 h 1596855"/>
              <a:gd name="connsiteX26" fmla="*/ 294393 w 544180"/>
              <a:gd name="connsiteY26" fmla="*/ 677994 h 1596855"/>
              <a:gd name="connsiteX27" fmla="*/ 281011 w 544180"/>
              <a:gd name="connsiteY27" fmla="*/ 633390 h 1596855"/>
              <a:gd name="connsiteX28" fmla="*/ 267630 w 544180"/>
              <a:gd name="connsiteY28" fmla="*/ 593245 h 1596855"/>
              <a:gd name="connsiteX29" fmla="*/ 263169 w 544180"/>
              <a:gd name="connsiteY29" fmla="*/ 579864 h 1596855"/>
              <a:gd name="connsiteX30" fmla="*/ 258709 w 544180"/>
              <a:gd name="connsiteY30" fmla="*/ 562022 h 1596855"/>
              <a:gd name="connsiteX31" fmla="*/ 263169 w 544180"/>
              <a:gd name="connsiteY31" fmla="*/ 432668 h 1596855"/>
              <a:gd name="connsiteX32" fmla="*/ 276551 w 544180"/>
              <a:gd name="connsiteY32" fmla="*/ 383602 h 1596855"/>
              <a:gd name="connsiteX33" fmla="*/ 294393 w 544180"/>
              <a:gd name="connsiteY33" fmla="*/ 356839 h 1596855"/>
              <a:gd name="connsiteX34" fmla="*/ 312235 w 544180"/>
              <a:gd name="connsiteY34" fmla="*/ 334537 h 1596855"/>
              <a:gd name="connsiteX35" fmla="*/ 334537 w 544180"/>
              <a:gd name="connsiteY35" fmla="*/ 307774 h 1596855"/>
              <a:gd name="connsiteX36" fmla="*/ 347918 w 544180"/>
              <a:gd name="connsiteY36" fmla="*/ 303313 h 1596855"/>
              <a:gd name="connsiteX37" fmla="*/ 370221 w 544180"/>
              <a:gd name="connsiteY37" fmla="*/ 285471 h 1596855"/>
              <a:gd name="connsiteX38" fmla="*/ 396984 w 544180"/>
              <a:gd name="connsiteY38" fmla="*/ 267630 h 1596855"/>
              <a:gd name="connsiteX39" fmla="*/ 410365 w 544180"/>
              <a:gd name="connsiteY39" fmla="*/ 258709 h 1596855"/>
              <a:gd name="connsiteX40" fmla="*/ 437128 w 544180"/>
              <a:gd name="connsiteY40" fmla="*/ 245327 h 1596855"/>
              <a:gd name="connsiteX41" fmla="*/ 446049 w 544180"/>
              <a:gd name="connsiteY41" fmla="*/ 231946 h 1596855"/>
              <a:gd name="connsiteX42" fmla="*/ 459431 w 544180"/>
              <a:gd name="connsiteY42" fmla="*/ 227485 h 1596855"/>
              <a:gd name="connsiteX43" fmla="*/ 472812 w 544180"/>
              <a:gd name="connsiteY43" fmla="*/ 218564 h 1596855"/>
              <a:gd name="connsiteX44" fmla="*/ 495115 w 544180"/>
              <a:gd name="connsiteY44" fmla="*/ 200722 h 1596855"/>
              <a:gd name="connsiteX45" fmla="*/ 517417 w 544180"/>
              <a:gd name="connsiteY45" fmla="*/ 173959 h 1596855"/>
              <a:gd name="connsiteX46" fmla="*/ 530798 w 544180"/>
              <a:gd name="connsiteY46" fmla="*/ 165038 h 1596855"/>
              <a:gd name="connsiteX47" fmla="*/ 539719 w 544180"/>
              <a:gd name="connsiteY47" fmla="*/ 138275 h 1596855"/>
              <a:gd name="connsiteX48" fmla="*/ 544180 w 544180"/>
              <a:gd name="connsiteY48" fmla="*/ 124894 h 1596855"/>
              <a:gd name="connsiteX49" fmla="*/ 539719 w 544180"/>
              <a:gd name="connsiteY49" fmla="*/ 35684 h 1596855"/>
              <a:gd name="connsiteX50" fmla="*/ 526338 w 544180"/>
              <a:gd name="connsiteY5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34537 w 544180"/>
              <a:gd name="connsiteY21" fmla="*/ 762744 h 1596855"/>
              <a:gd name="connsiteX22" fmla="*/ 316695 w 544180"/>
              <a:gd name="connsiteY22" fmla="*/ 731520 h 1596855"/>
              <a:gd name="connsiteX23" fmla="*/ 307774 w 544180"/>
              <a:gd name="connsiteY23" fmla="*/ 704757 h 1596855"/>
              <a:gd name="connsiteX24" fmla="*/ 303314 w 544180"/>
              <a:gd name="connsiteY24" fmla="*/ 691376 h 1596855"/>
              <a:gd name="connsiteX25" fmla="*/ 294393 w 544180"/>
              <a:gd name="connsiteY25" fmla="*/ 677994 h 1596855"/>
              <a:gd name="connsiteX26" fmla="*/ 281011 w 544180"/>
              <a:gd name="connsiteY26" fmla="*/ 633390 h 1596855"/>
              <a:gd name="connsiteX27" fmla="*/ 267630 w 544180"/>
              <a:gd name="connsiteY27" fmla="*/ 593245 h 1596855"/>
              <a:gd name="connsiteX28" fmla="*/ 263169 w 544180"/>
              <a:gd name="connsiteY28" fmla="*/ 579864 h 1596855"/>
              <a:gd name="connsiteX29" fmla="*/ 258709 w 544180"/>
              <a:gd name="connsiteY29" fmla="*/ 562022 h 1596855"/>
              <a:gd name="connsiteX30" fmla="*/ 263169 w 544180"/>
              <a:gd name="connsiteY30" fmla="*/ 432668 h 1596855"/>
              <a:gd name="connsiteX31" fmla="*/ 276551 w 544180"/>
              <a:gd name="connsiteY31" fmla="*/ 383602 h 1596855"/>
              <a:gd name="connsiteX32" fmla="*/ 294393 w 544180"/>
              <a:gd name="connsiteY32" fmla="*/ 356839 h 1596855"/>
              <a:gd name="connsiteX33" fmla="*/ 312235 w 544180"/>
              <a:gd name="connsiteY33" fmla="*/ 334537 h 1596855"/>
              <a:gd name="connsiteX34" fmla="*/ 334537 w 544180"/>
              <a:gd name="connsiteY34" fmla="*/ 307774 h 1596855"/>
              <a:gd name="connsiteX35" fmla="*/ 347918 w 544180"/>
              <a:gd name="connsiteY35" fmla="*/ 303313 h 1596855"/>
              <a:gd name="connsiteX36" fmla="*/ 370221 w 544180"/>
              <a:gd name="connsiteY36" fmla="*/ 285471 h 1596855"/>
              <a:gd name="connsiteX37" fmla="*/ 396984 w 544180"/>
              <a:gd name="connsiteY37" fmla="*/ 267630 h 1596855"/>
              <a:gd name="connsiteX38" fmla="*/ 410365 w 544180"/>
              <a:gd name="connsiteY38" fmla="*/ 258709 h 1596855"/>
              <a:gd name="connsiteX39" fmla="*/ 437128 w 544180"/>
              <a:gd name="connsiteY39" fmla="*/ 245327 h 1596855"/>
              <a:gd name="connsiteX40" fmla="*/ 446049 w 544180"/>
              <a:gd name="connsiteY40" fmla="*/ 231946 h 1596855"/>
              <a:gd name="connsiteX41" fmla="*/ 459431 w 544180"/>
              <a:gd name="connsiteY41" fmla="*/ 227485 h 1596855"/>
              <a:gd name="connsiteX42" fmla="*/ 472812 w 544180"/>
              <a:gd name="connsiteY42" fmla="*/ 218564 h 1596855"/>
              <a:gd name="connsiteX43" fmla="*/ 495115 w 544180"/>
              <a:gd name="connsiteY43" fmla="*/ 200722 h 1596855"/>
              <a:gd name="connsiteX44" fmla="*/ 517417 w 544180"/>
              <a:gd name="connsiteY44" fmla="*/ 173959 h 1596855"/>
              <a:gd name="connsiteX45" fmla="*/ 530798 w 544180"/>
              <a:gd name="connsiteY45" fmla="*/ 165038 h 1596855"/>
              <a:gd name="connsiteX46" fmla="*/ 539719 w 544180"/>
              <a:gd name="connsiteY46" fmla="*/ 138275 h 1596855"/>
              <a:gd name="connsiteX47" fmla="*/ 544180 w 544180"/>
              <a:gd name="connsiteY47" fmla="*/ 124894 h 1596855"/>
              <a:gd name="connsiteX48" fmla="*/ 539719 w 544180"/>
              <a:gd name="connsiteY48" fmla="*/ 35684 h 1596855"/>
              <a:gd name="connsiteX49" fmla="*/ 526338 w 544180"/>
              <a:gd name="connsiteY4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5115 w 544180"/>
              <a:gd name="connsiteY14" fmla="*/ 1092820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502177 w 544180"/>
              <a:gd name="connsiteY14" fmla="*/ 1118468 h 1596855"/>
              <a:gd name="connsiteX15" fmla="*/ 468352 w 544180"/>
              <a:gd name="connsiteY15" fmla="*/ 1039294 h 1596855"/>
              <a:gd name="connsiteX16" fmla="*/ 454970 w 544180"/>
              <a:gd name="connsiteY16" fmla="*/ 1012531 h 1596855"/>
              <a:gd name="connsiteX17" fmla="*/ 423747 w 544180"/>
              <a:gd name="connsiteY17" fmla="*/ 945624 h 1596855"/>
              <a:gd name="connsiteX18" fmla="*/ 405905 w 544180"/>
              <a:gd name="connsiteY18" fmla="*/ 914400 h 1596855"/>
              <a:gd name="connsiteX19" fmla="*/ 374681 w 544180"/>
              <a:gd name="connsiteY19" fmla="*/ 843032 h 1596855"/>
              <a:gd name="connsiteX20" fmla="*/ 343458 w 544180"/>
              <a:gd name="connsiteY20" fmla="*/ 789507 h 1596855"/>
              <a:gd name="connsiteX21" fmla="*/ 316695 w 544180"/>
              <a:gd name="connsiteY21" fmla="*/ 731520 h 1596855"/>
              <a:gd name="connsiteX22" fmla="*/ 307774 w 544180"/>
              <a:gd name="connsiteY22" fmla="*/ 704757 h 1596855"/>
              <a:gd name="connsiteX23" fmla="*/ 303314 w 544180"/>
              <a:gd name="connsiteY23" fmla="*/ 691376 h 1596855"/>
              <a:gd name="connsiteX24" fmla="*/ 294393 w 544180"/>
              <a:gd name="connsiteY24" fmla="*/ 677994 h 1596855"/>
              <a:gd name="connsiteX25" fmla="*/ 281011 w 544180"/>
              <a:gd name="connsiteY25" fmla="*/ 633390 h 1596855"/>
              <a:gd name="connsiteX26" fmla="*/ 267630 w 544180"/>
              <a:gd name="connsiteY26" fmla="*/ 593245 h 1596855"/>
              <a:gd name="connsiteX27" fmla="*/ 263169 w 544180"/>
              <a:gd name="connsiteY27" fmla="*/ 579864 h 1596855"/>
              <a:gd name="connsiteX28" fmla="*/ 258709 w 544180"/>
              <a:gd name="connsiteY28" fmla="*/ 562022 h 1596855"/>
              <a:gd name="connsiteX29" fmla="*/ 263169 w 544180"/>
              <a:gd name="connsiteY29" fmla="*/ 432668 h 1596855"/>
              <a:gd name="connsiteX30" fmla="*/ 276551 w 544180"/>
              <a:gd name="connsiteY30" fmla="*/ 383602 h 1596855"/>
              <a:gd name="connsiteX31" fmla="*/ 294393 w 544180"/>
              <a:gd name="connsiteY31" fmla="*/ 356839 h 1596855"/>
              <a:gd name="connsiteX32" fmla="*/ 312235 w 544180"/>
              <a:gd name="connsiteY32" fmla="*/ 334537 h 1596855"/>
              <a:gd name="connsiteX33" fmla="*/ 334537 w 544180"/>
              <a:gd name="connsiteY33" fmla="*/ 307774 h 1596855"/>
              <a:gd name="connsiteX34" fmla="*/ 347918 w 544180"/>
              <a:gd name="connsiteY34" fmla="*/ 303313 h 1596855"/>
              <a:gd name="connsiteX35" fmla="*/ 370221 w 544180"/>
              <a:gd name="connsiteY35" fmla="*/ 285471 h 1596855"/>
              <a:gd name="connsiteX36" fmla="*/ 396984 w 544180"/>
              <a:gd name="connsiteY36" fmla="*/ 267630 h 1596855"/>
              <a:gd name="connsiteX37" fmla="*/ 410365 w 544180"/>
              <a:gd name="connsiteY37" fmla="*/ 258709 h 1596855"/>
              <a:gd name="connsiteX38" fmla="*/ 437128 w 544180"/>
              <a:gd name="connsiteY38" fmla="*/ 245327 h 1596855"/>
              <a:gd name="connsiteX39" fmla="*/ 446049 w 544180"/>
              <a:gd name="connsiteY39" fmla="*/ 231946 h 1596855"/>
              <a:gd name="connsiteX40" fmla="*/ 459431 w 544180"/>
              <a:gd name="connsiteY40" fmla="*/ 227485 h 1596855"/>
              <a:gd name="connsiteX41" fmla="*/ 472812 w 544180"/>
              <a:gd name="connsiteY41" fmla="*/ 218564 h 1596855"/>
              <a:gd name="connsiteX42" fmla="*/ 495115 w 544180"/>
              <a:gd name="connsiteY42" fmla="*/ 200722 h 1596855"/>
              <a:gd name="connsiteX43" fmla="*/ 517417 w 544180"/>
              <a:gd name="connsiteY43" fmla="*/ 173959 h 1596855"/>
              <a:gd name="connsiteX44" fmla="*/ 530798 w 544180"/>
              <a:gd name="connsiteY44" fmla="*/ 165038 h 1596855"/>
              <a:gd name="connsiteX45" fmla="*/ 539719 w 544180"/>
              <a:gd name="connsiteY45" fmla="*/ 138275 h 1596855"/>
              <a:gd name="connsiteX46" fmla="*/ 544180 w 544180"/>
              <a:gd name="connsiteY46" fmla="*/ 124894 h 1596855"/>
              <a:gd name="connsiteX47" fmla="*/ 539719 w 544180"/>
              <a:gd name="connsiteY47" fmla="*/ 35684 h 1596855"/>
              <a:gd name="connsiteX48" fmla="*/ 526338 w 544180"/>
              <a:gd name="connsiteY4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68352 w 544180"/>
              <a:gd name="connsiteY14" fmla="*/ 1039294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58709 w 544180"/>
              <a:gd name="connsiteY27" fmla="*/ 562022 h 1596855"/>
              <a:gd name="connsiteX28" fmla="*/ 263169 w 544180"/>
              <a:gd name="connsiteY28" fmla="*/ 432668 h 1596855"/>
              <a:gd name="connsiteX29" fmla="*/ 276551 w 544180"/>
              <a:gd name="connsiteY29" fmla="*/ 383602 h 1596855"/>
              <a:gd name="connsiteX30" fmla="*/ 294393 w 544180"/>
              <a:gd name="connsiteY30" fmla="*/ 356839 h 1596855"/>
              <a:gd name="connsiteX31" fmla="*/ 312235 w 544180"/>
              <a:gd name="connsiteY31" fmla="*/ 334537 h 1596855"/>
              <a:gd name="connsiteX32" fmla="*/ 334537 w 544180"/>
              <a:gd name="connsiteY32" fmla="*/ 307774 h 1596855"/>
              <a:gd name="connsiteX33" fmla="*/ 347918 w 544180"/>
              <a:gd name="connsiteY33" fmla="*/ 303313 h 1596855"/>
              <a:gd name="connsiteX34" fmla="*/ 370221 w 544180"/>
              <a:gd name="connsiteY34" fmla="*/ 285471 h 1596855"/>
              <a:gd name="connsiteX35" fmla="*/ 396984 w 544180"/>
              <a:gd name="connsiteY35" fmla="*/ 267630 h 1596855"/>
              <a:gd name="connsiteX36" fmla="*/ 410365 w 544180"/>
              <a:gd name="connsiteY36" fmla="*/ 258709 h 1596855"/>
              <a:gd name="connsiteX37" fmla="*/ 437128 w 544180"/>
              <a:gd name="connsiteY37" fmla="*/ 245327 h 1596855"/>
              <a:gd name="connsiteX38" fmla="*/ 446049 w 544180"/>
              <a:gd name="connsiteY38" fmla="*/ 231946 h 1596855"/>
              <a:gd name="connsiteX39" fmla="*/ 459431 w 544180"/>
              <a:gd name="connsiteY39" fmla="*/ 227485 h 1596855"/>
              <a:gd name="connsiteX40" fmla="*/ 472812 w 544180"/>
              <a:gd name="connsiteY40" fmla="*/ 218564 h 1596855"/>
              <a:gd name="connsiteX41" fmla="*/ 495115 w 544180"/>
              <a:gd name="connsiteY41" fmla="*/ 200722 h 1596855"/>
              <a:gd name="connsiteX42" fmla="*/ 517417 w 544180"/>
              <a:gd name="connsiteY42" fmla="*/ 173959 h 1596855"/>
              <a:gd name="connsiteX43" fmla="*/ 530798 w 544180"/>
              <a:gd name="connsiteY43" fmla="*/ 165038 h 1596855"/>
              <a:gd name="connsiteX44" fmla="*/ 539719 w 544180"/>
              <a:gd name="connsiteY44" fmla="*/ 138275 h 1596855"/>
              <a:gd name="connsiteX45" fmla="*/ 544180 w 544180"/>
              <a:gd name="connsiteY45" fmla="*/ 124894 h 1596855"/>
              <a:gd name="connsiteX46" fmla="*/ 539719 w 544180"/>
              <a:gd name="connsiteY46" fmla="*/ 35684 h 1596855"/>
              <a:gd name="connsiteX47" fmla="*/ 526338 w 544180"/>
              <a:gd name="connsiteY4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579864 h 1596855"/>
              <a:gd name="connsiteX27" fmla="*/ 263169 w 544180"/>
              <a:gd name="connsiteY27" fmla="*/ 432668 h 1596855"/>
              <a:gd name="connsiteX28" fmla="*/ 276551 w 544180"/>
              <a:gd name="connsiteY28" fmla="*/ 383602 h 1596855"/>
              <a:gd name="connsiteX29" fmla="*/ 294393 w 544180"/>
              <a:gd name="connsiteY29" fmla="*/ 356839 h 1596855"/>
              <a:gd name="connsiteX30" fmla="*/ 312235 w 544180"/>
              <a:gd name="connsiteY30" fmla="*/ 334537 h 1596855"/>
              <a:gd name="connsiteX31" fmla="*/ 334537 w 544180"/>
              <a:gd name="connsiteY31" fmla="*/ 307774 h 1596855"/>
              <a:gd name="connsiteX32" fmla="*/ 347918 w 544180"/>
              <a:gd name="connsiteY32" fmla="*/ 303313 h 1596855"/>
              <a:gd name="connsiteX33" fmla="*/ 370221 w 544180"/>
              <a:gd name="connsiteY33" fmla="*/ 285471 h 1596855"/>
              <a:gd name="connsiteX34" fmla="*/ 396984 w 544180"/>
              <a:gd name="connsiteY34" fmla="*/ 267630 h 1596855"/>
              <a:gd name="connsiteX35" fmla="*/ 410365 w 544180"/>
              <a:gd name="connsiteY35" fmla="*/ 258709 h 1596855"/>
              <a:gd name="connsiteX36" fmla="*/ 437128 w 544180"/>
              <a:gd name="connsiteY36" fmla="*/ 245327 h 1596855"/>
              <a:gd name="connsiteX37" fmla="*/ 446049 w 544180"/>
              <a:gd name="connsiteY37" fmla="*/ 231946 h 1596855"/>
              <a:gd name="connsiteX38" fmla="*/ 459431 w 544180"/>
              <a:gd name="connsiteY38" fmla="*/ 227485 h 1596855"/>
              <a:gd name="connsiteX39" fmla="*/ 472812 w 544180"/>
              <a:gd name="connsiteY39" fmla="*/ 218564 h 1596855"/>
              <a:gd name="connsiteX40" fmla="*/ 495115 w 544180"/>
              <a:gd name="connsiteY40" fmla="*/ 200722 h 1596855"/>
              <a:gd name="connsiteX41" fmla="*/ 517417 w 544180"/>
              <a:gd name="connsiteY41" fmla="*/ 173959 h 1596855"/>
              <a:gd name="connsiteX42" fmla="*/ 530798 w 544180"/>
              <a:gd name="connsiteY42" fmla="*/ 165038 h 1596855"/>
              <a:gd name="connsiteX43" fmla="*/ 539719 w 544180"/>
              <a:gd name="connsiteY43" fmla="*/ 138275 h 1596855"/>
              <a:gd name="connsiteX44" fmla="*/ 544180 w 544180"/>
              <a:gd name="connsiteY44" fmla="*/ 124894 h 1596855"/>
              <a:gd name="connsiteX45" fmla="*/ 539719 w 544180"/>
              <a:gd name="connsiteY45" fmla="*/ 35684 h 1596855"/>
              <a:gd name="connsiteX46" fmla="*/ 526338 w 544180"/>
              <a:gd name="connsiteY4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303314 w 544180"/>
              <a:gd name="connsiteY22" fmla="*/ 691376 h 1596855"/>
              <a:gd name="connsiteX23" fmla="*/ 294393 w 544180"/>
              <a:gd name="connsiteY23" fmla="*/ 677994 h 1596855"/>
              <a:gd name="connsiteX24" fmla="*/ 281011 w 544180"/>
              <a:gd name="connsiteY24" fmla="*/ 633390 h 1596855"/>
              <a:gd name="connsiteX25" fmla="*/ 267630 w 544180"/>
              <a:gd name="connsiteY25" fmla="*/ 593245 h 1596855"/>
              <a:gd name="connsiteX26" fmla="*/ 263169 w 544180"/>
              <a:gd name="connsiteY26" fmla="*/ 432668 h 1596855"/>
              <a:gd name="connsiteX27" fmla="*/ 276551 w 544180"/>
              <a:gd name="connsiteY27" fmla="*/ 383602 h 1596855"/>
              <a:gd name="connsiteX28" fmla="*/ 294393 w 544180"/>
              <a:gd name="connsiteY28" fmla="*/ 356839 h 1596855"/>
              <a:gd name="connsiteX29" fmla="*/ 312235 w 544180"/>
              <a:gd name="connsiteY29" fmla="*/ 334537 h 1596855"/>
              <a:gd name="connsiteX30" fmla="*/ 334537 w 544180"/>
              <a:gd name="connsiteY30" fmla="*/ 307774 h 1596855"/>
              <a:gd name="connsiteX31" fmla="*/ 347918 w 544180"/>
              <a:gd name="connsiteY31" fmla="*/ 303313 h 1596855"/>
              <a:gd name="connsiteX32" fmla="*/ 370221 w 544180"/>
              <a:gd name="connsiteY32" fmla="*/ 285471 h 1596855"/>
              <a:gd name="connsiteX33" fmla="*/ 396984 w 544180"/>
              <a:gd name="connsiteY33" fmla="*/ 267630 h 1596855"/>
              <a:gd name="connsiteX34" fmla="*/ 410365 w 544180"/>
              <a:gd name="connsiteY34" fmla="*/ 258709 h 1596855"/>
              <a:gd name="connsiteX35" fmla="*/ 437128 w 544180"/>
              <a:gd name="connsiteY35" fmla="*/ 245327 h 1596855"/>
              <a:gd name="connsiteX36" fmla="*/ 446049 w 544180"/>
              <a:gd name="connsiteY36" fmla="*/ 231946 h 1596855"/>
              <a:gd name="connsiteX37" fmla="*/ 459431 w 544180"/>
              <a:gd name="connsiteY37" fmla="*/ 227485 h 1596855"/>
              <a:gd name="connsiteX38" fmla="*/ 472812 w 544180"/>
              <a:gd name="connsiteY38" fmla="*/ 218564 h 1596855"/>
              <a:gd name="connsiteX39" fmla="*/ 495115 w 544180"/>
              <a:gd name="connsiteY39" fmla="*/ 200722 h 1596855"/>
              <a:gd name="connsiteX40" fmla="*/ 517417 w 544180"/>
              <a:gd name="connsiteY40" fmla="*/ 173959 h 1596855"/>
              <a:gd name="connsiteX41" fmla="*/ 530798 w 544180"/>
              <a:gd name="connsiteY41" fmla="*/ 165038 h 1596855"/>
              <a:gd name="connsiteX42" fmla="*/ 539719 w 544180"/>
              <a:gd name="connsiteY42" fmla="*/ 138275 h 1596855"/>
              <a:gd name="connsiteX43" fmla="*/ 544180 w 544180"/>
              <a:gd name="connsiteY43" fmla="*/ 124894 h 1596855"/>
              <a:gd name="connsiteX44" fmla="*/ 539719 w 544180"/>
              <a:gd name="connsiteY44" fmla="*/ 35684 h 1596855"/>
              <a:gd name="connsiteX45" fmla="*/ 526338 w 544180"/>
              <a:gd name="connsiteY4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307774 w 544180"/>
              <a:gd name="connsiteY21" fmla="*/ 704757 h 1596855"/>
              <a:gd name="connsiteX22" fmla="*/ 294393 w 544180"/>
              <a:gd name="connsiteY22" fmla="*/ 677994 h 1596855"/>
              <a:gd name="connsiteX23" fmla="*/ 281011 w 544180"/>
              <a:gd name="connsiteY23" fmla="*/ 633390 h 1596855"/>
              <a:gd name="connsiteX24" fmla="*/ 267630 w 544180"/>
              <a:gd name="connsiteY24" fmla="*/ 593245 h 1596855"/>
              <a:gd name="connsiteX25" fmla="*/ 263169 w 544180"/>
              <a:gd name="connsiteY25" fmla="*/ 432668 h 1596855"/>
              <a:gd name="connsiteX26" fmla="*/ 276551 w 544180"/>
              <a:gd name="connsiteY26" fmla="*/ 383602 h 1596855"/>
              <a:gd name="connsiteX27" fmla="*/ 294393 w 544180"/>
              <a:gd name="connsiteY27" fmla="*/ 356839 h 1596855"/>
              <a:gd name="connsiteX28" fmla="*/ 312235 w 544180"/>
              <a:gd name="connsiteY28" fmla="*/ 334537 h 1596855"/>
              <a:gd name="connsiteX29" fmla="*/ 334537 w 544180"/>
              <a:gd name="connsiteY29" fmla="*/ 307774 h 1596855"/>
              <a:gd name="connsiteX30" fmla="*/ 347918 w 544180"/>
              <a:gd name="connsiteY30" fmla="*/ 303313 h 1596855"/>
              <a:gd name="connsiteX31" fmla="*/ 370221 w 544180"/>
              <a:gd name="connsiteY31" fmla="*/ 285471 h 1596855"/>
              <a:gd name="connsiteX32" fmla="*/ 396984 w 544180"/>
              <a:gd name="connsiteY32" fmla="*/ 267630 h 1596855"/>
              <a:gd name="connsiteX33" fmla="*/ 410365 w 544180"/>
              <a:gd name="connsiteY33" fmla="*/ 258709 h 1596855"/>
              <a:gd name="connsiteX34" fmla="*/ 437128 w 544180"/>
              <a:gd name="connsiteY34" fmla="*/ 245327 h 1596855"/>
              <a:gd name="connsiteX35" fmla="*/ 446049 w 544180"/>
              <a:gd name="connsiteY35" fmla="*/ 231946 h 1596855"/>
              <a:gd name="connsiteX36" fmla="*/ 459431 w 544180"/>
              <a:gd name="connsiteY36" fmla="*/ 227485 h 1596855"/>
              <a:gd name="connsiteX37" fmla="*/ 472812 w 544180"/>
              <a:gd name="connsiteY37" fmla="*/ 218564 h 1596855"/>
              <a:gd name="connsiteX38" fmla="*/ 495115 w 544180"/>
              <a:gd name="connsiteY38" fmla="*/ 200722 h 1596855"/>
              <a:gd name="connsiteX39" fmla="*/ 517417 w 544180"/>
              <a:gd name="connsiteY39" fmla="*/ 173959 h 1596855"/>
              <a:gd name="connsiteX40" fmla="*/ 530798 w 544180"/>
              <a:gd name="connsiteY40" fmla="*/ 165038 h 1596855"/>
              <a:gd name="connsiteX41" fmla="*/ 539719 w 544180"/>
              <a:gd name="connsiteY41" fmla="*/ 138275 h 1596855"/>
              <a:gd name="connsiteX42" fmla="*/ 544180 w 544180"/>
              <a:gd name="connsiteY42" fmla="*/ 124894 h 1596855"/>
              <a:gd name="connsiteX43" fmla="*/ 539719 w 544180"/>
              <a:gd name="connsiteY43" fmla="*/ 35684 h 1596855"/>
              <a:gd name="connsiteX44" fmla="*/ 526338 w 544180"/>
              <a:gd name="connsiteY4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76551 w 544180"/>
              <a:gd name="connsiteY25" fmla="*/ 383602 h 1596855"/>
              <a:gd name="connsiteX26" fmla="*/ 294393 w 544180"/>
              <a:gd name="connsiteY26" fmla="*/ 356839 h 1596855"/>
              <a:gd name="connsiteX27" fmla="*/ 312235 w 544180"/>
              <a:gd name="connsiteY27" fmla="*/ 334537 h 1596855"/>
              <a:gd name="connsiteX28" fmla="*/ 334537 w 544180"/>
              <a:gd name="connsiteY28" fmla="*/ 307774 h 1596855"/>
              <a:gd name="connsiteX29" fmla="*/ 347918 w 544180"/>
              <a:gd name="connsiteY29" fmla="*/ 303313 h 1596855"/>
              <a:gd name="connsiteX30" fmla="*/ 370221 w 544180"/>
              <a:gd name="connsiteY30" fmla="*/ 285471 h 1596855"/>
              <a:gd name="connsiteX31" fmla="*/ 396984 w 544180"/>
              <a:gd name="connsiteY31" fmla="*/ 267630 h 1596855"/>
              <a:gd name="connsiteX32" fmla="*/ 410365 w 544180"/>
              <a:gd name="connsiteY32" fmla="*/ 258709 h 1596855"/>
              <a:gd name="connsiteX33" fmla="*/ 437128 w 544180"/>
              <a:gd name="connsiteY33" fmla="*/ 245327 h 1596855"/>
              <a:gd name="connsiteX34" fmla="*/ 446049 w 544180"/>
              <a:gd name="connsiteY34" fmla="*/ 231946 h 1596855"/>
              <a:gd name="connsiteX35" fmla="*/ 459431 w 544180"/>
              <a:gd name="connsiteY35" fmla="*/ 227485 h 1596855"/>
              <a:gd name="connsiteX36" fmla="*/ 472812 w 544180"/>
              <a:gd name="connsiteY36" fmla="*/ 218564 h 1596855"/>
              <a:gd name="connsiteX37" fmla="*/ 495115 w 544180"/>
              <a:gd name="connsiteY37" fmla="*/ 200722 h 1596855"/>
              <a:gd name="connsiteX38" fmla="*/ 517417 w 544180"/>
              <a:gd name="connsiteY38" fmla="*/ 173959 h 1596855"/>
              <a:gd name="connsiteX39" fmla="*/ 530798 w 544180"/>
              <a:gd name="connsiteY39" fmla="*/ 165038 h 1596855"/>
              <a:gd name="connsiteX40" fmla="*/ 539719 w 544180"/>
              <a:gd name="connsiteY40" fmla="*/ 138275 h 1596855"/>
              <a:gd name="connsiteX41" fmla="*/ 544180 w 544180"/>
              <a:gd name="connsiteY41" fmla="*/ 124894 h 1596855"/>
              <a:gd name="connsiteX42" fmla="*/ 539719 w 544180"/>
              <a:gd name="connsiteY42" fmla="*/ 35684 h 1596855"/>
              <a:gd name="connsiteX43" fmla="*/ 526338 w 544180"/>
              <a:gd name="connsiteY43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47918 w 544180"/>
              <a:gd name="connsiteY28" fmla="*/ 303313 h 1596855"/>
              <a:gd name="connsiteX29" fmla="*/ 370221 w 544180"/>
              <a:gd name="connsiteY29" fmla="*/ 285471 h 1596855"/>
              <a:gd name="connsiteX30" fmla="*/ 396984 w 544180"/>
              <a:gd name="connsiteY30" fmla="*/ 267630 h 1596855"/>
              <a:gd name="connsiteX31" fmla="*/ 410365 w 544180"/>
              <a:gd name="connsiteY31" fmla="*/ 258709 h 1596855"/>
              <a:gd name="connsiteX32" fmla="*/ 437128 w 544180"/>
              <a:gd name="connsiteY32" fmla="*/ 245327 h 1596855"/>
              <a:gd name="connsiteX33" fmla="*/ 446049 w 544180"/>
              <a:gd name="connsiteY33" fmla="*/ 231946 h 1596855"/>
              <a:gd name="connsiteX34" fmla="*/ 459431 w 544180"/>
              <a:gd name="connsiteY34" fmla="*/ 227485 h 1596855"/>
              <a:gd name="connsiteX35" fmla="*/ 472812 w 544180"/>
              <a:gd name="connsiteY35" fmla="*/ 218564 h 1596855"/>
              <a:gd name="connsiteX36" fmla="*/ 495115 w 544180"/>
              <a:gd name="connsiteY36" fmla="*/ 200722 h 1596855"/>
              <a:gd name="connsiteX37" fmla="*/ 517417 w 544180"/>
              <a:gd name="connsiteY37" fmla="*/ 173959 h 1596855"/>
              <a:gd name="connsiteX38" fmla="*/ 530798 w 544180"/>
              <a:gd name="connsiteY38" fmla="*/ 165038 h 1596855"/>
              <a:gd name="connsiteX39" fmla="*/ 539719 w 544180"/>
              <a:gd name="connsiteY39" fmla="*/ 138275 h 1596855"/>
              <a:gd name="connsiteX40" fmla="*/ 544180 w 544180"/>
              <a:gd name="connsiteY40" fmla="*/ 124894 h 1596855"/>
              <a:gd name="connsiteX41" fmla="*/ 539719 w 544180"/>
              <a:gd name="connsiteY41" fmla="*/ 35684 h 1596855"/>
              <a:gd name="connsiteX42" fmla="*/ 526338 w 544180"/>
              <a:gd name="connsiteY42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59431 w 544180"/>
              <a:gd name="connsiteY33" fmla="*/ 227485 h 1596855"/>
              <a:gd name="connsiteX34" fmla="*/ 472812 w 544180"/>
              <a:gd name="connsiteY34" fmla="*/ 218564 h 1596855"/>
              <a:gd name="connsiteX35" fmla="*/ 495115 w 544180"/>
              <a:gd name="connsiteY35" fmla="*/ 200722 h 1596855"/>
              <a:gd name="connsiteX36" fmla="*/ 517417 w 544180"/>
              <a:gd name="connsiteY36" fmla="*/ 173959 h 1596855"/>
              <a:gd name="connsiteX37" fmla="*/ 530798 w 544180"/>
              <a:gd name="connsiteY37" fmla="*/ 165038 h 1596855"/>
              <a:gd name="connsiteX38" fmla="*/ 539719 w 544180"/>
              <a:gd name="connsiteY38" fmla="*/ 138275 h 1596855"/>
              <a:gd name="connsiteX39" fmla="*/ 544180 w 544180"/>
              <a:gd name="connsiteY39" fmla="*/ 124894 h 1596855"/>
              <a:gd name="connsiteX40" fmla="*/ 539719 w 544180"/>
              <a:gd name="connsiteY40" fmla="*/ 35684 h 1596855"/>
              <a:gd name="connsiteX41" fmla="*/ 526338 w 544180"/>
              <a:gd name="connsiteY41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46049 w 544180"/>
              <a:gd name="connsiteY32" fmla="*/ 231946 h 1596855"/>
              <a:gd name="connsiteX33" fmla="*/ 472812 w 544180"/>
              <a:gd name="connsiteY33" fmla="*/ 218564 h 1596855"/>
              <a:gd name="connsiteX34" fmla="*/ 495115 w 544180"/>
              <a:gd name="connsiteY34" fmla="*/ 200722 h 1596855"/>
              <a:gd name="connsiteX35" fmla="*/ 517417 w 544180"/>
              <a:gd name="connsiteY35" fmla="*/ 173959 h 1596855"/>
              <a:gd name="connsiteX36" fmla="*/ 530798 w 544180"/>
              <a:gd name="connsiteY36" fmla="*/ 165038 h 1596855"/>
              <a:gd name="connsiteX37" fmla="*/ 539719 w 544180"/>
              <a:gd name="connsiteY37" fmla="*/ 138275 h 1596855"/>
              <a:gd name="connsiteX38" fmla="*/ 544180 w 544180"/>
              <a:gd name="connsiteY38" fmla="*/ 124894 h 1596855"/>
              <a:gd name="connsiteX39" fmla="*/ 539719 w 544180"/>
              <a:gd name="connsiteY39" fmla="*/ 35684 h 1596855"/>
              <a:gd name="connsiteX40" fmla="*/ 526338 w 544180"/>
              <a:gd name="connsiteY40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0798 w 544180"/>
              <a:gd name="connsiteY35" fmla="*/ 165038 h 1596855"/>
              <a:gd name="connsiteX36" fmla="*/ 539719 w 544180"/>
              <a:gd name="connsiteY36" fmla="*/ 138275 h 1596855"/>
              <a:gd name="connsiteX37" fmla="*/ 544180 w 544180"/>
              <a:gd name="connsiteY37" fmla="*/ 124894 h 1596855"/>
              <a:gd name="connsiteX38" fmla="*/ 539719 w 544180"/>
              <a:gd name="connsiteY38" fmla="*/ 35684 h 1596855"/>
              <a:gd name="connsiteX39" fmla="*/ 526338 w 544180"/>
              <a:gd name="connsiteY39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81011 w 544180"/>
              <a:gd name="connsiteY22" fmla="*/ 633390 h 1596855"/>
              <a:gd name="connsiteX23" fmla="*/ 267630 w 544180"/>
              <a:gd name="connsiteY23" fmla="*/ 593245 h 1596855"/>
              <a:gd name="connsiteX24" fmla="*/ 263169 w 544180"/>
              <a:gd name="connsiteY24" fmla="*/ 432668 h 1596855"/>
              <a:gd name="connsiteX25" fmla="*/ 294393 w 544180"/>
              <a:gd name="connsiteY25" fmla="*/ 356839 h 1596855"/>
              <a:gd name="connsiteX26" fmla="*/ 312235 w 544180"/>
              <a:gd name="connsiteY26" fmla="*/ 334537 h 1596855"/>
              <a:gd name="connsiteX27" fmla="*/ 334537 w 544180"/>
              <a:gd name="connsiteY27" fmla="*/ 307774 h 1596855"/>
              <a:gd name="connsiteX28" fmla="*/ 370221 w 544180"/>
              <a:gd name="connsiteY28" fmla="*/ 285471 h 1596855"/>
              <a:gd name="connsiteX29" fmla="*/ 396984 w 544180"/>
              <a:gd name="connsiteY29" fmla="*/ 267630 h 1596855"/>
              <a:gd name="connsiteX30" fmla="*/ 410365 w 544180"/>
              <a:gd name="connsiteY30" fmla="*/ 258709 h 1596855"/>
              <a:gd name="connsiteX31" fmla="*/ 437128 w 544180"/>
              <a:gd name="connsiteY31" fmla="*/ 245327 h 1596855"/>
              <a:gd name="connsiteX32" fmla="*/ 472812 w 544180"/>
              <a:gd name="connsiteY32" fmla="*/ 218564 h 1596855"/>
              <a:gd name="connsiteX33" fmla="*/ 495115 w 544180"/>
              <a:gd name="connsiteY33" fmla="*/ 200722 h 1596855"/>
              <a:gd name="connsiteX34" fmla="*/ 517417 w 544180"/>
              <a:gd name="connsiteY34" fmla="*/ 173959 h 1596855"/>
              <a:gd name="connsiteX35" fmla="*/ 539719 w 544180"/>
              <a:gd name="connsiteY35" fmla="*/ 138275 h 1596855"/>
              <a:gd name="connsiteX36" fmla="*/ 544180 w 544180"/>
              <a:gd name="connsiteY36" fmla="*/ 124894 h 1596855"/>
              <a:gd name="connsiteX37" fmla="*/ 539719 w 544180"/>
              <a:gd name="connsiteY37" fmla="*/ 35684 h 1596855"/>
              <a:gd name="connsiteX38" fmla="*/ 526338 w 544180"/>
              <a:gd name="connsiteY38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12235 w 544180"/>
              <a:gd name="connsiteY25" fmla="*/ 334537 h 1596855"/>
              <a:gd name="connsiteX26" fmla="*/ 334537 w 544180"/>
              <a:gd name="connsiteY26" fmla="*/ 307774 h 1596855"/>
              <a:gd name="connsiteX27" fmla="*/ 370221 w 544180"/>
              <a:gd name="connsiteY27" fmla="*/ 285471 h 1596855"/>
              <a:gd name="connsiteX28" fmla="*/ 396984 w 544180"/>
              <a:gd name="connsiteY28" fmla="*/ 267630 h 1596855"/>
              <a:gd name="connsiteX29" fmla="*/ 410365 w 544180"/>
              <a:gd name="connsiteY29" fmla="*/ 258709 h 1596855"/>
              <a:gd name="connsiteX30" fmla="*/ 437128 w 544180"/>
              <a:gd name="connsiteY30" fmla="*/ 245327 h 1596855"/>
              <a:gd name="connsiteX31" fmla="*/ 472812 w 544180"/>
              <a:gd name="connsiteY31" fmla="*/ 218564 h 1596855"/>
              <a:gd name="connsiteX32" fmla="*/ 495115 w 544180"/>
              <a:gd name="connsiteY32" fmla="*/ 200722 h 1596855"/>
              <a:gd name="connsiteX33" fmla="*/ 517417 w 544180"/>
              <a:gd name="connsiteY33" fmla="*/ 173959 h 1596855"/>
              <a:gd name="connsiteX34" fmla="*/ 539719 w 544180"/>
              <a:gd name="connsiteY34" fmla="*/ 138275 h 1596855"/>
              <a:gd name="connsiteX35" fmla="*/ 544180 w 544180"/>
              <a:gd name="connsiteY35" fmla="*/ 124894 h 1596855"/>
              <a:gd name="connsiteX36" fmla="*/ 539719 w 544180"/>
              <a:gd name="connsiteY36" fmla="*/ 35684 h 1596855"/>
              <a:gd name="connsiteX37" fmla="*/ 526338 w 544180"/>
              <a:gd name="connsiteY37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396984 w 544180"/>
              <a:gd name="connsiteY27" fmla="*/ 267630 h 1596855"/>
              <a:gd name="connsiteX28" fmla="*/ 410365 w 544180"/>
              <a:gd name="connsiteY28" fmla="*/ 258709 h 1596855"/>
              <a:gd name="connsiteX29" fmla="*/ 437128 w 544180"/>
              <a:gd name="connsiteY29" fmla="*/ 245327 h 1596855"/>
              <a:gd name="connsiteX30" fmla="*/ 472812 w 544180"/>
              <a:gd name="connsiteY30" fmla="*/ 218564 h 1596855"/>
              <a:gd name="connsiteX31" fmla="*/ 495115 w 544180"/>
              <a:gd name="connsiteY31" fmla="*/ 200722 h 1596855"/>
              <a:gd name="connsiteX32" fmla="*/ 517417 w 544180"/>
              <a:gd name="connsiteY32" fmla="*/ 173959 h 1596855"/>
              <a:gd name="connsiteX33" fmla="*/ 539719 w 544180"/>
              <a:gd name="connsiteY33" fmla="*/ 138275 h 1596855"/>
              <a:gd name="connsiteX34" fmla="*/ 544180 w 544180"/>
              <a:gd name="connsiteY34" fmla="*/ 124894 h 1596855"/>
              <a:gd name="connsiteX35" fmla="*/ 539719 w 544180"/>
              <a:gd name="connsiteY35" fmla="*/ 35684 h 1596855"/>
              <a:gd name="connsiteX36" fmla="*/ 526338 w 544180"/>
              <a:gd name="connsiteY36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495115 w 544180"/>
              <a:gd name="connsiteY30" fmla="*/ 200722 h 1596855"/>
              <a:gd name="connsiteX31" fmla="*/ 517417 w 544180"/>
              <a:gd name="connsiteY31" fmla="*/ 173959 h 1596855"/>
              <a:gd name="connsiteX32" fmla="*/ 539719 w 544180"/>
              <a:gd name="connsiteY32" fmla="*/ 138275 h 1596855"/>
              <a:gd name="connsiteX33" fmla="*/ 544180 w 544180"/>
              <a:gd name="connsiteY33" fmla="*/ 124894 h 1596855"/>
              <a:gd name="connsiteX34" fmla="*/ 539719 w 544180"/>
              <a:gd name="connsiteY34" fmla="*/ 35684 h 1596855"/>
              <a:gd name="connsiteX35" fmla="*/ 526338 w 544180"/>
              <a:gd name="connsiteY35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63169 w 544180"/>
              <a:gd name="connsiteY23" fmla="*/ 432668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124894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67630 w 544180"/>
              <a:gd name="connsiteY22" fmla="*/ 593245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94393 w 544180"/>
              <a:gd name="connsiteY24" fmla="*/ 356839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4180"/>
              <a:gd name="connsiteY0" fmla="*/ 1534408 h 1596855"/>
              <a:gd name="connsiteX1" fmla="*/ 13382 w 544180"/>
              <a:gd name="connsiteY1" fmla="*/ 1543329 h 1596855"/>
              <a:gd name="connsiteX2" fmla="*/ 40145 w 544180"/>
              <a:gd name="connsiteY2" fmla="*/ 1565631 h 1596855"/>
              <a:gd name="connsiteX3" fmla="*/ 53526 w 544180"/>
              <a:gd name="connsiteY3" fmla="*/ 1570092 h 1596855"/>
              <a:gd name="connsiteX4" fmla="*/ 89210 w 544180"/>
              <a:gd name="connsiteY4" fmla="*/ 1587934 h 1596855"/>
              <a:gd name="connsiteX5" fmla="*/ 173959 w 544180"/>
              <a:gd name="connsiteY5" fmla="*/ 1596855 h 1596855"/>
              <a:gd name="connsiteX6" fmla="*/ 258709 w 544180"/>
              <a:gd name="connsiteY6" fmla="*/ 1592394 h 1596855"/>
              <a:gd name="connsiteX7" fmla="*/ 303314 w 544180"/>
              <a:gd name="connsiteY7" fmla="*/ 1579013 h 1596855"/>
              <a:gd name="connsiteX8" fmla="*/ 361300 w 544180"/>
              <a:gd name="connsiteY8" fmla="*/ 1543329 h 1596855"/>
              <a:gd name="connsiteX9" fmla="*/ 423747 w 544180"/>
              <a:gd name="connsiteY9" fmla="*/ 1485343 h 1596855"/>
              <a:gd name="connsiteX10" fmla="*/ 450510 w 544180"/>
              <a:gd name="connsiteY10" fmla="*/ 1445198 h 1596855"/>
              <a:gd name="connsiteX11" fmla="*/ 477273 w 544180"/>
              <a:gd name="connsiteY11" fmla="*/ 1391672 h 1596855"/>
              <a:gd name="connsiteX12" fmla="*/ 495115 w 544180"/>
              <a:gd name="connsiteY12" fmla="*/ 1342607 h 1596855"/>
              <a:gd name="connsiteX13" fmla="*/ 508496 w 544180"/>
              <a:gd name="connsiteY13" fmla="*/ 1231095 h 1596855"/>
              <a:gd name="connsiteX14" fmla="*/ 493628 w 544180"/>
              <a:gd name="connsiteY14" fmla="*/ 1118468 h 1596855"/>
              <a:gd name="connsiteX15" fmla="*/ 454970 w 544180"/>
              <a:gd name="connsiteY15" fmla="*/ 1012531 h 1596855"/>
              <a:gd name="connsiteX16" fmla="*/ 423747 w 544180"/>
              <a:gd name="connsiteY16" fmla="*/ 945624 h 1596855"/>
              <a:gd name="connsiteX17" fmla="*/ 405905 w 544180"/>
              <a:gd name="connsiteY17" fmla="*/ 914400 h 1596855"/>
              <a:gd name="connsiteX18" fmla="*/ 374681 w 544180"/>
              <a:gd name="connsiteY18" fmla="*/ 843032 h 1596855"/>
              <a:gd name="connsiteX19" fmla="*/ 343458 w 544180"/>
              <a:gd name="connsiteY19" fmla="*/ 789507 h 1596855"/>
              <a:gd name="connsiteX20" fmla="*/ 316695 w 544180"/>
              <a:gd name="connsiteY20" fmla="*/ 731520 h 1596855"/>
              <a:gd name="connsiteX21" fmla="*/ 294393 w 544180"/>
              <a:gd name="connsiteY21" fmla="*/ 677994 h 1596855"/>
              <a:gd name="connsiteX22" fmla="*/ 258709 w 544180"/>
              <a:gd name="connsiteY22" fmla="*/ 570942 h 1596855"/>
              <a:gd name="connsiteX23" fmla="*/ 254248 w 544180"/>
              <a:gd name="connsiteY23" fmla="*/ 499575 h 1596855"/>
              <a:gd name="connsiteX24" fmla="*/ 285472 w 544180"/>
              <a:gd name="connsiteY24" fmla="*/ 383602 h 1596855"/>
              <a:gd name="connsiteX25" fmla="*/ 334537 w 544180"/>
              <a:gd name="connsiteY25" fmla="*/ 307774 h 1596855"/>
              <a:gd name="connsiteX26" fmla="*/ 370221 w 544180"/>
              <a:gd name="connsiteY26" fmla="*/ 285471 h 1596855"/>
              <a:gd name="connsiteX27" fmla="*/ 410365 w 544180"/>
              <a:gd name="connsiteY27" fmla="*/ 258709 h 1596855"/>
              <a:gd name="connsiteX28" fmla="*/ 437128 w 544180"/>
              <a:gd name="connsiteY28" fmla="*/ 245327 h 1596855"/>
              <a:gd name="connsiteX29" fmla="*/ 472812 w 544180"/>
              <a:gd name="connsiteY29" fmla="*/ 218564 h 1596855"/>
              <a:gd name="connsiteX30" fmla="*/ 517417 w 544180"/>
              <a:gd name="connsiteY30" fmla="*/ 173959 h 1596855"/>
              <a:gd name="connsiteX31" fmla="*/ 539719 w 544180"/>
              <a:gd name="connsiteY31" fmla="*/ 138275 h 1596855"/>
              <a:gd name="connsiteX32" fmla="*/ 544180 w 544180"/>
              <a:gd name="connsiteY32" fmla="*/ 98132 h 1596855"/>
              <a:gd name="connsiteX33" fmla="*/ 539719 w 544180"/>
              <a:gd name="connsiteY33" fmla="*/ 35684 h 1596855"/>
              <a:gd name="connsiteX34" fmla="*/ 526338 w 544180"/>
              <a:gd name="connsiteY34" fmla="*/ 0 h 1596855"/>
              <a:gd name="connsiteX0" fmla="*/ 0 w 548641"/>
              <a:gd name="connsiteY0" fmla="*/ 1534408 h 1596855"/>
              <a:gd name="connsiteX1" fmla="*/ 13382 w 548641"/>
              <a:gd name="connsiteY1" fmla="*/ 1543329 h 1596855"/>
              <a:gd name="connsiteX2" fmla="*/ 40145 w 548641"/>
              <a:gd name="connsiteY2" fmla="*/ 1565631 h 1596855"/>
              <a:gd name="connsiteX3" fmla="*/ 53526 w 548641"/>
              <a:gd name="connsiteY3" fmla="*/ 1570092 h 1596855"/>
              <a:gd name="connsiteX4" fmla="*/ 89210 w 548641"/>
              <a:gd name="connsiteY4" fmla="*/ 1587934 h 1596855"/>
              <a:gd name="connsiteX5" fmla="*/ 173959 w 548641"/>
              <a:gd name="connsiteY5" fmla="*/ 1596855 h 1596855"/>
              <a:gd name="connsiteX6" fmla="*/ 258709 w 548641"/>
              <a:gd name="connsiteY6" fmla="*/ 1592394 h 1596855"/>
              <a:gd name="connsiteX7" fmla="*/ 303314 w 548641"/>
              <a:gd name="connsiteY7" fmla="*/ 1579013 h 1596855"/>
              <a:gd name="connsiteX8" fmla="*/ 361300 w 548641"/>
              <a:gd name="connsiteY8" fmla="*/ 1543329 h 1596855"/>
              <a:gd name="connsiteX9" fmla="*/ 423747 w 548641"/>
              <a:gd name="connsiteY9" fmla="*/ 1485343 h 1596855"/>
              <a:gd name="connsiteX10" fmla="*/ 450510 w 548641"/>
              <a:gd name="connsiteY10" fmla="*/ 1445198 h 1596855"/>
              <a:gd name="connsiteX11" fmla="*/ 477273 w 548641"/>
              <a:gd name="connsiteY11" fmla="*/ 1391672 h 1596855"/>
              <a:gd name="connsiteX12" fmla="*/ 495115 w 548641"/>
              <a:gd name="connsiteY12" fmla="*/ 1342607 h 1596855"/>
              <a:gd name="connsiteX13" fmla="*/ 508496 w 548641"/>
              <a:gd name="connsiteY13" fmla="*/ 1231095 h 1596855"/>
              <a:gd name="connsiteX14" fmla="*/ 493628 w 548641"/>
              <a:gd name="connsiteY14" fmla="*/ 1118468 h 1596855"/>
              <a:gd name="connsiteX15" fmla="*/ 454970 w 548641"/>
              <a:gd name="connsiteY15" fmla="*/ 1012531 h 1596855"/>
              <a:gd name="connsiteX16" fmla="*/ 423747 w 548641"/>
              <a:gd name="connsiteY16" fmla="*/ 945624 h 1596855"/>
              <a:gd name="connsiteX17" fmla="*/ 405905 w 548641"/>
              <a:gd name="connsiteY17" fmla="*/ 914400 h 1596855"/>
              <a:gd name="connsiteX18" fmla="*/ 374681 w 548641"/>
              <a:gd name="connsiteY18" fmla="*/ 843032 h 1596855"/>
              <a:gd name="connsiteX19" fmla="*/ 343458 w 548641"/>
              <a:gd name="connsiteY19" fmla="*/ 789507 h 1596855"/>
              <a:gd name="connsiteX20" fmla="*/ 316695 w 548641"/>
              <a:gd name="connsiteY20" fmla="*/ 731520 h 1596855"/>
              <a:gd name="connsiteX21" fmla="*/ 294393 w 548641"/>
              <a:gd name="connsiteY21" fmla="*/ 677994 h 1596855"/>
              <a:gd name="connsiteX22" fmla="*/ 258709 w 548641"/>
              <a:gd name="connsiteY22" fmla="*/ 570942 h 1596855"/>
              <a:gd name="connsiteX23" fmla="*/ 254248 w 548641"/>
              <a:gd name="connsiteY23" fmla="*/ 499575 h 1596855"/>
              <a:gd name="connsiteX24" fmla="*/ 285472 w 548641"/>
              <a:gd name="connsiteY24" fmla="*/ 383602 h 1596855"/>
              <a:gd name="connsiteX25" fmla="*/ 334537 w 548641"/>
              <a:gd name="connsiteY25" fmla="*/ 307774 h 1596855"/>
              <a:gd name="connsiteX26" fmla="*/ 370221 w 548641"/>
              <a:gd name="connsiteY26" fmla="*/ 285471 h 1596855"/>
              <a:gd name="connsiteX27" fmla="*/ 410365 w 548641"/>
              <a:gd name="connsiteY27" fmla="*/ 258709 h 1596855"/>
              <a:gd name="connsiteX28" fmla="*/ 437128 w 548641"/>
              <a:gd name="connsiteY28" fmla="*/ 245327 h 1596855"/>
              <a:gd name="connsiteX29" fmla="*/ 472812 w 548641"/>
              <a:gd name="connsiteY29" fmla="*/ 218564 h 1596855"/>
              <a:gd name="connsiteX30" fmla="*/ 517417 w 548641"/>
              <a:gd name="connsiteY30" fmla="*/ 173959 h 1596855"/>
              <a:gd name="connsiteX31" fmla="*/ 539719 w 548641"/>
              <a:gd name="connsiteY31" fmla="*/ 138275 h 1596855"/>
              <a:gd name="connsiteX32" fmla="*/ 548641 w 548641"/>
              <a:gd name="connsiteY32" fmla="*/ 89211 h 1596855"/>
              <a:gd name="connsiteX33" fmla="*/ 539719 w 548641"/>
              <a:gd name="connsiteY33" fmla="*/ 35684 h 1596855"/>
              <a:gd name="connsiteX34" fmla="*/ 526338 w 548641"/>
              <a:gd name="connsiteY34" fmla="*/ 0 h 159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8641" h="1596855">
                <a:moveTo>
                  <a:pt x="0" y="1534408"/>
                </a:moveTo>
                <a:cubicBezTo>
                  <a:pt x="4461" y="1537382"/>
                  <a:pt x="9264" y="1539897"/>
                  <a:pt x="13382" y="1543329"/>
                </a:cubicBezTo>
                <a:cubicBezTo>
                  <a:pt x="28186" y="1555666"/>
                  <a:pt x="23526" y="1557322"/>
                  <a:pt x="40145" y="1565631"/>
                </a:cubicBezTo>
                <a:cubicBezTo>
                  <a:pt x="44350" y="1567734"/>
                  <a:pt x="49066" y="1568605"/>
                  <a:pt x="53526" y="1570092"/>
                </a:cubicBezTo>
                <a:cubicBezTo>
                  <a:pt x="61703" y="1573809"/>
                  <a:pt x="69138" y="1583474"/>
                  <a:pt x="89210" y="1587934"/>
                </a:cubicBezTo>
                <a:cubicBezTo>
                  <a:pt x="130516" y="1594289"/>
                  <a:pt x="122969" y="1592605"/>
                  <a:pt x="173959" y="1596855"/>
                </a:cubicBezTo>
                <a:cubicBezTo>
                  <a:pt x="202209" y="1595368"/>
                  <a:pt x="230526" y="1594845"/>
                  <a:pt x="258709" y="1592394"/>
                </a:cubicBezTo>
                <a:cubicBezTo>
                  <a:pt x="280268" y="1589420"/>
                  <a:pt x="286216" y="1587191"/>
                  <a:pt x="303314" y="1579013"/>
                </a:cubicBezTo>
                <a:cubicBezTo>
                  <a:pt x="317439" y="1571579"/>
                  <a:pt x="347919" y="1552993"/>
                  <a:pt x="361300" y="1543329"/>
                </a:cubicBezTo>
                <a:cubicBezTo>
                  <a:pt x="381372" y="1527717"/>
                  <a:pt x="408879" y="1501698"/>
                  <a:pt x="423747" y="1485343"/>
                </a:cubicBezTo>
                <a:lnTo>
                  <a:pt x="450510" y="1445198"/>
                </a:lnTo>
                <a:lnTo>
                  <a:pt x="477273" y="1391672"/>
                </a:lnTo>
                <a:cubicBezTo>
                  <a:pt x="483220" y="1376804"/>
                  <a:pt x="489911" y="1369370"/>
                  <a:pt x="495115" y="1342607"/>
                </a:cubicBezTo>
                <a:cubicBezTo>
                  <a:pt x="499575" y="1318074"/>
                  <a:pt x="508496" y="1272726"/>
                  <a:pt x="508496" y="1231095"/>
                </a:cubicBezTo>
                <a:cubicBezTo>
                  <a:pt x="504036" y="1180543"/>
                  <a:pt x="502549" y="1154895"/>
                  <a:pt x="493628" y="1118468"/>
                </a:cubicBezTo>
                <a:cubicBezTo>
                  <a:pt x="475160" y="1081534"/>
                  <a:pt x="480535" y="1050877"/>
                  <a:pt x="454970" y="1012531"/>
                </a:cubicBezTo>
                <a:cubicBezTo>
                  <a:pt x="447536" y="996919"/>
                  <a:pt x="431924" y="961979"/>
                  <a:pt x="423747" y="945624"/>
                </a:cubicBezTo>
                <a:cubicBezTo>
                  <a:pt x="400300" y="890913"/>
                  <a:pt x="428293" y="959174"/>
                  <a:pt x="405905" y="914400"/>
                </a:cubicBezTo>
                <a:cubicBezTo>
                  <a:pt x="397727" y="897301"/>
                  <a:pt x="382859" y="859387"/>
                  <a:pt x="374681" y="843032"/>
                </a:cubicBezTo>
                <a:cubicBezTo>
                  <a:pt x="364273" y="822217"/>
                  <a:pt x="350149" y="802888"/>
                  <a:pt x="343458" y="789507"/>
                </a:cubicBezTo>
                <a:cubicBezTo>
                  <a:pt x="333794" y="770922"/>
                  <a:pt x="322642" y="745645"/>
                  <a:pt x="316695" y="731520"/>
                </a:cubicBezTo>
                <a:lnTo>
                  <a:pt x="294393" y="677994"/>
                </a:lnTo>
                <a:cubicBezTo>
                  <a:pt x="286216" y="654948"/>
                  <a:pt x="263913" y="611830"/>
                  <a:pt x="258709" y="570942"/>
                </a:cubicBezTo>
                <a:cubicBezTo>
                  <a:pt x="255735" y="537488"/>
                  <a:pt x="252761" y="534516"/>
                  <a:pt x="254248" y="499575"/>
                </a:cubicBezTo>
                <a:cubicBezTo>
                  <a:pt x="258708" y="460174"/>
                  <a:pt x="277294" y="399957"/>
                  <a:pt x="285472" y="383602"/>
                </a:cubicBezTo>
                <a:cubicBezTo>
                  <a:pt x="297367" y="362786"/>
                  <a:pt x="321899" y="319669"/>
                  <a:pt x="334537" y="307774"/>
                </a:cubicBezTo>
                <a:cubicBezTo>
                  <a:pt x="344201" y="299596"/>
                  <a:pt x="359813" y="292162"/>
                  <a:pt x="370221" y="285471"/>
                </a:cubicBezTo>
                <a:cubicBezTo>
                  <a:pt x="382859" y="277294"/>
                  <a:pt x="399214" y="265400"/>
                  <a:pt x="410365" y="258709"/>
                </a:cubicBezTo>
                <a:cubicBezTo>
                  <a:pt x="428833" y="252553"/>
                  <a:pt x="419835" y="256856"/>
                  <a:pt x="437128" y="245327"/>
                </a:cubicBezTo>
                <a:cubicBezTo>
                  <a:pt x="447536" y="238636"/>
                  <a:pt x="463148" y="225998"/>
                  <a:pt x="472812" y="218564"/>
                </a:cubicBezTo>
                <a:cubicBezTo>
                  <a:pt x="486193" y="206669"/>
                  <a:pt x="506266" y="187340"/>
                  <a:pt x="517417" y="173959"/>
                </a:cubicBezTo>
                <a:cubicBezTo>
                  <a:pt x="524851" y="163551"/>
                  <a:pt x="535259" y="146453"/>
                  <a:pt x="539719" y="138275"/>
                </a:cubicBezTo>
                <a:lnTo>
                  <a:pt x="548641" y="89211"/>
                </a:lnTo>
                <a:cubicBezTo>
                  <a:pt x="547154" y="59474"/>
                  <a:pt x="543132" y="65262"/>
                  <a:pt x="539719" y="35684"/>
                </a:cubicBezTo>
                <a:cubicBezTo>
                  <a:pt x="538223" y="22722"/>
                  <a:pt x="532006" y="11338"/>
                  <a:pt x="526338" y="0"/>
                </a:cubicBezTo>
              </a:path>
            </a:pathLst>
          </a:custGeom>
          <a:ln w="57150">
            <a:solidFill>
              <a:srgbClr val="66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TextBox 149"/>
          <p:cNvSpPr txBox="1"/>
          <p:nvPr/>
        </p:nvSpPr>
        <p:spPr>
          <a:xfrm>
            <a:off x="8454013" y="266074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151" name="TextBox 150"/>
          <p:cNvSpPr txBox="1"/>
          <p:nvPr/>
        </p:nvSpPr>
        <p:spPr>
          <a:xfrm>
            <a:off x="8454013" y="324355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</a:t>
            </a:r>
          </a:p>
        </p:txBody>
      </p:sp>
      <p:sp>
        <p:nvSpPr>
          <p:cNvPr id="152" name="TextBox 151"/>
          <p:cNvSpPr txBox="1"/>
          <p:nvPr/>
        </p:nvSpPr>
        <p:spPr>
          <a:xfrm>
            <a:off x="8454013" y="4053023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3</a:t>
            </a:r>
            <a:endParaRPr lang="en-US" b="1" dirty="0"/>
          </a:p>
        </p:txBody>
      </p:sp>
      <p:sp>
        <p:nvSpPr>
          <p:cNvPr id="153" name="TextBox 152"/>
          <p:cNvSpPr txBox="1"/>
          <p:nvPr/>
        </p:nvSpPr>
        <p:spPr>
          <a:xfrm>
            <a:off x="8454013" y="506154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4</a:t>
            </a:r>
            <a:endParaRPr lang="en-US" b="1" dirty="0"/>
          </a:p>
        </p:txBody>
      </p:sp>
      <p:grpSp>
        <p:nvGrpSpPr>
          <p:cNvPr id="154" name="Group 153"/>
          <p:cNvGrpSpPr/>
          <p:nvPr/>
        </p:nvGrpSpPr>
        <p:grpSpPr>
          <a:xfrm>
            <a:off x="714039" y="2480942"/>
            <a:ext cx="7654737" cy="3788361"/>
            <a:chOff x="707208" y="2691172"/>
            <a:chExt cx="6518772" cy="2771181"/>
          </a:xfrm>
        </p:grpSpPr>
        <p:sp>
          <p:nvSpPr>
            <p:cNvPr id="155" name="Rectangle 154"/>
            <p:cNvSpPr/>
            <p:nvPr/>
          </p:nvSpPr>
          <p:spPr>
            <a:xfrm rot="16200000">
              <a:off x="4974826" y="459078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6" name="Rectangle 155"/>
            <p:cNvSpPr/>
            <p:nvPr/>
          </p:nvSpPr>
          <p:spPr>
            <a:xfrm rot="16200000">
              <a:off x="3011239" y="458758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7" name="Rectangle 156"/>
            <p:cNvSpPr/>
            <p:nvPr/>
          </p:nvSpPr>
          <p:spPr>
            <a:xfrm rot="16200000">
              <a:off x="1831498" y="4590344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3212323" y="3249487"/>
              <a:ext cx="783041" cy="373095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6331758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0" name="Rectangle 159"/>
            <p:cNvSpPr/>
            <p:nvPr/>
          </p:nvSpPr>
          <p:spPr>
            <a:xfrm rot="16200000">
              <a:off x="667816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1" name="Rectangle 160"/>
            <p:cNvSpPr/>
            <p:nvPr/>
          </p:nvSpPr>
          <p:spPr>
            <a:xfrm rot="16200000">
              <a:off x="667816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/>
                <a:t> </a:t>
              </a:r>
            </a:p>
          </p:txBody>
        </p:sp>
        <p:sp>
          <p:nvSpPr>
            <p:cNvPr id="162" name="Rectangle 161"/>
            <p:cNvSpPr/>
            <p:nvPr/>
          </p:nvSpPr>
          <p:spPr>
            <a:xfrm rot="16200000">
              <a:off x="105814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3" name="Rectangle 162"/>
            <p:cNvSpPr/>
            <p:nvPr/>
          </p:nvSpPr>
          <p:spPr>
            <a:xfrm rot="16200000">
              <a:off x="105814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4" name="Rectangle 163"/>
            <p:cNvSpPr/>
            <p:nvPr/>
          </p:nvSpPr>
          <p:spPr>
            <a:xfrm rot="16200000">
              <a:off x="1448478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5" name="Rectangle 164"/>
            <p:cNvSpPr/>
            <p:nvPr/>
          </p:nvSpPr>
          <p:spPr>
            <a:xfrm rot="16200000">
              <a:off x="144847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6" name="Rectangle 165"/>
            <p:cNvSpPr/>
            <p:nvPr/>
          </p:nvSpPr>
          <p:spPr>
            <a:xfrm rot="16200000">
              <a:off x="1838808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7" name="Rectangle 166"/>
            <p:cNvSpPr/>
            <p:nvPr/>
          </p:nvSpPr>
          <p:spPr>
            <a:xfrm rot="16200000">
              <a:off x="2229139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8" name="Rectangle 167"/>
            <p:cNvSpPr/>
            <p:nvPr/>
          </p:nvSpPr>
          <p:spPr>
            <a:xfrm rot="16200000">
              <a:off x="2229139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69" name="Rectangle 168"/>
            <p:cNvSpPr/>
            <p:nvPr/>
          </p:nvSpPr>
          <p:spPr>
            <a:xfrm rot="16200000">
              <a:off x="2619470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0" name="Rectangle 169"/>
            <p:cNvSpPr/>
            <p:nvPr/>
          </p:nvSpPr>
          <p:spPr>
            <a:xfrm rot="16200000">
              <a:off x="2619470" y="3813400"/>
              <a:ext cx="775960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1" name="Rectangle 170"/>
            <p:cNvSpPr/>
            <p:nvPr/>
          </p:nvSpPr>
          <p:spPr>
            <a:xfrm rot="16200000">
              <a:off x="3010141" y="3813739"/>
              <a:ext cx="775281" cy="390332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2" name="Rectangle 171"/>
            <p:cNvSpPr/>
            <p:nvPr/>
          </p:nvSpPr>
          <p:spPr>
            <a:xfrm rot="16200000">
              <a:off x="3408231" y="4589361"/>
              <a:ext cx="775960" cy="390332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3" name="Rectangle 172"/>
            <p:cNvSpPr/>
            <p:nvPr/>
          </p:nvSpPr>
          <p:spPr>
            <a:xfrm rot="16200000">
              <a:off x="3404181" y="3817449"/>
              <a:ext cx="775960" cy="382233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860630" y="3230667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1641688" y="3229571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2420420" y="3230589"/>
              <a:ext cx="781810" cy="389676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77" name="TextBox 176"/>
            <p:cNvSpPr txBox="1"/>
            <p:nvPr/>
          </p:nvSpPr>
          <p:spPr>
            <a:xfrm rot="16200000">
              <a:off x="844909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 rot="16200000">
              <a:off x="1595542" y="4539947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 rot="16200000">
              <a:off x="237688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 rot="16200000">
              <a:off x="1236790" y="4573076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 rot="16200000">
              <a:off x="2768764" y="4537527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 rot="16200000">
              <a:off x="3586335" y="4571337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183" name="TextBox 182"/>
            <p:cNvSpPr txBox="1"/>
            <p:nvPr/>
          </p:nvSpPr>
          <p:spPr>
            <a:xfrm rot="16200000">
              <a:off x="841697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A1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 rot="16200000">
              <a:off x="1601268" y="3801167"/>
              <a:ext cx="482123" cy="199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B1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 rot="16200000">
              <a:off x="2373672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C1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 rot="16200000">
              <a:off x="3191242" y="3829891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D1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 rot="16200000">
              <a:off x="1233578" y="3831633"/>
              <a:ext cx="4087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A2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 rot="16200000">
              <a:off x="1984211" y="379850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B2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 rot="16200000">
              <a:off x="2765551" y="3796082"/>
              <a:ext cx="47980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C2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 rot="16200000">
              <a:off x="1170722" y="3329027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 rot="16200000">
              <a:off x="1956219" y="3331154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 rot="16200000">
              <a:off x="2716395" y="3332927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193" name="Rectangle 192"/>
            <p:cNvSpPr/>
            <p:nvPr/>
          </p:nvSpPr>
          <p:spPr>
            <a:xfrm rot="16200000">
              <a:off x="379388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4" name="Rectangle 193"/>
            <p:cNvSpPr/>
            <p:nvPr/>
          </p:nvSpPr>
          <p:spPr>
            <a:xfrm rot="16200000">
              <a:off x="379388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5" name="Rectangle 194"/>
            <p:cNvSpPr/>
            <p:nvPr/>
          </p:nvSpPr>
          <p:spPr>
            <a:xfrm rot="16200000">
              <a:off x="4184836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6" name="Rectangle 195"/>
            <p:cNvSpPr/>
            <p:nvPr/>
          </p:nvSpPr>
          <p:spPr>
            <a:xfrm rot="16200000">
              <a:off x="418483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7" name="Rectangle 196"/>
            <p:cNvSpPr/>
            <p:nvPr/>
          </p:nvSpPr>
          <p:spPr>
            <a:xfrm rot="16200000">
              <a:off x="457578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8" name="Rectangle 197"/>
            <p:cNvSpPr/>
            <p:nvPr/>
          </p:nvSpPr>
          <p:spPr>
            <a:xfrm rot="16200000">
              <a:off x="457578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199" name="Rectangle 198"/>
            <p:cNvSpPr/>
            <p:nvPr/>
          </p:nvSpPr>
          <p:spPr>
            <a:xfrm rot="16200000">
              <a:off x="4966726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0" name="Rectangle 199"/>
            <p:cNvSpPr/>
            <p:nvPr/>
          </p:nvSpPr>
          <p:spPr>
            <a:xfrm rot="16200000">
              <a:off x="5357671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1" name="Rectangle 200"/>
            <p:cNvSpPr/>
            <p:nvPr/>
          </p:nvSpPr>
          <p:spPr>
            <a:xfrm rot="16200000">
              <a:off x="5357671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2" name="Rectangle 201"/>
            <p:cNvSpPr/>
            <p:nvPr/>
          </p:nvSpPr>
          <p:spPr>
            <a:xfrm rot="16200000">
              <a:off x="5748617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3" name="Rectangle 202"/>
            <p:cNvSpPr/>
            <p:nvPr/>
          </p:nvSpPr>
          <p:spPr>
            <a:xfrm rot="16200000">
              <a:off x="5748617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4" name="Rectangle 203"/>
            <p:cNvSpPr/>
            <p:nvPr/>
          </p:nvSpPr>
          <p:spPr>
            <a:xfrm rot="16200000">
              <a:off x="6139562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5" name="Rectangle 204"/>
            <p:cNvSpPr/>
            <p:nvPr/>
          </p:nvSpPr>
          <p:spPr>
            <a:xfrm rot="16200000">
              <a:off x="6139562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6" name="Rectangle 205"/>
            <p:cNvSpPr/>
            <p:nvPr/>
          </p:nvSpPr>
          <p:spPr>
            <a:xfrm rot="16200000">
              <a:off x="6530509" y="4588804"/>
              <a:ext cx="774463" cy="390946"/>
            </a:xfrm>
            <a:prstGeom prst="rect">
              <a:avLst/>
            </a:prstGeom>
            <a:solidFill>
              <a:srgbClr val="006600">
                <a:alpha val="65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7" name="Rectangle 206"/>
            <p:cNvSpPr/>
            <p:nvPr/>
          </p:nvSpPr>
          <p:spPr>
            <a:xfrm rot="16200000">
              <a:off x="6530509" y="3814340"/>
              <a:ext cx="774463" cy="390946"/>
            </a:xfrm>
            <a:prstGeom prst="rect">
              <a:avLst/>
            </a:prstGeom>
            <a:solidFill>
              <a:srgbClr val="FF0000">
                <a:alpha val="60000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8" name="Rectangle 207"/>
            <p:cNvSpPr/>
            <p:nvPr/>
          </p:nvSpPr>
          <p:spPr>
            <a:xfrm>
              <a:off x="3985649" y="3233433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4767936" y="3232340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0" name="Rectangle 209"/>
            <p:cNvSpPr/>
            <p:nvPr/>
          </p:nvSpPr>
          <p:spPr>
            <a:xfrm>
              <a:off x="5547894" y="3233356"/>
              <a:ext cx="783041" cy="388924"/>
            </a:xfrm>
            <a:prstGeom prst="rect">
              <a:avLst/>
            </a:prstGeom>
            <a:solidFill>
              <a:srgbClr val="92D050">
                <a:alpha val="52157"/>
              </a:srgb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/>
            </a:p>
          </p:txBody>
        </p:sp>
        <p:sp>
          <p:nvSpPr>
            <p:cNvPr id="211" name="TextBox 210"/>
            <p:cNvSpPr txBox="1"/>
            <p:nvPr/>
          </p:nvSpPr>
          <p:spPr>
            <a:xfrm rot="16200000">
              <a:off x="3978614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 rot="16200000">
              <a:off x="4762376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  <p:sp>
          <p:nvSpPr>
            <p:cNvPr id="213" name="TextBox 212"/>
            <p:cNvSpPr txBox="1"/>
            <p:nvPr/>
          </p:nvSpPr>
          <p:spPr>
            <a:xfrm rot="16200000">
              <a:off x="554613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 rot="16200000">
              <a:off x="6329899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rot="16200000">
              <a:off x="4370495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rot="16200000">
              <a:off x="5938018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 rot="16200000">
              <a:off x="6721781" y="4571734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rot="16200000">
              <a:off x="3975402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E1</a:t>
              </a:r>
            </a:p>
          </p:txBody>
        </p:sp>
        <p:sp>
          <p:nvSpPr>
            <p:cNvPr id="219" name="TextBox 218"/>
            <p:cNvSpPr txBox="1"/>
            <p:nvPr/>
          </p:nvSpPr>
          <p:spPr>
            <a:xfrm rot="16200000">
              <a:off x="4759164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F1</a:t>
              </a:r>
            </a:p>
          </p:txBody>
        </p:sp>
        <p:sp>
          <p:nvSpPr>
            <p:cNvPr id="220" name="TextBox 219"/>
            <p:cNvSpPr txBox="1"/>
            <p:nvPr/>
          </p:nvSpPr>
          <p:spPr>
            <a:xfrm rot="16200000">
              <a:off x="554292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G1</a:t>
              </a:r>
            </a:p>
          </p:txBody>
        </p:sp>
        <p:sp>
          <p:nvSpPr>
            <p:cNvPr id="221" name="TextBox 220"/>
            <p:cNvSpPr txBox="1"/>
            <p:nvPr/>
          </p:nvSpPr>
          <p:spPr>
            <a:xfrm rot="16200000">
              <a:off x="6326687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H1</a:t>
              </a:r>
            </a:p>
          </p:txBody>
        </p:sp>
        <p:sp>
          <p:nvSpPr>
            <p:cNvPr id="222" name="TextBox 221"/>
            <p:cNvSpPr txBox="1"/>
            <p:nvPr/>
          </p:nvSpPr>
          <p:spPr>
            <a:xfrm rot="16200000">
              <a:off x="436728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E2</a:t>
              </a:r>
            </a:p>
          </p:txBody>
        </p:sp>
        <p:sp>
          <p:nvSpPr>
            <p:cNvPr id="223" name="TextBox 222"/>
            <p:cNvSpPr txBox="1"/>
            <p:nvPr/>
          </p:nvSpPr>
          <p:spPr>
            <a:xfrm rot="16200000">
              <a:off x="5894465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G2</a:t>
              </a:r>
            </a:p>
          </p:txBody>
        </p:sp>
        <p:sp>
          <p:nvSpPr>
            <p:cNvPr id="224" name="TextBox 223"/>
            <p:cNvSpPr txBox="1"/>
            <p:nvPr/>
          </p:nvSpPr>
          <p:spPr>
            <a:xfrm rot="16200000">
              <a:off x="6718563" y="3830289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H2</a:t>
              </a:r>
            </a:p>
          </p:txBody>
        </p:sp>
        <p:sp>
          <p:nvSpPr>
            <p:cNvPr id="225" name="TextBox 224"/>
            <p:cNvSpPr txBox="1"/>
            <p:nvPr/>
          </p:nvSpPr>
          <p:spPr>
            <a:xfrm rot="16200000">
              <a:off x="4179033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 rot="16200000">
              <a:off x="4978416" y="323027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 rot="16200000">
              <a:off x="5742210" y="3230661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 rot="16200000">
              <a:off x="6519548" y="322324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868553" y="3248794"/>
              <a:ext cx="778059" cy="1924695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1646613" y="3248795"/>
              <a:ext cx="778059" cy="1922694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428691" y="3232340"/>
              <a:ext cx="778059" cy="1939148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3208425" y="3228413"/>
              <a:ext cx="778059" cy="194240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3995364" y="3248795"/>
              <a:ext cx="752752" cy="1922693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4757545" y="3228414"/>
              <a:ext cx="778059" cy="194307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5544614" y="3248795"/>
              <a:ext cx="778059" cy="1923027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Rectangle 235"/>
            <p:cNvSpPr/>
            <p:nvPr/>
          </p:nvSpPr>
          <p:spPr>
            <a:xfrm>
              <a:off x="6324013" y="3241008"/>
              <a:ext cx="782414" cy="1930813"/>
            </a:xfrm>
            <a:prstGeom prst="rect">
              <a:avLst/>
            </a:pr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Isosceles Triangle 236"/>
            <p:cNvSpPr/>
            <p:nvPr/>
          </p:nvSpPr>
          <p:spPr>
            <a:xfrm rot="3033866">
              <a:off x="6859110" y="3199326"/>
              <a:ext cx="528944" cy="204796"/>
            </a:xfrm>
            <a:prstGeom prst="triangle">
              <a:avLst>
                <a:gd name="adj" fmla="val 35842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Isosceles Triangle 237"/>
            <p:cNvSpPr/>
            <p:nvPr/>
          </p:nvSpPr>
          <p:spPr>
            <a:xfrm rot="7909917">
              <a:off x="6949255" y="5071091"/>
              <a:ext cx="310413" cy="2047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Isosceles Triangle 238"/>
            <p:cNvSpPr/>
            <p:nvPr/>
          </p:nvSpPr>
          <p:spPr>
            <a:xfrm rot="13653785">
              <a:off x="572035" y="5009253"/>
              <a:ext cx="588273" cy="31792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Isosceles Triangle 239"/>
            <p:cNvSpPr/>
            <p:nvPr/>
          </p:nvSpPr>
          <p:spPr>
            <a:xfrm rot="18840175">
              <a:off x="639128" y="3164360"/>
              <a:ext cx="587011" cy="224777"/>
            </a:xfrm>
            <a:prstGeom prst="triangle">
              <a:avLst>
                <a:gd name="adj" fmla="val 47636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ounded Rectangle 240"/>
            <p:cNvSpPr/>
            <p:nvPr/>
          </p:nvSpPr>
          <p:spPr>
            <a:xfrm>
              <a:off x="898057" y="3238134"/>
              <a:ext cx="6216769" cy="1967054"/>
            </a:xfrm>
            <a:prstGeom prst="roundRect">
              <a:avLst/>
            </a:prstGeom>
            <a:noFill/>
            <a:ln w="15240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TextBox 241"/>
            <p:cNvSpPr txBox="1"/>
            <p:nvPr/>
          </p:nvSpPr>
          <p:spPr>
            <a:xfrm rot="16200000">
              <a:off x="4789975" y="457702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F1</a:t>
              </a:r>
              <a:endParaRPr lang="en-US" sz="1100" b="1" dirty="0"/>
            </a:p>
          </p:txBody>
        </p:sp>
        <p:sp>
          <p:nvSpPr>
            <p:cNvPr id="243" name="TextBox 242"/>
            <p:cNvSpPr txBox="1"/>
            <p:nvPr/>
          </p:nvSpPr>
          <p:spPr>
            <a:xfrm rot="16200000">
              <a:off x="3490016" y="3327307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44" name="TextBox 243"/>
            <p:cNvSpPr txBox="1"/>
            <p:nvPr/>
          </p:nvSpPr>
          <p:spPr>
            <a:xfrm rot="16200000">
              <a:off x="1973895" y="4538551"/>
              <a:ext cx="47496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B2</a:t>
              </a:r>
              <a:endParaRPr lang="en-US" sz="1100" b="1" dirty="0"/>
            </a:p>
          </p:txBody>
        </p:sp>
        <p:sp>
          <p:nvSpPr>
            <p:cNvPr id="245" name="TextBox 244"/>
            <p:cNvSpPr txBox="1"/>
            <p:nvPr/>
          </p:nvSpPr>
          <p:spPr>
            <a:xfrm rot="16200000">
              <a:off x="3199163" y="4577525"/>
              <a:ext cx="412188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D1</a:t>
              </a:r>
              <a:endParaRPr lang="en-US" sz="1100" b="1" dirty="0"/>
            </a:p>
          </p:txBody>
        </p:sp>
        <p:sp>
          <p:nvSpPr>
            <p:cNvPr id="246" name="TextBox 245"/>
            <p:cNvSpPr txBox="1"/>
            <p:nvPr/>
          </p:nvSpPr>
          <p:spPr>
            <a:xfrm rot="16200000">
              <a:off x="5132988" y="4579363"/>
              <a:ext cx="411392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  <p:sp>
          <p:nvSpPr>
            <p:cNvPr id="247" name="Rounded Rectangle 246"/>
            <p:cNvSpPr/>
            <p:nvPr/>
          </p:nvSpPr>
          <p:spPr>
            <a:xfrm>
              <a:off x="865953" y="2780604"/>
              <a:ext cx="6254196" cy="419930"/>
            </a:xfrm>
            <a:prstGeom prst="roundRect">
              <a:avLst>
                <a:gd name="adj" fmla="val 27952"/>
              </a:avLst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extBox 247"/>
            <p:cNvSpPr txBox="1"/>
            <p:nvPr/>
          </p:nvSpPr>
          <p:spPr>
            <a:xfrm rot="16200000">
              <a:off x="2664721" y="2782200"/>
              <a:ext cx="122063" cy="2461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500" b="1" dirty="0"/>
            </a:p>
          </p:txBody>
        </p:sp>
        <p:sp>
          <p:nvSpPr>
            <p:cNvPr id="249" name="TextBox 248"/>
            <p:cNvSpPr txBox="1"/>
            <p:nvPr/>
          </p:nvSpPr>
          <p:spPr>
            <a:xfrm rot="16200000">
              <a:off x="6605070" y="2882448"/>
              <a:ext cx="145848" cy="2344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/>
                <a:t>H</a:t>
              </a:r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6343714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5574963" y="281264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4799804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4029573" y="281264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3242365" y="2810653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2463884" y="281356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Rectangle 255"/>
            <p:cNvSpPr/>
            <p:nvPr/>
          </p:nvSpPr>
          <p:spPr>
            <a:xfrm>
              <a:off x="1683682" y="2820687"/>
              <a:ext cx="717360" cy="35400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Rectangle 256"/>
            <p:cNvSpPr/>
            <p:nvPr/>
          </p:nvSpPr>
          <p:spPr>
            <a:xfrm>
              <a:off x="922984" y="2820687"/>
              <a:ext cx="717360" cy="354003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TextBox 257"/>
            <p:cNvSpPr txBox="1"/>
            <p:nvPr/>
          </p:nvSpPr>
          <p:spPr>
            <a:xfrm rot="16200000">
              <a:off x="1170722" y="2889743"/>
              <a:ext cx="17490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A</a:t>
              </a:r>
            </a:p>
          </p:txBody>
        </p:sp>
        <p:sp>
          <p:nvSpPr>
            <p:cNvPr id="259" name="TextBox 258"/>
            <p:cNvSpPr txBox="1"/>
            <p:nvPr/>
          </p:nvSpPr>
          <p:spPr>
            <a:xfrm rot="16200000">
              <a:off x="1956219" y="2891870"/>
              <a:ext cx="170742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B</a:t>
              </a:r>
            </a:p>
          </p:txBody>
        </p:sp>
        <p:sp>
          <p:nvSpPr>
            <p:cNvPr id="260" name="TextBox 259"/>
            <p:cNvSpPr txBox="1"/>
            <p:nvPr/>
          </p:nvSpPr>
          <p:spPr>
            <a:xfrm rot="16200000">
              <a:off x="2716395" y="2893643"/>
              <a:ext cx="168663" cy="197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/>
                <a:t>C</a:t>
              </a:r>
            </a:p>
          </p:txBody>
        </p:sp>
        <p:sp>
          <p:nvSpPr>
            <p:cNvPr id="261" name="TextBox 260"/>
            <p:cNvSpPr txBox="1"/>
            <p:nvPr/>
          </p:nvSpPr>
          <p:spPr>
            <a:xfrm rot="16200000">
              <a:off x="4179033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E</a:t>
              </a:r>
            </a:p>
          </p:txBody>
        </p:sp>
        <p:sp>
          <p:nvSpPr>
            <p:cNvPr id="262" name="TextBox 261"/>
            <p:cNvSpPr txBox="1"/>
            <p:nvPr/>
          </p:nvSpPr>
          <p:spPr>
            <a:xfrm rot="16200000">
              <a:off x="4978416" y="2790989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F</a:t>
              </a:r>
            </a:p>
          </p:txBody>
        </p:sp>
        <p:sp>
          <p:nvSpPr>
            <p:cNvPr id="263" name="TextBox 262"/>
            <p:cNvSpPr txBox="1"/>
            <p:nvPr/>
          </p:nvSpPr>
          <p:spPr>
            <a:xfrm rot="16200000">
              <a:off x="5742210" y="2791377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G</a:t>
              </a:r>
            </a:p>
          </p:txBody>
        </p:sp>
        <p:sp>
          <p:nvSpPr>
            <p:cNvPr id="264" name="TextBox 263"/>
            <p:cNvSpPr txBox="1"/>
            <p:nvPr/>
          </p:nvSpPr>
          <p:spPr>
            <a:xfrm rot="16200000">
              <a:off x="6519548" y="2783963"/>
              <a:ext cx="383021" cy="197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/>
                <a:t>H</a:t>
              </a:r>
            </a:p>
          </p:txBody>
        </p:sp>
        <p:sp>
          <p:nvSpPr>
            <p:cNvPr id="265" name="TextBox 264"/>
            <p:cNvSpPr txBox="1"/>
            <p:nvPr/>
          </p:nvSpPr>
          <p:spPr>
            <a:xfrm rot="16200000">
              <a:off x="3490016" y="2888023"/>
              <a:ext cx="180277" cy="199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/>
                <a:t>D</a:t>
              </a:r>
              <a:endParaRPr lang="en-US" sz="1100" b="1" dirty="0"/>
            </a:p>
          </p:txBody>
        </p:sp>
        <p:sp>
          <p:nvSpPr>
            <p:cNvPr id="266" name="TextBox 265"/>
            <p:cNvSpPr txBox="1"/>
            <p:nvPr/>
          </p:nvSpPr>
          <p:spPr>
            <a:xfrm rot="16200000">
              <a:off x="3586067" y="3818408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D2</a:t>
              </a:r>
              <a:endParaRPr lang="en-US" sz="1100" b="1" dirty="0"/>
            </a:p>
          </p:txBody>
        </p:sp>
        <p:sp>
          <p:nvSpPr>
            <p:cNvPr id="267" name="TextBox 266"/>
            <p:cNvSpPr txBox="1"/>
            <p:nvPr/>
          </p:nvSpPr>
          <p:spPr>
            <a:xfrm rot="16200000">
              <a:off x="5117094" y="3810017"/>
              <a:ext cx="4121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/>
                <a:t>F2</a:t>
              </a:r>
              <a:endParaRPr lang="en-US" sz="1100" b="1" dirty="0"/>
            </a:p>
          </p:txBody>
        </p:sp>
      </p:grpSp>
      <p:sp>
        <p:nvSpPr>
          <p:cNvPr id="268" name="Rectangle 267"/>
          <p:cNvSpPr/>
          <p:nvPr/>
        </p:nvSpPr>
        <p:spPr>
          <a:xfrm>
            <a:off x="3646310" y="2610844"/>
            <a:ext cx="938569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9" name="Group 268"/>
          <p:cNvGrpSpPr/>
          <p:nvPr/>
        </p:nvGrpSpPr>
        <p:grpSpPr>
          <a:xfrm>
            <a:off x="3817920" y="2757958"/>
            <a:ext cx="662003" cy="431855"/>
            <a:chOff x="1057563" y="560144"/>
            <a:chExt cx="747613" cy="456091"/>
          </a:xfrm>
        </p:grpSpPr>
        <p:sp>
          <p:nvSpPr>
            <p:cNvPr id="270" name="Freeform 26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1" name="Straight Connector 27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2" name="TextBox 271"/>
          <p:cNvSpPr txBox="1"/>
          <p:nvPr/>
        </p:nvSpPr>
        <p:spPr>
          <a:xfrm rot="16200000">
            <a:off x="3861329" y="273094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3" name="Rectangle 272"/>
          <p:cNvSpPr/>
          <p:nvPr/>
        </p:nvSpPr>
        <p:spPr>
          <a:xfrm>
            <a:off x="1794463" y="2602592"/>
            <a:ext cx="941046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4" name="Group 273"/>
          <p:cNvGrpSpPr/>
          <p:nvPr/>
        </p:nvGrpSpPr>
        <p:grpSpPr>
          <a:xfrm>
            <a:off x="1953187" y="2739032"/>
            <a:ext cx="660064" cy="431855"/>
            <a:chOff x="1011847" y="560144"/>
            <a:chExt cx="759041" cy="456091"/>
          </a:xfrm>
        </p:grpSpPr>
        <p:sp>
          <p:nvSpPr>
            <p:cNvPr id="275" name="Freeform 274"/>
            <p:cNvSpPr/>
            <p:nvPr/>
          </p:nvSpPr>
          <p:spPr>
            <a:xfrm>
              <a:off x="1030447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6" name="Straight Connector 275"/>
            <p:cNvCxnSpPr/>
            <p:nvPr/>
          </p:nvCxnSpPr>
          <p:spPr>
            <a:xfrm>
              <a:off x="1011847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7" name="TextBox 276"/>
          <p:cNvSpPr txBox="1"/>
          <p:nvPr/>
        </p:nvSpPr>
        <p:spPr>
          <a:xfrm rot="16200000">
            <a:off x="2036348" y="2719298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B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8" name="Rectangle 277"/>
          <p:cNvSpPr/>
          <p:nvPr/>
        </p:nvSpPr>
        <p:spPr>
          <a:xfrm>
            <a:off x="6393203" y="2591706"/>
            <a:ext cx="906417" cy="568411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9" name="Group 278"/>
          <p:cNvGrpSpPr/>
          <p:nvPr/>
        </p:nvGrpSpPr>
        <p:grpSpPr>
          <a:xfrm>
            <a:off x="6543577" y="2728146"/>
            <a:ext cx="610679" cy="431855"/>
            <a:chOff x="1057563" y="560144"/>
            <a:chExt cx="747613" cy="456091"/>
          </a:xfrm>
        </p:grpSpPr>
        <p:sp>
          <p:nvSpPr>
            <p:cNvPr id="280" name="Freeform 279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1" name="Straight Connector 280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2" name="TextBox 281"/>
          <p:cNvSpPr txBox="1"/>
          <p:nvPr/>
        </p:nvSpPr>
        <p:spPr>
          <a:xfrm rot="16200000">
            <a:off x="6586986" y="2711570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83" name="Rectangle 282"/>
          <p:cNvSpPr/>
          <p:nvPr/>
        </p:nvSpPr>
        <p:spPr>
          <a:xfrm>
            <a:off x="7300856" y="2591706"/>
            <a:ext cx="937440" cy="574288"/>
          </a:xfrm>
          <a:prstGeom prst="rect">
            <a:avLst/>
          </a:prstGeom>
          <a:solidFill>
            <a:srgbClr val="FF9933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4" name="Group 283"/>
          <p:cNvGrpSpPr/>
          <p:nvPr/>
        </p:nvGrpSpPr>
        <p:grpSpPr>
          <a:xfrm>
            <a:off x="7482252" y="2734022"/>
            <a:ext cx="610679" cy="431855"/>
            <a:chOff x="1057563" y="560144"/>
            <a:chExt cx="747613" cy="456091"/>
          </a:xfrm>
        </p:grpSpPr>
        <p:sp>
          <p:nvSpPr>
            <p:cNvPr id="285" name="Freeform 284"/>
            <p:cNvSpPr/>
            <p:nvPr/>
          </p:nvSpPr>
          <p:spPr>
            <a:xfrm>
              <a:off x="1064735" y="619983"/>
              <a:ext cx="740441" cy="273060"/>
            </a:xfrm>
            <a:custGeom>
              <a:avLst/>
              <a:gdLst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44604 h 379141"/>
                <a:gd name="connsiteX1" fmla="*/ 182880 w 740441"/>
                <a:gd name="connsiteY1" fmla="*/ 0 h 379141"/>
                <a:gd name="connsiteX2" fmla="*/ 343457 w 740441"/>
                <a:gd name="connsiteY2" fmla="*/ 22302 h 379141"/>
                <a:gd name="connsiteX3" fmla="*/ 477272 w 740441"/>
                <a:gd name="connsiteY3" fmla="*/ 111512 h 379141"/>
                <a:gd name="connsiteX4" fmla="*/ 602165 w 740441"/>
                <a:gd name="connsiteY4" fmla="*/ 107051 h 379141"/>
                <a:gd name="connsiteX5" fmla="*/ 740441 w 740441"/>
                <a:gd name="connsiteY5" fmla="*/ 53525 h 379141"/>
                <a:gd name="connsiteX6" fmla="*/ 686915 w 740441"/>
                <a:gd name="connsiteY6" fmla="*/ 223024 h 379141"/>
                <a:gd name="connsiteX7" fmla="*/ 597705 w 740441"/>
                <a:gd name="connsiteY7" fmla="*/ 316694 h 379141"/>
                <a:gd name="connsiteX8" fmla="*/ 486193 w 740441"/>
                <a:gd name="connsiteY8" fmla="*/ 343457 h 379141"/>
                <a:gd name="connsiteX9" fmla="*/ 370220 w 740441"/>
                <a:gd name="connsiteY9" fmla="*/ 312234 h 379141"/>
                <a:gd name="connsiteX10" fmla="*/ 276550 w 740441"/>
                <a:gd name="connsiteY10" fmla="*/ 289931 h 379141"/>
                <a:gd name="connsiteX11" fmla="*/ 178419 w 740441"/>
                <a:gd name="connsiteY11" fmla="*/ 325615 h 379141"/>
                <a:gd name="connsiteX12" fmla="*/ 4460 w 740441"/>
                <a:gd name="connsiteY12" fmla="*/ 379141 h 379141"/>
                <a:gd name="connsiteX13" fmla="*/ 0 w 740441"/>
                <a:gd name="connsiteY13" fmla="*/ 44604 h 379141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78419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76550 w 740441"/>
                <a:gd name="connsiteY10" fmla="*/ 295333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0220 w 740441"/>
                <a:gd name="connsiteY9" fmla="*/ 317636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50006 h 384543"/>
                <a:gd name="connsiteX1" fmla="*/ 182880 w 740441"/>
                <a:gd name="connsiteY1" fmla="*/ 5402 h 384543"/>
                <a:gd name="connsiteX2" fmla="*/ 343457 w 740441"/>
                <a:gd name="connsiteY2" fmla="*/ 27704 h 384543"/>
                <a:gd name="connsiteX3" fmla="*/ 477272 w 740441"/>
                <a:gd name="connsiteY3" fmla="*/ 116914 h 384543"/>
                <a:gd name="connsiteX4" fmla="*/ 602165 w 740441"/>
                <a:gd name="connsiteY4" fmla="*/ 112453 h 384543"/>
                <a:gd name="connsiteX5" fmla="*/ 740441 w 740441"/>
                <a:gd name="connsiteY5" fmla="*/ 58927 h 384543"/>
                <a:gd name="connsiteX6" fmla="*/ 686915 w 740441"/>
                <a:gd name="connsiteY6" fmla="*/ 228426 h 384543"/>
                <a:gd name="connsiteX7" fmla="*/ 597705 w 740441"/>
                <a:gd name="connsiteY7" fmla="*/ 322096 h 384543"/>
                <a:gd name="connsiteX8" fmla="*/ 486193 w 740441"/>
                <a:gd name="connsiteY8" fmla="*/ 348859 h 384543"/>
                <a:gd name="connsiteX9" fmla="*/ 379141 w 740441"/>
                <a:gd name="connsiteY9" fmla="*/ 331017 h 384543"/>
                <a:gd name="connsiteX10" fmla="*/ 263169 w 740441"/>
                <a:gd name="connsiteY10" fmla="*/ 308714 h 384543"/>
                <a:gd name="connsiteX11" fmla="*/ 151656 w 740441"/>
                <a:gd name="connsiteY11" fmla="*/ 331017 h 384543"/>
                <a:gd name="connsiteX12" fmla="*/ 4460 w 740441"/>
                <a:gd name="connsiteY12" fmla="*/ 384543 h 384543"/>
                <a:gd name="connsiteX13" fmla="*/ 0 w 740441"/>
                <a:gd name="connsiteY13" fmla="*/ 50006 h 384543"/>
                <a:gd name="connsiteX0" fmla="*/ 0 w 740441"/>
                <a:gd name="connsiteY0" fmla="*/ 49698 h 384235"/>
                <a:gd name="connsiteX1" fmla="*/ 182880 w 740441"/>
                <a:gd name="connsiteY1" fmla="*/ 5094 h 384235"/>
                <a:gd name="connsiteX2" fmla="*/ 343457 w 740441"/>
                <a:gd name="connsiteY2" fmla="*/ 27396 h 384235"/>
                <a:gd name="connsiteX3" fmla="*/ 454970 w 740441"/>
                <a:gd name="connsiteY3" fmla="*/ 103224 h 384235"/>
                <a:gd name="connsiteX4" fmla="*/ 602165 w 740441"/>
                <a:gd name="connsiteY4" fmla="*/ 112145 h 384235"/>
                <a:gd name="connsiteX5" fmla="*/ 740441 w 740441"/>
                <a:gd name="connsiteY5" fmla="*/ 58619 h 384235"/>
                <a:gd name="connsiteX6" fmla="*/ 686915 w 740441"/>
                <a:gd name="connsiteY6" fmla="*/ 228118 h 384235"/>
                <a:gd name="connsiteX7" fmla="*/ 597705 w 740441"/>
                <a:gd name="connsiteY7" fmla="*/ 321788 h 384235"/>
                <a:gd name="connsiteX8" fmla="*/ 486193 w 740441"/>
                <a:gd name="connsiteY8" fmla="*/ 348551 h 384235"/>
                <a:gd name="connsiteX9" fmla="*/ 379141 w 740441"/>
                <a:gd name="connsiteY9" fmla="*/ 330709 h 384235"/>
                <a:gd name="connsiteX10" fmla="*/ 263169 w 740441"/>
                <a:gd name="connsiteY10" fmla="*/ 308406 h 384235"/>
                <a:gd name="connsiteX11" fmla="*/ 151656 w 740441"/>
                <a:gd name="connsiteY11" fmla="*/ 330709 h 384235"/>
                <a:gd name="connsiteX12" fmla="*/ 4460 w 740441"/>
                <a:gd name="connsiteY12" fmla="*/ 384235 h 384235"/>
                <a:gd name="connsiteX13" fmla="*/ 0 w 740441"/>
                <a:gd name="connsiteY13" fmla="*/ 49698 h 384235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02165 w 740441"/>
                <a:gd name="connsiteY4" fmla="*/ 112347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900 h 384437"/>
                <a:gd name="connsiteX1" fmla="*/ 182880 w 740441"/>
                <a:gd name="connsiteY1" fmla="*/ 5296 h 384437"/>
                <a:gd name="connsiteX2" fmla="*/ 343457 w 740441"/>
                <a:gd name="connsiteY2" fmla="*/ 27598 h 384437"/>
                <a:gd name="connsiteX3" fmla="*/ 481733 w 740441"/>
                <a:gd name="connsiteY3" fmla="*/ 112347 h 384437"/>
                <a:gd name="connsiteX4" fmla="*/ 637849 w 740441"/>
                <a:gd name="connsiteY4" fmla="*/ 98965 h 384437"/>
                <a:gd name="connsiteX5" fmla="*/ 740441 w 740441"/>
                <a:gd name="connsiteY5" fmla="*/ 58821 h 384437"/>
                <a:gd name="connsiteX6" fmla="*/ 686915 w 740441"/>
                <a:gd name="connsiteY6" fmla="*/ 228320 h 384437"/>
                <a:gd name="connsiteX7" fmla="*/ 597705 w 740441"/>
                <a:gd name="connsiteY7" fmla="*/ 321990 h 384437"/>
                <a:gd name="connsiteX8" fmla="*/ 486193 w 740441"/>
                <a:gd name="connsiteY8" fmla="*/ 348753 h 384437"/>
                <a:gd name="connsiteX9" fmla="*/ 379141 w 740441"/>
                <a:gd name="connsiteY9" fmla="*/ 330911 h 384437"/>
                <a:gd name="connsiteX10" fmla="*/ 263169 w 740441"/>
                <a:gd name="connsiteY10" fmla="*/ 308608 h 384437"/>
                <a:gd name="connsiteX11" fmla="*/ 151656 w 740441"/>
                <a:gd name="connsiteY11" fmla="*/ 330911 h 384437"/>
                <a:gd name="connsiteX12" fmla="*/ 4460 w 740441"/>
                <a:gd name="connsiteY12" fmla="*/ 384437 h 384437"/>
                <a:gd name="connsiteX13" fmla="*/ 0 w 740441"/>
                <a:gd name="connsiteY13" fmla="*/ 49900 h 384437"/>
                <a:gd name="connsiteX0" fmla="*/ 0 w 740441"/>
                <a:gd name="connsiteY0" fmla="*/ 49602 h 384139"/>
                <a:gd name="connsiteX1" fmla="*/ 182880 w 740441"/>
                <a:gd name="connsiteY1" fmla="*/ 4998 h 384139"/>
                <a:gd name="connsiteX2" fmla="*/ 343457 w 740441"/>
                <a:gd name="connsiteY2" fmla="*/ 27300 h 384139"/>
                <a:gd name="connsiteX3" fmla="*/ 468351 w 740441"/>
                <a:gd name="connsiteY3" fmla="*/ 98668 h 384139"/>
                <a:gd name="connsiteX4" fmla="*/ 637849 w 740441"/>
                <a:gd name="connsiteY4" fmla="*/ 98667 h 384139"/>
                <a:gd name="connsiteX5" fmla="*/ 740441 w 740441"/>
                <a:gd name="connsiteY5" fmla="*/ 58523 h 384139"/>
                <a:gd name="connsiteX6" fmla="*/ 686915 w 740441"/>
                <a:gd name="connsiteY6" fmla="*/ 228022 h 384139"/>
                <a:gd name="connsiteX7" fmla="*/ 597705 w 740441"/>
                <a:gd name="connsiteY7" fmla="*/ 321692 h 384139"/>
                <a:gd name="connsiteX8" fmla="*/ 486193 w 740441"/>
                <a:gd name="connsiteY8" fmla="*/ 348455 h 384139"/>
                <a:gd name="connsiteX9" fmla="*/ 379141 w 740441"/>
                <a:gd name="connsiteY9" fmla="*/ 330613 h 384139"/>
                <a:gd name="connsiteX10" fmla="*/ 263169 w 740441"/>
                <a:gd name="connsiteY10" fmla="*/ 308310 h 384139"/>
                <a:gd name="connsiteX11" fmla="*/ 151656 w 740441"/>
                <a:gd name="connsiteY11" fmla="*/ 330613 h 384139"/>
                <a:gd name="connsiteX12" fmla="*/ 4460 w 740441"/>
                <a:gd name="connsiteY12" fmla="*/ 384139 h 384139"/>
                <a:gd name="connsiteX13" fmla="*/ 0 w 740441"/>
                <a:gd name="connsiteY13" fmla="*/ 49602 h 384139"/>
                <a:gd name="connsiteX0" fmla="*/ 0 w 740441"/>
                <a:gd name="connsiteY0" fmla="*/ 53575 h 388112"/>
                <a:gd name="connsiteX1" fmla="*/ 147196 w 740441"/>
                <a:gd name="connsiteY1" fmla="*/ 4510 h 388112"/>
                <a:gd name="connsiteX2" fmla="*/ 343457 w 740441"/>
                <a:gd name="connsiteY2" fmla="*/ 31273 h 388112"/>
                <a:gd name="connsiteX3" fmla="*/ 468351 w 740441"/>
                <a:gd name="connsiteY3" fmla="*/ 102641 h 388112"/>
                <a:gd name="connsiteX4" fmla="*/ 637849 w 740441"/>
                <a:gd name="connsiteY4" fmla="*/ 102640 h 388112"/>
                <a:gd name="connsiteX5" fmla="*/ 740441 w 740441"/>
                <a:gd name="connsiteY5" fmla="*/ 62496 h 388112"/>
                <a:gd name="connsiteX6" fmla="*/ 686915 w 740441"/>
                <a:gd name="connsiteY6" fmla="*/ 231995 h 388112"/>
                <a:gd name="connsiteX7" fmla="*/ 597705 w 740441"/>
                <a:gd name="connsiteY7" fmla="*/ 325665 h 388112"/>
                <a:gd name="connsiteX8" fmla="*/ 486193 w 740441"/>
                <a:gd name="connsiteY8" fmla="*/ 352428 h 388112"/>
                <a:gd name="connsiteX9" fmla="*/ 379141 w 740441"/>
                <a:gd name="connsiteY9" fmla="*/ 334586 h 388112"/>
                <a:gd name="connsiteX10" fmla="*/ 263169 w 740441"/>
                <a:gd name="connsiteY10" fmla="*/ 312283 h 388112"/>
                <a:gd name="connsiteX11" fmla="*/ 151656 w 740441"/>
                <a:gd name="connsiteY11" fmla="*/ 334586 h 388112"/>
                <a:gd name="connsiteX12" fmla="*/ 4460 w 740441"/>
                <a:gd name="connsiteY12" fmla="*/ 388112 h 388112"/>
                <a:gd name="connsiteX13" fmla="*/ 0 w 740441"/>
                <a:gd name="connsiteY13" fmla="*/ 53575 h 388112"/>
                <a:gd name="connsiteX0" fmla="*/ 0 w 740441"/>
                <a:gd name="connsiteY0" fmla="*/ 53348 h 387885"/>
                <a:gd name="connsiteX1" fmla="*/ 147196 w 740441"/>
                <a:gd name="connsiteY1" fmla="*/ 4283 h 387885"/>
                <a:gd name="connsiteX2" fmla="*/ 343457 w 740441"/>
                <a:gd name="connsiteY2" fmla="*/ 31046 h 387885"/>
                <a:gd name="connsiteX3" fmla="*/ 477272 w 740441"/>
                <a:gd name="connsiteY3" fmla="*/ 89032 h 387885"/>
                <a:gd name="connsiteX4" fmla="*/ 637849 w 740441"/>
                <a:gd name="connsiteY4" fmla="*/ 102413 h 387885"/>
                <a:gd name="connsiteX5" fmla="*/ 740441 w 740441"/>
                <a:gd name="connsiteY5" fmla="*/ 62269 h 387885"/>
                <a:gd name="connsiteX6" fmla="*/ 686915 w 740441"/>
                <a:gd name="connsiteY6" fmla="*/ 231768 h 387885"/>
                <a:gd name="connsiteX7" fmla="*/ 597705 w 740441"/>
                <a:gd name="connsiteY7" fmla="*/ 325438 h 387885"/>
                <a:gd name="connsiteX8" fmla="*/ 486193 w 740441"/>
                <a:gd name="connsiteY8" fmla="*/ 352201 h 387885"/>
                <a:gd name="connsiteX9" fmla="*/ 379141 w 740441"/>
                <a:gd name="connsiteY9" fmla="*/ 334359 h 387885"/>
                <a:gd name="connsiteX10" fmla="*/ 263169 w 740441"/>
                <a:gd name="connsiteY10" fmla="*/ 312056 h 387885"/>
                <a:gd name="connsiteX11" fmla="*/ 151656 w 740441"/>
                <a:gd name="connsiteY11" fmla="*/ 334359 h 387885"/>
                <a:gd name="connsiteX12" fmla="*/ 4460 w 740441"/>
                <a:gd name="connsiteY12" fmla="*/ 387885 h 387885"/>
                <a:gd name="connsiteX13" fmla="*/ 0 w 740441"/>
                <a:gd name="connsiteY13" fmla="*/ 53348 h 3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441" h="387885">
                  <a:moveTo>
                    <a:pt x="0" y="53348"/>
                  </a:moveTo>
                  <a:lnTo>
                    <a:pt x="147196" y="4283"/>
                  </a:lnTo>
                  <a:cubicBezTo>
                    <a:pt x="208156" y="-10585"/>
                    <a:pt x="288444" y="16921"/>
                    <a:pt x="343457" y="31046"/>
                  </a:cubicBezTo>
                  <a:cubicBezTo>
                    <a:pt x="398470" y="45171"/>
                    <a:pt x="428207" y="77138"/>
                    <a:pt x="477272" y="89032"/>
                  </a:cubicBezTo>
                  <a:cubicBezTo>
                    <a:pt x="526337" y="100926"/>
                    <a:pt x="585810" y="106874"/>
                    <a:pt x="637849" y="102413"/>
                  </a:cubicBezTo>
                  <a:lnTo>
                    <a:pt x="740441" y="62269"/>
                  </a:lnTo>
                  <a:lnTo>
                    <a:pt x="686915" y="231768"/>
                  </a:lnTo>
                  <a:cubicBezTo>
                    <a:pt x="663126" y="275630"/>
                    <a:pt x="631159" y="305366"/>
                    <a:pt x="597705" y="325438"/>
                  </a:cubicBezTo>
                  <a:cubicBezTo>
                    <a:pt x="564251" y="345510"/>
                    <a:pt x="522620" y="350714"/>
                    <a:pt x="486193" y="352201"/>
                  </a:cubicBezTo>
                  <a:cubicBezTo>
                    <a:pt x="449766" y="353688"/>
                    <a:pt x="414081" y="343280"/>
                    <a:pt x="379141" y="334359"/>
                  </a:cubicBezTo>
                  <a:cubicBezTo>
                    <a:pt x="344201" y="325438"/>
                    <a:pt x="301083" y="312056"/>
                    <a:pt x="263169" y="312056"/>
                  </a:cubicBezTo>
                  <a:cubicBezTo>
                    <a:pt x="225255" y="312056"/>
                    <a:pt x="194774" y="321721"/>
                    <a:pt x="151656" y="334359"/>
                  </a:cubicBezTo>
                  <a:cubicBezTo>
                    <a:pt x="108538" y="346997"/>
                    <a:pt x="53525" y="370043"/>
                    <a:pt x="4460" y="387885"/>
                  </a:cubicBezTo>
                  <a:cubicBezTo>
                    <a:pt x="2973" y="276373"/>
                    <a:pt x="1487" y="164860"/>
                    <a:pt x="0" y="53348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6" name="Straight Connector 285"/>
            <p:cNvCxnSpPr/>
            <p:nvPr/>
          </p:nvCxnSpPr>
          <p:spPr>
            <a:xfrm>
              <a:off x="1057563" y="560144"/>
              <a:ext cx="0" cy="456091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7" name="TextBox 286"/>
          <p:cNvSpPr txBox="1"/>
          <p:nvPr/>
        </p:nvSpPr>
        <p:spPr>
          <a:xfrm rot="16200000">
            <a:off x="7525661" y="27249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H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288" name="Group 287"/>
          <p:cNvGrpSpPr/>
          <p:nvPr/>
        </p:nvGrpSpPr>
        <p:grpSpPr>
          <a:xfrm>
            <a:off x="1791697" y="3737000"/>
            <a:ext cx="516205" cy="1061075"/>
            <a:chOff x="8359899" y="3612805"/>
            <a:chExt cx="890813" cy="1384126"/>
          </a:xfrm>
        </p:grpSpPr>
        <p:sp>
          <p:nvSpPr>
            <p:cNvPr id="289" name="Rectangle 288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TextBox 289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1" name="Group 290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2" name="Isosceles Triangle 291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Rounded Rectangle 292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Rounded Rectangle 293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5" name="Group 294"/>
          <p:cNvGrpSpPr/>
          <p:nvPr/>
        </p:nvGrpSpPr>
        <p:grpSpPr>
          <a:xfrm>
            <a:off x="3127791" y="3737000"/>
            <a:ext cx="516205" cy="1061075"/>
            <a:chOff x="8359899" y="3612805"/>
            <a:chExt cx="890813" cy="1384126"/>
          </a:xfrm>
        </p:grpSpPr>
        <p:sp>
          <p:nvSpPr>
            <p:cNvPr id="296" name="Rectangle 295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TextBox 296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C2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298" name="Group 297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299" name="Isosceles Triangle 298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ounded Rectangle 299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Rounded Rectangle 300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2" name="Group 301"/>
          <p:cNvGrpSpPr/>
          <p:nvPr/>
        </p:nvGrpSpPr>
        <p:grpSpPr>
          <a:xfrm>
            <a:off x="5439940" y="3746790"/>
            <a:ext cx="516205" cy="1061075"/>
            <a:chOff x="8359899" y="3612805"/>
            <a:chExt cx="890813" cy="1384126"/>
          </a:xfrm>
        </p:grpSpPr>
        <p:sp>
          <p:nvSpPr>
            <p:cNvPr id="303" name="Rectangle 302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TextBox 303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05" name="Group 304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06" name="Isosceles Triangle 305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Rounded Rectangle 306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Rounded Rectangle 307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9" name="Group 308"/>
          <p:cNvGrpSpPr/>
          <p:nvPr/>
        </p:nvGrpSpPr>
        <p:grpSpPr>
          <a:xfrm>
            <a:off x="7269735" y="3746536"/>
            <a:ext cx="516205" cy="1061075"/>
            <a:chOff x="8359899" y="3612805"/>
            <a:chExt cx="890813" cy="1384126"/>
          </a:xfrm>
        </p:grpSpPr>
        <p:sp>
          <p:nvSpPr>
            <p:cNvPr id="310" name="Rectangle 309"/>
            <p:cNvSpPr/>
            <p:nvPr/>
          </p:nvSpPr>
          <p:spPr>
            <a:xfrm rot="16200000">
              <a:off x="8148228" y="3894446"/>
              <a:ext cx="1384126" cy="820843"/>
            </a:xfrm>
            <a:prstGeom prst="rect">
              <a:avLst/>
            </a:prstGeom>
            <a:solidFill>
              <a:srgbClr val="C0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TextBox 310"/>
            <p:cNvSpPr txBox="1"/>
            <p:nvPr/>
          </p:nvSpPr>
          <p:spPr>
            <a:xfrm rot="16200000">
              <a:off x="8326389" y="3922027"/>
              <a:ext cx="704376" cy="637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  <p:grpSp>
          <p:nvGrpSpPr>
            <p:cNvPr id="312" name="Group 311"/>
            <p:cNvGrpSpPr/>
            <p:nvPr/>
          </p:nvGrpSpPr>
          <p:grpSpPr>
            <a:xfrm>
              <a:off x="8828264" y="3911435"/>
              <a:ext cx="305853" cy="895504"/>
              <a:chOff x="5968638" y="1576788"/>
              <a:chExt cx="236726" cy="577841"/>
            </a:xfrm>
            <a:solidFill>
              <a:schemeClr val="bg1"/>
            </a:solidFill>
          </p:grpSpPr>
          <p:sp>
            <p:nvSpPr>
              <p:cNvPr id="313" name="Isosceles Triangle 312"/>
              <p:cNvSpPr/>
              <p:nvPr/>
            </p:nvSpPr>
            <p:spPr>
              <a:xfrm>
                <a:off x="6042928" y="1576788"/>
                <a:ext cx="89693" cy="40374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Rounded Rectangle 313"/>
              <p:cNvSpPr/>
              <p:nvPr/>
            </p:nvSpPr>
            <p:spPr>
              <a:xfrm>
                <a:off x="5968638" y="1964795"/>
                <a:ext cx="236726" cy="3558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Rounded Rectangle 314"/>
              <p:cNvSpPr/>
              <p:nvPr/>
            </p:nvSpPr>
            <p:spPr>
              <a:xfrm rot="16200000">
                <a:off x="5966125" y="2011562"/>
                <a:ext cx="236726" cy="4940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6" name="Rectangle 315"/>
          <p:cNvSpPr/>
          <p:nvPr/>
        </p:nvSpPr>
        <p:spPr>
          <a:xfrm>
            <a:off x="3643844" y="3176151"/>
            <a:ext cx="948163" cy="557964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7" name="Group 316"/>
          <p:cNvGrpSpPr/>
          <p:nvPr/>
        </p:nvGrpSpPr>
        <p:grpSpPr>
          <a:xfrm>
            <a:off x="3780887" y="3332373"/>
            <a:ext cx="697339" cy="254202"/>
            <a:chOff x="8184068" y="557242"/>
            <a:chExt cx="384123" cy="171895"/>
          </a:xfrm>
        </p:grpSpPr>
        <p:sp>
          <p:nvSpPr>
            <p:cNvPr id="318" name="Flowchart: Manual Operation 317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Oval 318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1" name="TextBox 320"/>
          <p:cNvSpPr txBox="1"/>
          <p:nvPr/>
        </p:nvSpPr>
        <p:spPr>
          <a:xfrm rot="16200000">
            <a:off x="3884711" y="326676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D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22" name="Rectangle 321"/>
          <p:cNvSpPr/>
          <p:nvPr/>
        </p:nvSpPr>
        <p:spPr>
          <a:xfrm>
            <a:off x="915604" y="3176510"/>
            <a:ext cx="896189" cy="557826"/>
          </a:xfrm>
          <a:prstGeom prst="rect">
            <a:avLst/>
          </a:prstGeom>
          <a:solidFill>
            <a:srgbClr val="92D05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>
            <a:off x="984746" y="3344584"/>
            <a:ext cx="725630" cy="231910"/>
            <a:chOff x="8184068" y="557242"/>
            <a:chExt cx="384123" cy="171895"/>
          </a:xfrm>
        </p:grpSpPr>
        <p:sp>
          <p:nvSpPr>
            <p:cNvPr id="324" name="Flowchart: Manual Operation 323"/>
            <p:cNvSpPr/>
            <p:nvPr/>
          </p:nvSpPr>
          <p:spPr>
            <a:xfrm rot="16200000">
              <a:off x="8293003" y="476143"/>
              <a:ext cx="169920" cy="334097"/>
            </a:xfrm>
            <a:prstGeom prst="flowChartManualOperati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Oval 324"/>
            <p:cNvSpPr/>
            <p:nvPr/>
          </p:nvSpPr>
          <p:spPr>
            <a:xfrm rot="16200000">
              <a:off x="8118083" y="623227"/>
              <a:ext cx="171895" cy="399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Oval 325"/>
            <p:cNvSpPr/>
            <p:nvPr/>
          </p:nvSpPr>
          <p:spPr>
            <a:xfrm rot="16200000">
              <a:off x="8494986" y="624456"/>
              <a:ext cx="109158" cy="3725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7" name="TextBox 326"/>
          <p:cNvSpPr txBox="1"/>
          <p:nvPr/>
        </p:nvSpPr>
        <p:spPr>
          <a:xfrm rot="16200000">
            <a:off x="1080701" y="3260893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28" name="Group 327"/>
          <p:cNvGrpSpPr/>
          <p:nvPr/>
        </p:nvGrpSpPr>
        <p:grpSpPr>
          <a:xfrm>
            <a:off x="6393202" y="3168543"/>
            <a:ext cx="912768" cy="574454"/>
            <a:chOff x="4861665" y="3227461"/>
            <a:chExt cx="1004958" cy="568411"/>
          </a:xfrm>
        </p:grpSpPr>
        <p:sp>
          <p:nvSpPr>
            <p:cNvPr id="329" name="Rectangle 328"/>
            <p:cNvSpPr/>
            <p:nvPr/>
          </p:nvSpPr>
          <p:spPr>
            <a:xfrm>
              <a:off x="4861665" y="3227461"/>
              <a:ext cx="1004958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0" name="Group 329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1" name="Flowchart: Manual Operation 330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Oval 331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Oval 332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4" name="TextBox 333"/>
          <p:cNvSpPr txBox="1"/>
          <p:nvPr/>
        </p:nvSpPr>
        <p:spPr>
          <a:xfrm rot="16200000">
            <a:off x="6643935" y="3268772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G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35" name="TextBox 334"/>
          <p:cNvSpPr txBox="1"/>
          <p:nvPr/>
        </p:nvSpPr>
        <p:spPr>
          <a:xfrm rot="16200000">
            <a:off x="4846535" y="3262595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F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36" name="Group 335"/>
          <p:cNvGrpSpPr/>
          <p:nvPr/>
        </p:nvGrpSpPr>
        <p:grpSpPr>
          <a:xfrm>
            <a:off x="4583754" y="3167503"/>
            <a:ext cx="899521" cy="574454"/>
            <a:chOff x="4875701" y="3218845"/>
            <a:chExt cx="952986" cy="568411"/>
          </a:xfrm>
        </p:grpSpPr>
        <p:sp>
          <p:nvSpPr>
            <p:cNvPr id="337" name="Rectangle 336"/>
            <p:cNvSpPr/>
            <p:nvPr/>
          </p:nvSpPr>
          <p:spPr>
            <a:xfrm>
              <a:off x="4875701" y="3218845"/>
              <a:ext cx="952986" cy="568411"/>
            </a:xfrm>
            <a:prstGeom prst="rect">
              <a:avLst/>
            </a:prstGeom>
            <a:solidFill>
              <a:srgbClr val="92D05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8" name="Group 337"/>
            <p:cNvGrpSpPr/>
            <p:nvPr/>
          </p:nvGrpSpPr>
          <p:grpSpPr>
            <a:xfrm>
              <a:off x="5000209" y="3389568"/>
              <a:ext cx="772229" cy="249976"/>
              <a:chOff x="8184068" y="557242"/>
              <a:chExt cx="384123" cy="171895"/>
            </a:xfrm>
          </p:grpSpPr>
          <p:sp>
            <p:nvSpPr>
              <p:cNvPr id="339" name="Flowchart: Manual Operation 338"/>
              <p:cNvSpPr/>
              <p:nvPr/>
            </p:nvSpPr>
            <p:spPr>
              <a:xfrm rot="16200000">
                <a:off x="8293003" y="476143"/>
                <a:ext cx="169920" cy="334097"/>
              </a:xfrm>
              <a:prstGeom prst="flowChartManualOperati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>
              <a:xfrm rot="16200000">
                <a:off x="8118083" y="623227"/>
                <a:ext cx="171895" cy="3992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Oval 340"/>
              <p:cNvSpPr/>
              <p:nvPr/>
            </p:nvSpPr>
            <p:spPr>
              <a:xfrm rot="16200000">
                <a:off x="8494986" y="624456"/>
                <a:ext cx="109158" cy="3725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42" name="TextBox 341"/>
          <p:cNvSpPr txBox="1"/>
          <p:nvPr/>
        </p:nvSpPr>
        <p:spPr>
          <a:xfrm rot="16200000">
            <a:off x="4801924" y="3262791"/>
            <a:ext cx="3329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E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43" name="Group 342"/>
          <p:cNvGrpSpPr/>
          <p:nvPr/>
        </p:nvGrpSpPr>
        <p:grpSpPr>
          <a:xfrm>
            <a:off x="7792137" y="4809856"/>
            <a:ext cx="478301" cy="1064228"/>
            <a:chOff x="8136043" y="5186763"/>
            <a:chExt cx="820843" cy="1498241"/>
          </a:xfrm>
        </p:grpSpPr>
        <p:sp>
          <p:nvSpPr>
            <p:cNvPr id="344" name="Rectangle 34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5" name="Group 34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47" name="Freeform 34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Isosceles Triangle 34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49" name="Isosceles Triangle 34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0" name="Isosceles Triangle 34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1" name="Isosceles Triangle 35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2" name="Isosceles Triangle 35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46" name="TextBox 34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H2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3" name="Group 352"/>
          <p:cNvGrpSpPr/>
          <p:nvPr/>
        </p:nvGrpSpPr>
        <p:grpSpPr>
          <a:xfrm>
            <a:off x="5482218" y="4811413"/>
            <a:ext cx="478301" cy="1064228"/>
            <a:chOff x="8136043" y="5186763"/>
            <a:chExt cx="820843" cy="1498241"/>
          </a:xfrm>
        </p:grpSpPr>
        <p:sp>
          <p:nvSpPr>
            <p:cNvPr id="354" name="Rectangle 35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5" name="Group 35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57" name="Freeform 35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8" name="Isosceles Triangle 35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59" name="Isosceles Triangle 35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0" name="Isosceles Triangle 35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1" name="Isosceles Triangle 36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2" name="Isosceles Triangle 36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6" name="TextBox 355"/>
            <p:cNvSpPr txBox="1"/>
            <p:nvPr/>
          </p:nvSpPr>
          <p:spPr>
            <a:xfrm rot="16200000">
              <a:off x="8199369" y="5401541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F1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3" name="Group 362"/>
          <p:cNvGrpSpPr/>
          <p:nvPr/>
        </p:nvGrpSpPr>
        <p:grpSpPr>
          <a:xfrm>
            <a:off x="6369789" y="4818623"/>
            <a:ext cx="478301" cy="1064228"/>
            <a:chOff x="8136043" y="5186763"/>
            <a:chExt cx="820843" cy="1498241"/>
          </a:xfrm>
        </p:grpSpPr>
        <p:sp>
          <p:nvSpPr>
            <p:cNvPr id="364" name="Rectangle 363"/>
            <p:cNvSpPr/>
            <p:nvPr/>
          </p:nvSpPr>
          <p:spPr>
            <a:xfrm rot="16200000">
              <a:off x="7797344" y="5525462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5" name="Group 36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67" name="Freeform 36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8" name="Isosceles Triangle 36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69" name="Isosceles Triangle 36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0" name="Isosceles Triangle 36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1" name="Isosceles Triangle 37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2" name="Isosceles Triangle 37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6" name="TextBox 36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G1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1827745" y="4815179"/>
            <a:ext cx="478301" cy="1064228"/>
            <a:chOff x="8136046" y="5170674"/>
            <a:chExt cx="820843" cy="1498241"/>
          </a:xfrm>
        </p:grpSpPr>
        <p:sp>
          <p:nvSpPr>
            <p:cNvPr id="374" name="Rectangle 373"/>
            <p:cNvSpPr/>
            <p:nvPr/>
          </p:nvSpPr>
          <p:spPr>
            <a:xfrm rot="16200000">
              <a:off x="7797347" y="5509373"/>
              <a:ext cx="1498241" cy="820843"/>
            </a:xfrm>
            <a:prstGeom prst="rect">
              <a:avLst/>
            </a:prstGeom>
            <a:solidFill>
              <a:srgbClr val="00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5" name="Group 374"/>
            <p:cNvGrpSpPr/>
            <p:nvPr/>
          </p:nvGrpSpPr>
          <p:grpSpPr>
            <a:xfrm>
              <a:off x="8180575" y="5275477"/>
              <a:ext cx="748476" cy="1250332"/>
              <a:chOff x="4435833" y="2145952"/>
              <a:chExt cx="468574" cy="1433051"/>
            </a:xfrm>
            <a:solidFill>
              <a:schemeClr val="tx1"/>
            </a:solidFill>
          </p:grpSpPr>
          <p:sp>
            <p:nvSpPr>
              <p:cNvPr id="377" name="Freeform 376"/>
              <p:cNvSpPr/>
              <p:nvPr/>
            </p:nvSpPr>
            <p:spPr>
              <a:xfrm>
                <a:off x="4536830" y="2341267"/>
                <a:ext cx="251984" cy="1237736"/>
              </a:xfrm>
              <a:custGeom>
                <a:avLst/>
                <a:gdLst>
                  <a:gd name="connsiteX0" fmla="*/ 75363 w 462224"/>
                  <a:gd name="connsiteY0" fmla="*/ 1230923 h 1230923"/>
                  <a:gd name="connsiteX1" fmla="*/ 0 w 462224"/>
                  <a:gd name="connsiteY1" fmla="*/ 216039 h 1230923"/>
                  <a:gd name="connsiteX2" fmla="*/ 90435 w 462224"/>
                  <a:gd name="connsiteY2" fmla="*/ 55266 h 1230923"/>
                  <a:gd name="connsiteX3" fmla="*/ 246185 w 462224"/>
                  <a:gd name="connsiteY3" fmla="*/ 0 h 1230923"/>
                  <a:gd name="connsiteX4" fmla="*/ 386862 w 462224"/>
                  <a:gd name="connsiteY4" fmla="*/ 50242 h 1230923"/>
                  <a:gd name="connsiteX5" fmla="*/ 462224 w 462224"/>
                  <a:gd name="connsiteY5" fmla="*/ 221064 h 1230923"/>
                  <a:gd name="connsiteX6" fmla="*/ 286378 w 462224"/>
                  <a:gd name="connsiteY6" fmla="*/ 1225899 h 1230923"/>
                  <a:gd name="connsiteX7" fmla="*/ 75363 w 462224"/>
                  <a:gd name="connsiteY7" fmla="*/ 1230923 h 1230923"/>
                  <a:gd name="connsiteX0" fmla="*/ 200967 w 462224"/>
                  <a:gd name="connsiteY0" fmla="*/ 1215851 h 1225899"/>
                  <a:gd name="connsiteX1" fmla="*/ 0 w 462224"/>
                  <a:gd name="connsiteY1" fmla="*/ 216039 h 1225899"/>
                  <a:gd name="connsiteX2" fmla="*/ 90435 w 462224"/>
                  <a:gd name="connsiteY2" fmla="*/ 55266 h 1225899"/>
                  <a:gd name="connsiteX3" fmla="*/ 246185 w 462224"/>
                  <a:gd name="connsiteY3" fmla="*/ 0 h 1225899"/>
                  <a:gd name="connsiteX4" fmla="*/ 386862 w 462224"/>
                  <a:gd name="connsiteY4" fmla="*/ 50242 h 1225899"/>
                  <a:gd name="connsiteX5" fmla="*/ 462224 w 462224"/>
                  <a:gd name="connsiteY5" fmla="*/ 221064 h 1225899"/>
                  <a:gd name="connsiteX6" fmla="*/ 286378 w 462224"/>
                  <a:gd name="connsiteY6" fmla="*/ 1225899 h 1225899"/>
                  <a:gd name="connsiteX7" fmla="*/ 200967 w 462224"/>
                  <a:gd name="connsiteY7" fmla="*/ 1215851 h 1225899"/>
                  <a:gd name="connsiteX0" fmla="*/ 185895 w 447152"/>
                  <a:gd name="connsiteY0" fmla="*/ 1215851 h 1225899"/>
                  <a:gd name="connsiteX1" fmla="*/ 0 w 447152"/>
                  <a:gd name="connsiteY1" fmla="*/ 241160 h 1225899"/>
                  <a:gd name="connsiteX2" fmla="*/ 75363 w 447152"/>
                  <a:gd name="connsiteY2" fmla="*/ 55266 h 1225899"/>
                  <a:gd name="connsiteX3" fmla="*/ 231113 w 447152"/>
                  <a:gd name="connsiteY3" fmla="*/ 0 h 1225899"/>
                  <a:gd name="connsiteX4" fmla="*/ 371790 w 447152"/>
                  <a:gd name="connsiteY4" fmla="*/ 50242 h 1225899"/>
                  <a:gd name="connsiteX5" fmla="*/ 447152 w 447152"/>
                  <a:gd name="connsiteY5" fmla="*/ 221064 h 1225899"/>
                  <a:gd name="connsiteX6" fmla="*/ 271306 w 447152"/>
                  <a:gd name="connsiteY6" fmla="*/ 1225899 h 1225899"/>
                  <a:gd name="connsiteX7" fmla="*/ 185895 w 447152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75363 w 441233"/>
                  <a:gd name="connsiteY2" fmla="*/ 55266 h 1225899"/>
                  <a:gd name="connsiteX3" fmla="*/ 231113 w 441233"/>
                  <a:gd name="connsiteY3" fmla="*/ 0 h 1225899"/>
                  <a:gd name="connsiteX4" fmla="*/ 371790 w 441233"/>
                  <a:gd name="connsiteY4" fmla="*/ 50242 h 1225899"/>
                  <a:gd name="connsiteX5" fmla="*/ 441233 w 441233"/>
                  <a:gd name="connsiteY5" fmla="*/ 244737 h 1225899"/>
                  <a:gd name="connsiteX6" fmla="*/ 271306 w 441233"/>
                  <a:gd name="connsiteY6" fmla="*/ 1225899 h 1225899"/>
                  <a:gd name="connsiteX7" fmla="*/ 185895 w 441233"/>
                  <a:gd name="connsiteY7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231113 w 441233"/>
                  <a:gd name="connsiteY4" fmla="*/ 0 h 1225899"/>
                  <a:gd name="connsiteX5" fmla="*/ 371790 w 441233"/>
                  <a:gd name="connsiteY5" fmla="*/ 50242 h 1225899"/>
                  <a:gd name="connsiteX6" fmla="*/ 441233 w 441233"/>
                  <a:gd name="connsiteY6" fmla="*/ 244737 h 1225899"/>
                  <a:gd name="connsiteX7" fmla="*/ 271306 w 441233"/>
                  <a:gd name="connsiteY7" fmla="*/ 1225899 h 1225899"/>
                  <a:gd name="connsiteX8" fmla="*/ 185895 w 441233"/>
                  <a:gd name="connsiteY8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71790 w 441233"/>
                  <a:gd name="connsiteY6" fmla="*/ 50242 h 1225899"/>
                  <a:gd name="connsiteX7" fmla="*/ 441233 w 441233"/>
                  <a:gd name="connsiteY7" fmla="*/ 244737 h 1225899"/>
                  <a:gd name="connsiteX8" fmla="*/ 271306 w 441233"/>
                  <a:gd name="connsiteY8" fmla="*/ 1225899 h 1225899"/>
                  <a:gd name="connsiteX9" fmla="*/ 185895 w 441233"/>
                  <a:gd name="connsiteY9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41233 w 441233"/>
                  <a:gd name="connsiteY8" fmla="*/ 244737 h 1225899"/>
                  <a:gd name="connsiteX9" fmla="*/ 271306 w 441233"/>
                  <a:gd name="connsiteY9" fmla="*/ 1225899 h 1225899"/>
                  <a:gd name="connsiteX10" fmla="*/ 185895 w 441233"/>
                  <a:gd name="connsiteY10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02115 w 441233"/>
                  <a:gd name="connsiteY8" fmla="*/ 144482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298542 w 441233"/>
                  <a:gd name="connsiteY6" fmla="*/ 26113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26113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41089 w 441233"/>
                  <a:gd name="connsiteY2" fmla="*/ 135604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85895 w 441233"/>
                  <a:gd name="connsiteY0" fmla="*/ 1215851 h 1225899"/>
                  <a:gd name="connsiteX1" fmla="*/ 0 w 441233"/>
                  <a:gd name="connsiteY1" fmla="*/ 241160 h 1225899"/>
                  <a:gd name="connsiteX2" fmla="*/ 29252 w 441233"/>
                  <a:gd name="connsiteY2" fmla="*/ 123767 h 1225899"/>
                  <a:gd name="connsiteX3" fmla="*/ 75363 w 441233"/>
                  <a:gd name="connsiteY3" fmla="*/ 55266 h 1225899"/>
                  <a:gd name="connsiteX4" fmla="*/ 156499 w 441233"/>
                  <a:gd name="connsiteY4" fmla="*/ 11317 h 1225899"/>
                  <a:gd name="connsiteX5" fmla="*/ 231113 w 441233"/>
                  <a:gd name="connsiteY5" fmla="*/ 0 h 1225899"/>
                  <a:gd name="connsiteX6" fmla="*/ 304460 w 441233"/>
                  <a:gd name="connsiteY6" fmla="*/ 14276 h 1225899"/>
                  <a:gd name="connsiteX7" fmla="*/ 371790 w 441233"/>
                  <a:gd name="connsiteY7" fmla="*/ 50242 h 1225899"/>
                  <a:gd name="connsiteX8" fmla="*/ 428748 w 441233"/>
                  <a:gd name="connsiteY8" fmla="*/ 138563 h 1225899"/>
                  <a:gd name="connsiteX9" fmla="*/ 441233 w 441233"/>
                  <a:gd name="connsiteY9" fmla="*/ 244737 h 1225899"/>
                  <a:gd name="connsiteX10" fmla="*/ 271306 w 441233"/>
                  <a:gd name="connsiteY10" fmla="*/ 1225899 h 1225899"/>
                  <a:gd name="connsiteX11" fmla="*/ 185895 w 441233"/>
                  <a:gd name="connsiteY11" fmla="*/ 1215851 h 1225899"/>
                  <a:gd name="connsiteX0" fmla="*/ 191814 w 441233"/>
                  <a:gd name="connsiteY0" fmla="*/ 1233607 h 1233607"/>
                  <a:gd name="connsiteX1" fmla="*/ 0 w 441233"/>
                  <a:gd name="connsiteY1" fmla="*/ 241160 h 1233607"/>
                  <a:gd name="connsiteX2" fmla="*/ 29252 w 441233"/>
                  <a:gd name="connsiteY2" fmla="*/ 123767 h 1233607"/>
                  <a:gd name="connsiteX3" fmla="*/ 75363 w 441233"/>
                  <a:gd name="connsiteY3" fmla="*/ 55266 h 1233607"/>
                  <a:gd name="connsiteX4" fmla="*/ 156499 w 441233"/>
                  <a:gd name="connsiteY4" fmla="*/ 11317 h 1233607"/>
                  <a:gd name="connsiteX5" fmla="*/ 231113 w 441233"/>
                  <a:gd name="connsiteY5" fmla="*/ 0 h 1233607"/>
                  <a:gd name="connsiteX6" fmla="*/ 304460 w 441233"/>
                  <a:gd name="connsiteY6" fmla="*/ 14276 h 1233607"/>
                  <a:gd name="connsiteX7" fmla="*/ 371790 w 441233"/>
                  <a:gd name="connsiteY7" fmla="*/ 50242 h 1233607"/>
                  <a:gd name="connsiteX8" fmla="*/ 428748 w 441233"/>
                  <a:gd name="connsiteY8" fmla="*/ 138563 h 1233607"/>
                  <a:gd name="connsiteX9" fmla="*/ 441233 w 441233"/>
                  <a:gd name="connsiteY9" fmla="*/ 244737 h 1233607"/>
                  <a:gd name="connsiteX10" fmla="*/ 271306 w 441233"/>
                  <a:gd name="connsiteY10" fmla="*/ 1225899 h 1233607"/>
                  <a:gd name="connsiteX11" fmla="*/ 191814 w 441233"/>
                  <a:gd name="connsiteY11" fmla="*/ 1233607 h 1233607"/>
                  <a:gd name="connsiteX0" fmla="*/ 191814 w 441233"/>
                  <a:gd name="connsiteY0" fmla="*/ 1233607 h 1237736"/>
                  <a:gd name="connsiteX1" fmla="*/ 0 w 441233"/>
                  <a:gd name="connsiteY1" fmla="*/ 241160 h 1237736"/>
                  <a:gd name="connsiteX2" fmla="*/ 29252 w 441233"/>
                  <a:gd name="connsiteY2" fmla="*/ 123767 h 1237736"/>
                  <a:gd name="connsiteX3" fmla="*/ 75363 w 441233"/>
                  <a:gd name="connsiteY3" fmla="*/ 55266 h 1237736"/>
                  <a:gd name="connsiteX4" fmla="*/ 156499 w 441233"/>
                  <a:gd name="connsiteY4" fmla="*/ 11317 h 1237736"/>
                  <a:gd name="connsiteX5" fmla="*/ 231113 w 441233"/>
                  <a:gd name="connsiteY5" fmla="*/ 0 h 1237736"/>
                  <a:gd name="connsiteX6" fmla="*/ 304460 w 441233"/>
                  <a:gd name="connsiteY6" fmla="*/ 14276 h 1237736"/>
                  <a:gd name="connsiteX7" fmla="*/ 371790 w 441233"/>
                  <a:gd name="connsiteY7" fmla="*/ 50242 h 1237736"/>
                  <a:gd name="connsiteX8" fmla="*/ 428748 w 441233"/>
                  <a:gd name="connsiteY8" fmla="*/ 138563 h 1237736"/>
                  <a:gd name="connsiteX9" fmla="*/ 441233 w 441233"/>
                  <a:gd name="connsiteY9" fmla="*/ 244737 h 1237736"/>
                  <a:gd name="connsiteX10" fmla="*/ 268347 w 441233"/>
                  <a:gd name="connsiteY10" fmla="*/ 1237736 h 1237736"/>
                  <a:gd name="connsiteX11" fmla="*/ 191814 w 441233"/>
                  <a:gd name="connsiteY11" fmla="*/ 1233607 h 123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233" h="1237736">
                    <a:moveTo>
                      <a:pt x="191814" y="1233607"/>
                    </a:moveTo>
                    <a:lnTo>
                      <a:pt x="0" y="241160"/>
                    </a:lnTo>
                    <a:lnTo>
                      <a:pt x="29252" y="123767"/>
                    </a:lnTo>
                    <a:lnTo>
                      <a:pt x="75363" y="55266"/>
                    </a:lnTo>
                    <a:lnTo>
                      <a:pt x="156499" y="11317"/>
                    </a:lnTo>
                    <a:lnTo>
                      <a:pt x="231113" y="0"/>
                    </a:lnTo>
                    <a:lnTo>
                      <a:pt x="304460" y="14276"/>
                    </a:lnTo>
                    <a:lnTo>
                      <a:pt x="371790" y="50242"/>
                    </a:lnTo>
                    <a:lnTo>
                      <a:pt x="428748" y="138563"/>
                    </a:lnTo>
                    <a:lnTo>
                      <a:pt x="441233" y="244737"/>
                    </a:lnTo>
                    <a:lnTo>
                      <a:pt x="268347" y="1237736"/>
                    </a:lnTo>
                    <a:lnTo>
                      <a:pt x="191814" y="1233607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8" name="Isosceles Triangle 377"/>
              <p:cNvSpPr/>
              <p:nvPr/>
            </p:nvSpPr>
            <p:spPr>
              <a:xfrm rot="3130523">
                <a:off x="4718702" y="2308022"/>
                <a:ext cx="108559" cy="173237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79" name="Isosceles Triangle 378"/>
              <p:cNvSpPr/>
              <p:nvPr/>
            </p:nvSpPr>
            <p:spPr>
              <a:xfrm rot="18806343" flipH="1">
                <a:off x="4502894" y="2297385"/>
                <a:ext cx="123841" cy="152474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0" name="Isosceles Triangle 379"/>
              <p:cNvSpPr/>
              <p:nvPr/>
            </p:nvSpPr>
            <p:spPr>
              <a:xfrm rot="5113984">
                <a:off x="4756720" y="2472109"/>
                <a:ext cx="113773" cy="181601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1" name="Isosceles Triangle 380"/>
              <p:cNvSpPr/>
              <p:nvPr/>
            </p:nvSpPr>
            <p:spPr>
              <a:xfrm>
                <a:off x="4644636" y="2145952"/>
                <a:ext cx="57080" cy="251922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  <p:sp>
            <p:nvSpPr>
              <p:cNvPr id="382" name="Isosceles Triangle 381"/>
              <p:cNvSpPr/>
              <p:nvPr/>
            </p:nvSpPr>
            <p:spPr>
              <a:xfrm rot="16486016" flipH="1">
                <a:off x="4457403" y="2479820"/>
                <a:ext cx="107828" cy="150968"/>
              </a:xfrm>
              <a:prstGeom prst="triangle">
                <a:avLst>
                  <a:gd name="adj" fmla="val 500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76" name="TextBox 375"/>
            <p:cNvSpPr txBox="1"/>
            <p:nvPr/>
          </p:nvSpPr>
          <p:spPr>
            <a:xfrm rot="16200000">
              <a:off x="8199368" y="5401542"/>
              <a:ext cx="704374" cy="633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/>
                  </a:solidFill>
                </a:rPr>
                <a:t>B2</a:t>
              </a:r>
              <a:endParaRPr lang="en-US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3578771" y="2480942"/>
            <a:ext cx="1078307" cy="75247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6312691" y="2480942"/>
            <a:ext cx="1078307" cy="712046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Curved Right Arrow 383"/>
          <p:cNvSpPr/>
          <p:nvPr/>
        </p:nvSpPr>
        <p:spPr>
          <a:xfrm>
            <a:off x="294885" y="4244005"/>
            <a:ext cx="484502" cy="2016180"/>
          </a:xfrm>
          <a:prstGeom prst="curved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85" name="Rectangle 384"/>
          <p:cNvSpPr/>
          <p:nvPr/>
        </p:nvSpPr>
        <p:spPr>
          <a:xfrm>
            <a:off x="1726066" y="3643646"/>
            <a:ext cx="670808" cy="1252975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Rectangle 385"/>
          <p:cNvSpPr/>
          <p:nvPr/>
        </p:nvSpPr>
        <p:spPr>
          <a:xfrm>
            <a:off x="5359493" y="3686562"/>
            <a:ext cx="670808" cy="1252975"/>
          </a:xfrm>
          <a:prstGeom prst="rect">
            <a:avLst/>
          </a:pr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3541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93083" y="926278"/>
            <a:ext cx="7179047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After </a:t>
            </a:r>
            <a:r>
              <a:rPr lang="en-US" sz="2400" b="1" u="sng" dirty="0"/>
              <a:t>Evolution</a:t>
            </a:r>
            <a:r>
              <a:rPr lang="en-US" sz="2400" dirty="0"/>
              <a:t>,  </a:t>
            </a:r>
            <a:r>
              <a:rPr lang="en-US" sz="2400" b="1" u="sng" dirty="0"/>
              <a:t>each row</a:t>
            </a:r>
            <a:r>
              <a:rPr lang="en-US" sz="2400" b="1" dirty="0"/>
              <a:t> </a:t>
            </a:r>
            <a:r>
              <a:rPr lang="en-US" sz="2400" dirty="0" smtClean="0"/>
              <a:t>should</a:t>
            </a:r>
            <a:r>
              <a:rPr lang="en-US" sz="2400" b="1" dirty="0" smtClean="0"/>
              <a:t> </a:t>
            </a:r>
            <a:r>
              <a:rPr lang="en-US" sz="2400" dirty="0" smtClean="0"/>
              <a:t>again have </a:t>
            </a:r>
            <a:r>
              <a:rPr lang="en-US" sz="2400" u="sng" dirty="0"/>
              <a:t>4 unique </a:t>
            </a:r>
            <a:r>
              <a:rPr lang="en-US" sz="2400" u="sng" dirty="0" smtClean="0"/>
              <a:t/>
            </a:r>
            <a:br>
              <a:rPr lang="en-US" sz="2400" u="sng" dirty="0" smtClean="0"/>
            </a:br>
            <a:r>
              <a:rPr lang="en-US" sz="2400" dirty="0" smtClean="0"/>
              <a:t>    </a:t>
            </a:r>
            <a:r>
              <a:rPr lang="en-US" sz="2400" u="sng" dirty="0" smtClean="0"/>
              <a:t>cards</a:t>
            </a:r>
            <a:r>
              <a:rPr lang="en-US" sz="2400" dirty="0" smtClean="0"/>
              <a:t> </a:t>
            </a:r>
            <a:r>
              <a:rPr lang="en-US" sz="2400" dirty="0"/>
              <a:t>(no </a:t>
            </a:r>
            <a:r>
              <a:rPr lang="en-US" sz="2400" dirty="0" smtClean="0"/>
              <a:t>duplicates</a:t>
            </a:r>
            <a:r>
              <a:rPr lang="en-US" sz="2400" dirty="0"/>
              <a:t>).  </a:t>
            </a:r>
            <a:endParaRPr lang="en-US" sz="2400" dirty="0" smtClean="0"/>
          </a:p>
          <a:p>
            <a:endParaRPr lang="en-US" sz="2400" dirty="0"/>
          </a:p>
          <a:p>
            <a:r>
              <a:rPr lang="en-US" sz="2400" dirty="0" smtClean="0"/>
              <a:t>Then, </a:t>
            </a:r>
            <a:r>
              <a:rPr lang="en-US" sz="2400" b="1" u="sng" dirty="0" smtClean="0"/>
              <a:t>Score</a:t>
            </a:r>
            <a:r>
              <a:rPr lang="en-US" sz="2400" dirty="0" smtClean="0"/>
              <a:t> that new season</a:t>
            </a:r>
            <a:r>
              <a:rPr lang="en-US" sz="2400" dirty="0"/>
              <a:t>.  </a:t>
            </a:r>
            <a:br>
              <a:rPr lang="en-US" sz="2400" dirty="0"/>
            </a:br>
            <a:endParaRPr lang="en-US" sz="2400" dirty="0" smtClean="0"/>
          </a:p>
          <a:p>
            <a:r>
              <a:rPr lang="en-US" sz="2400" b="1" u="sng" dirty="0" smtClean="0"/>
              <a:t>Play as long as desired, repeating</a:t>
            </a:r>
            <a:r>
              <a:rPr lang="en-US" sz="2400" dirty="0" smtClean="0"/>
              <a:t>  </a:t>
            </a:r>
            <a:r>
              <a:rPr lang="en-US" sz="2400" dirty="0"/>
              <a:t>Evolution and </a:t>
            </a:r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en-US" sz="2400" dirty="0" smtClean="0"/>
              <a:t>    Scoring and keeping score </a:t>
            </a:r>
            <a:r>
              <a:rPr lang="en-US" sz="2400" dirty="0"/>
              <a:t>of the winner each season.</a:t>
            </a:r>
            <a:br>
              <a:rPr lang="en-US" sz="2400" dirty="0"/>
            </a:br>
            <a:endParaRPr lang="en-US" sz="2400" dirty="0"/>
          </a:p>
          <a:p>
            <a:r>
              <a:rPr lang="en-US" sz="2400" b="1" u="sng" dirty="0" smtClean="0"/>
              <a:t>Wrap-up</a:t>
            </a:r>
            <a:r>
              <a:rPr lang="en-US" sz="2400" dirty="0" smtClean="0"/>
              <a:t> session.</a:t>
            </a:r>
            <a:br>
              <a:rPr lang="en-US" sz="2400" dirty="0" smtClean="0"/>
            </a:br>
            <a:endParaRPr lang="en-US" sz="2400" dirty="0" smtClean="0"/>
          </a:p>
        </p:txBody>
      </p:sp>
    </p:spTree>
    <p:extLst>
      <p:ext uri="{BB962C8B-B14F-4D97-AF65-F5344CB8AC3E}">
        <p14:creationId xmlns:p14="http://schemas.microsoft.com/office/powerpoint/2010/main" val="2181557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45756" y="358473"/>
            <a:ext cx="495477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/>
              <a:t>Take-home Messages</a:t>
            </a:r>
            <a:endParaRPr lang="en-US" sz="2800" dirty="0"/>
          </a:p>
          <a:p>
            <a:endParaRPr lang="en-US" sz="2800" dirty="0"/>
          </a:p>
        </p:txBody>
      </p:sp>
      <p:sp>
        <p:nvSpPr>
          <p:cNvPr id="3" name="TextBox 2"/>
          <p:cNvSpPr txBox="1"/>
          <p:nvPr/>
        </p:nvSpPr>
        <p:spPr>
          <a:xfrm>
            <a:off x="487305" y="1287043"/>
            <a:ext cx="8431066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Plants, like animals, have an </a:t>
            </a:r>
            <a:r>
              <a:rPr lang="en-US" b="1" u="sng" dirty="0" smtClean="0"/>
              <a:t>immune system</a:t>
            </a:r>
            <a:r>
              <a:rPr lang="en-US" b="1" dirty="0" smtClean="0"/>
              <a:t> </a:t>
            </a:r>
            <a:r>
              <a:rPr lang="en-US" dirty="0" smtClean="0"/>
              <a:t>that protects them from infection </a:t>
            </a:r>
            <a:br>
              <a:rPr lang="en-US" dirty="0" smtClean="0"/>
            </a:br>
            <a:r>
              <a:rPr lang="en-US" dirty="0" smtClean="0"/>
              <a:t>by a pathogen</a:t>
            </a:r>
            <a:endParaRPr lang="en-US" dirty="0"/>
          </a:p>
          <a:p>
            <a:r>
              <a:rPr lang="en-US" dirty="0" smtClean="0"/>
              <a:t>        Protection is based on </a:t>
            </a:r>
            <a:r>
              <a:rPr lang="en-US" b="1" u="sng" dirty="0" smtClean="0"/>
              <a:t>recognition</a:t>
            </a:r>
            <a:r>
              <a:rPr lang="en-US" dirty="0" smtClean="0"/>
              <a:t> (= detection) of a pathogen molecule by its     </a:t>
            </a:r>
            <a:br>
              <a:rPr lang="en-US" dirty="0" smtClean="0"/>
            </a:br>
            <a:r>
              <a:rPr lang="en-US" dirty="0" smtClean="0"/>
              <a:t>            </a:t>
            </a:r>
            <a:r>
              <a:rPr lang="en-US" u="sng" dirty="0" smtClean="0"/>
              <a:t>lock-and-key fit </a:t>
            </a:r>
            <a:r>
              <a:rPr lang="en-US" dirty="0" smtClean="0"/>
              <a:t>with a plant </a:t>
            </a:r>
            <a:r>
              <a:rPr lang="en-US" b="1" u="sng" dirty="0" smtClean="0"/>
              <a:t>receptor</a:t>
            </a:r>
          </a:p>
          <a:p>
            <a:r>
              <a:rPr lang="en-US" dirty="0"/>
              <a:t> </a:t>
            </a:r>
            <a:r>
              <a:rPr lang="en-US" dirty="0" smtClean="0"/>
              <a:t>       Detection leads to </a:t>
            </a:r>
            <a:r>
              <a:rPr lang="en-US" b="1" u="sng" dirty="0" smtClean="0"/>
              <a:t>signaling</a:t>
            </a:r>
            <a:r>
              <a:rPr lang="en-US" u="sng" dirty="0" smtClean="0"/>
              <a:t> </a:t>
            </a:r>
            <a:r>
              <a:rPr lang="en-US" dirty="0" smtClean="0"/>
              <a:t>and a </a:t>
            </a:r>
            <a:r>
              <a:rPr lang="en-US" u="sng" dirty="0" smtClean="0"/>
              <a:t>plant defense</a:t>
            </a:r>
            <a:r>
              <a:rPr lang="en-US" dirty="0" smtClean="0"/>
              <a:t> </a:t>
            </a:r>
            <a:r>
              <a:rPr lang="en-US" b="1" u="sng" dirty="0" smtClean="0"/>
              <a:t>response </a:t>
            </a:r>
            <a:r>
              <a:rPr lang="en-US" dirty="0" smtClean="0"/>
              <a:t>– either </a:t>
            </a:r>
            <a:r>
              <a:rPr lang="en-US" u="sng" dirty="0" smtClean="0"/>
              <a:t>M</a:t>
            </a:r>
            <a:r>
              <a:rPr lang="en-US" dirty="0" smtClean="0"/>
              <a:t>icrobial  </a:t>
            </a:r>
            <a:br>
              <a:rPr lang="en-US" dirty="0" smtClean="0"/>
            </a:br>
            <a:r>
              <a:rPr lang="en-US" dirty="0" smtClean="0"/>
              <a:t>            Feature-</a:t>
            </a:r>
            <a:r>
              <a:rPr lang="en-US" u="sng" dirty="0" smtClean="0"/>
              <a:t>T</a:t>
            </a:r>
            <a:r>
              <a:rPr lang="en-US" dirty="0" smtClean="0"/>
              <a:t>riggered </a:t>
            </a:r>
            <a:r>
              <a:rPr lang="en-US" u="sng" dirty="0" smtClean="0"/>
              <a:t>I</a:t>
            </a:r>
            <a:r>
              <a:rPr lang="en-US" dirty="0" smtClean="0"/>
              <a:t>mmunity (</a:t>
            </a:r>
            <a:r>
              <a:rPr lang="en-US" b="1" u="sng" dirty="0" smtClean="0"/>
              <a:t>MTI)</a:t>
            </a:r>
            <a:r>
              <a:rPr lang="en-US" dirty="0" smtClean="0"/>
              <a:t>  or </a:t>
            </a:r>
            <a:r>
              <a:rPr lang="en-US" u="sng" dirty="0" smtClean="0"/>
              <a:t>E</a:t>
            </a:r>
            <a:r>
              <a:rPr lang="en-US" dirty="0" smtClean="0"/>
              <a:t>ffector-</a:t>
            </a:r>
            <a:r>
              <a:rPr lang="en-US" u="sng" dirty="0" smtClean="0"/>
              <a:t>T</a:t>
            </a:r>
            <a:r>
              <a:rPr lang="en-US" dirty="0" smtClean="0"/>
              <a:t>riggered </a:t>
            </a:r>
            <a:r>
              <a:rPr lang="en-US" u="sng" dirty="0" smtClean="0"/>
              <a:t>I</a:t>
            </a:r>
            <a:r>
              <a:rPr lang="en-US" dirty="0" smtClean="0"/>
              <a:t>mmunity (</a:t>
            </a:r>
            <a:r>
              <a:rPr lang="en-US" b="1" u="sng" dirty="0" smtClean="0"/>
              <a:t>ETI)</a:t>
            </a:r>
            <a:r>
              <a:rPr lang="en-US" dirty="0" smtClean="0"/>
              <a:t>.</a:t>
            </a:r>
          </a:p>
          <a:p>
            <a:endParaRPr lang="en-US" u="sng" dirty="0"/>
          </a:p>
          <a:p>
            <a:pPr marL="285750" indent="-285750">
              <a:buFont typeface="Arial" pitchFamily="34" charset="0"/>
              <a:buChar char="•"/>
            </a:pPr>
            <a:r>
              <a:rPr lang="en-US" u="sng" dirty="0" smtClean="0"/>
              <a:t>Genomes of microbial pathogens </a:t>
            </a:r>
            <a:r>
              <a:rPr lang="en-US" b="1" u="sng" dirty="0" smtClean="0"/>
              <a:t>evolve</a:t>
            </a:r>
            <a:r>
              <a:rPr lang="en-US" dirty="0" smtClean="0"/>
              <a:t>, changing rapidly over time, both by</a:t>
            </a:r>
          </a:p>
          <a:p>
            <a:r>
              <a:rPr lang="en-US" dirty="0"/>
              <a:t> </a:t>
            </a:r>
            <a:r>
              <a:rPr lang="en-US" dirty="0" smtClean="0"/>
              <a:t>      a) </a:t>
            </a:r>
            <a:r>
              <a:rPr lang="en-US" b="1" u="sng" dirty="0" smtClean="0"/>
              <a:t>mutation and loss</a:t>
            </a:r>
            <a:r>
              <a:rPr lang="en-US" b="1" dirty="0" smtClean="0"/>
              <a:t> </a:t>
            </a:r>
            <a:r>
              <a:rPr lang="en-US" dirty="0" smtClean="0"/>
              <a:t>of recognizable pathogen Features and Effectors, and</a:t>
            </a:r>
          </a:p>
          <a:p>
            <a:r>
              <a:rPr lang="en-US" dirty="0"/>
              <a:t> </a:t>
            </a:r>
            <a:r>
              <a:rPr lang="en-US" dirty="0" smtClean="0"/>
              <a:t>      b) the </a:t>
            </a:r>
            <a:r>
              <a:rPr lang="en-US" b="1" u="sng" dirty="0" smtClean="0"/>
              <a:t>acquisition of new genes</a:t>
            </a:r>
            <a:r>
              <a:rPr lang="en-US" b="1" dirty="0" smtClean="0"/>
              <a:t> to suppress immunity </a:t>
            </a:r>
            <a:r>
              <a:rPr lang="en-US" dirty="0" smtClean="0"/>
              <a:t>(just like drug-resistance </a:t>
            </a:r>
            <a:br>
              <a:rPr lang="en-US" dirty="0" smtClean="0"/>
            </a:br>
            <a:r>
              <a:rPr lang="en-US" dirty="0" smtClean="0"/>
              <a:t>           genes in animal pathogens), sometimes from neighboring microbes </a:t>
            </a:r>
          </a:p>
          <a:p>
            <a:endParaRPr lang="en-US" dirty="0"/>
          </a:p>
          <a:p>
            <a:pPr marL="285750" indent="-285750">
              <a:buFont typeface="Arial" pitchFamily="34" charset="0"/>
              <a:buChar char="•"/>
            </a:pPr>
            <a:r>
              <a:rPr lang="en-US" dirty="0" smtClean="0"/>
              <a:t>As microbes evolve to escape detection and infiltrate plants, </a:t>
            </a:r>
            <a:r>
              <a:rPr lang="en-US" u="sng" dirty="0" smtClean="0"/>
              <a:t>plants</a:t>
            </a:r>
            <a:r>
              <a:rPr lang="en-US" dirty="0" smtClean="0"/>
              <a:t> are selected via </a:t>
            </a:r>
            <a:r>
              <a:rPr lang="en-US" b="1" u="sng" dirty="0" smtClean="0"/>
              <a:t>artificial</a:t>
            </a:r>
            <a:r>
              <a:rPr lang="en-US" b="1" dirty="0" smtClean="0"/>
              <a:t> </a:t>
            </a:r>
            <a:r>
              <a:rPr lang="en-US" dirty="0" smtClean="0"/>
              <a:t>or </a:t>
            </a:r>
            <a:r>
              <a:rPr lang="en-US" b="1" u="sng" dirty="0" smtClean="0"/>
              <a:t>natural selection </a:t>
            </a:r>
            <a:r>
              <a:rPr lang="en-US" dirty="0" smtClean="0"/>
              <a:t>to acquire new Resistance genes:</a:t>
            </a:r>
          </a:p>
          <a:p>
            <a:r>
              <a:rPr lang="en-US" dirty="0"/>
              <a:t> </a:t>
            </a:r>
            <a:r>
              <a:rPr lang="en-US" dirty="0" smtClean="0"/>
              <a:t>      a) via plant breeders introducing new Resistance genes into plant cultivars (using </a:t>
            </a:r>
            <a:br>
              <a:rPr lang="en-US" dirty="0" smtClean="0"/>
            </a:br>
            <a:r>
              <a:rPr lang="en-US" dirty="0" smtClean="0"/>
              <a:t>                </a:t>
            </a:r>
            <a:r>
              <a:rPr lang="en-US" b="1" u="sng" dirty="0" smtClean="0"/>
              <a:t>selective cross breeding </a:t>
            </a:r>
            <a:r>
              <a:rPr lang="en-US" dirty="0" smtClean="0"/>
              <a:t>or </a:t>
            </a:r>
            <a:r>
              <a:rPr lang="en-US" b="1" u="sng" dirty="0" smtClean="0"/>
              <a:t>genetic engineering</a:t>
            </a:r>
            <a:r>
              <a:rPr lang="en-US" dirty="0" smtClean="0"/>
              <a:t>), or </a:t>
            </a:r>
          </a:p>
          <a:p>
            <a:r>
              <a:rPr lang="en-US" dirty="0"/>
              <a:t> </a:t>
            </a:r>
            <a:r>
              <a:rPr lang="en-US" dirty="0" smtClean="0"/>
              <a:t>      b) via </a:t>
            </a:r>
            <a:r>
              <a:rPr lang="en-US" b="1" u="sng" dirty="0" smtClean="0"/>
              <a:t>cross pollination</a:t>
            </a:r>
            <a:r>
              <a:rPr lang="en-US" dirty="0" smtClean="0"/>
              <a:t> and </a:t>
            </a:r>
            <a:r>
              <a:rPr lang="en-US" b="1" u="sng" dirty="0" smtClean="0"/>
              <a:t>genetic recombination</a:t>
            </a:r>
            <a:r>
              <a:rPr lang="en-US" dirty="0" smtClean="0"/>
              <a:t> in nature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5020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63138" y="1801982"/>
            <a:ext cx="8407729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/>
              <a:t>Evolution</a:t>
            </a:r>
            <a:r>
              <a:rPr lang="en-US" sz="2000" dirty="0" smtClean="0"/>
              <a:t>:</a:t>
            </a:r>
            <a:br>
              <a:rPr lang="en-US" sz="2000" dirty="0" smtClean="0"/>
            </a:br>
            <a:endParaRPr lang="en-US" sz="2000" dirty="0" smtClean="0"/>
          </a:p>
          <a:p>
            <a:r>
              <a:rPr lang="en-US" dirty="0" smtClean="0"/>
              <a:t>     You’ve seen it in action in the game </a:t>
            </a:r>
            <a:r>
              <a:rPr lang="en-US" i="1" dirty="0" smtClean="0"/>
              <a:t>VEGEVADERS, </a:t>
            </a:r>
            <a:r>
              <a:rPr lang="en-US" dirty="0" smtClean="0"/>
              <a:t>as molecular repertoires </a:t>
            </a:r>
            <a:br>
              <a:rPr lang="en-US" dirty="0" smtClean="0"/>
            </a:br>
            <a:r>
              <a:rPr lang="en-US" dirty="0" smtClean="0"/>
              <a:t>          change over time due to selective pressure.</a:t>
            </a:r>
          </a:p>
          <a:p>
            <a:r>
              <a:rPr lang="en-US" dirty="0" smtClean="0"/>
              <a:t>     The </a:t>
            </a:r>
            <a:r>
              <a:rPr lang="en-US" u="sng" dirty="0" smtClean="0"/>
              <a:t>same game</a:t>
            </a:r>
            <a:r>
              <a:rPr lang="en-US" dirty="0" smtClean="0"/>
              <a:t> has been playing in nature for millions of years, with remarkable </a:t>
            </a:r>
            <a:br>
              <a:rPr lang="en-US" dirty="0" smtClean="0"/>
            </a:br>
            <a:r>
              <a:rPr lang="en-US" dirty="0" smtClean="0"/>
              <a:t>          similarity among different kinds of pathogens, ensuring that no resistant plant </a:t>
            </a:r>
            <a:br>
              <a:rPr lang="en-US" dirty="0" smtClean="0"/>
            </a:br>
            <a:r>
              <a:rPr lang="en-US" dirty="0" smtClean="0"/>
              <a:t>          cultivar in the field stays resistant to microbial infection for long…</a:t>
            </a:r>
          </a:p>
          <a:p>
            <a:endParaRPr lang="en-US" dirty="0" smtClean="0"/>
          </a:p>
        </p:txBody>
      </p:sp>
      <p:sp>
        <p:nvSpPr>
          <p:cNvPr id="3" name="TextBox 2"/>
          <p:cNvSpPr txBox="1"/>
          <p:nvPr/>
        </p:nvSpPr>
        <p:spPr>
          <a:xfrm>
            <a:off x="2441068" y="596383"/>
            <a:ext cx="39553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Wrap-Up and Reflection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289985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63138" y="770931"/>
            <a:ext cx="8407729" cy="581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 smtClean="0"/>
          </a:p>
          <a:p>
            <a:r>
              <a:rPr lang="en-US" sz="1600" dirty="0" smtClean="0"/>
              <a:t>1) </a:t>
            </a:r>
            <a:r>
              <a:rPr lang="en-US" sz="1600" dirty="0"/>
              <a:t>What did you learn about </a:t>
            </a:r>
            <a:r>
              <a:rPr lang="en-US" sz="1600" u="sng" dirty="0"/>
              <a:t>plants</a:t>
            </a:r>
            <a:r>
              <a:rPr lang="en-US" sz="1600" dirty="0"/>
              <a:t> from playing </a:t>
            </a:r>
            <a:r>
              <a:rPr lang="en-US" sz="1600" i="1" dirty="0"/>
              <a:t>VEGEVADERS</a:t>
            </a:r>
            <a:r>
              <a:rPr lang="en-US" sz="1600" dirty="0"/>
              <a:t>?  Did you learn anything new you didn’t know before?</a:t>
            </a:r>
          </a:p>
          <a:p>
            <a:endParaRPr lang="en-US" sz="1600" dirty="0" smtClean="0"/>
          </a:p>
          <a:p>
            <a:r>
              <a:rPr lang="en-US" sz="1600" dirty="0" smtClean="0"/>
              <a:t>2) </a:t>
            </a:r>
            <a:r>
              <a:rPr lang="en-US" sz="1600" dirty="0"/>
              <a:t>What did you learn about </a:t>
            </a:r>
            <a:r>
              <a:rPr lang="en-US" sz="1600" u="sng" dirty="0"/>
              <a:t>evolution</a:t>
            </a:r>
            <a:r>
              <a:rPr lang="en-US" sz="1600" dirty="0"/>
              <a:t> from playing </a:t>
            </a:r>
            <a:r>
              <a:rPr lang="en-US" sz="1600" i="1" dirty="0"/>
              <a:t>VEGEVADERS</a:t>
            </a:r>
            <a:r>
              <a:rPr lang="en-US" sz="1600" dirty="0"/>
              <a:t>?  Anything you didn’t know before?  How is a farmer’s field different from the natural world, and how might that affect pathogen or plant evolution</a:t>
            </a:r>
            <a:r>
              <a:rPr lang="en-US" sz="1600" dirty="0" smtClean="0"/>
              <a:t>?</a:t>
            </a:r>
          </a:p>
          <a:p>
            <a:endParaRPr lang="en-US" sz="1600" dirty="0" smtClean="0"/>
          </a:p>
          <a:p>
            <a:r>
              <a:rPr lang="en-US" sz="1600" dirty="0" smtClean="0"/>
              <a:t>3) </a:t>
            </a:r>
            <a:r>
              <a:rPr lang="en-US" sz="1600" dirty="0"/>
              <a:t>Based on what you’ve learned from playing </a:t>
            </a:r>
            <a:r>
              <a:rPr lang="en-US" sz="1600" i="1" dirty="0"/>
              <a:t>VEGEVADERS</a:t>
            </a:r>
            <a:r>
              <a:rPr lang="en-US" sz="1600" dirty="0"/>
              <a:t>, are there questions you have about plant-pathogen interactions?  Was there anything that seemed confusing?  Is there anything you’re curious about, and would like to learn more about</a:t>
            </a:r>
            <a:r>
              <a:rPr lang="en-US" sz="1600" dirty="0" smtClean="0"/>
              <a:t>?</a:t>
            </a:r>
          </a:p>
          <a:p>
            <a:endParaRPr lang="en-US" sz="1600" dirty="0"/>
          </a:p>
          <a:p>
            <a:r>
              <a:rPr lang="en-US" sz="1600" dirty="0"/>
              <a:t>4) If a plant cultivar can detect the presence of a potential pathogen, it is normally resistant to attack by that organism. What kind of </a:t>
            </a:r>
            <a:r>
              <a:rPr lang="en-US" sz="1600" u="sng" dirty="0"/>
              <a:t>selective pressure</a:t>
            </a:r>
            <a:r>
              <a:rPr lang="en-US" sz="1600" dirty="0"/>
              <a:t> does this exert on this potential pathogen, and how specifically is the pathogen likely </a:t>
            </a:r>
            <a:r>
              <a:rPr lang="en-US" sz="1600" u="sng" dirty="0"/>
              <a:t>to change</a:t>
            </a:r>
            <a:r>
              <a:rPr lang="en-US" sz="1600" dirty="0"/>
              <a:t> in response</a:t>
            </a:r>
            <a:r>
              <a:rPr lang="en-US" sz="1600" dirty="0" smtClean="0"/>
              <a:t>?</a:t>
            </a:r>
          </a:p>
          <a:p>
            <a:endParaRPr lang="en-US" sz="1600" dirty="0"/>
          </a:p>
          <a:p>
            <a:r>
              <a:rPr lang="en-US" sz="1600" dirty="0"/>
              <a:t>5) There is evidence in the DNA sequences of pathogens for mutation and loss of genes for specific effectors. But if effectors are lost, the </a:t>
            </a:r>
            <a:r>
              <a:rPr lang="en-US" sz="1600" u="sng" dirty="0"/>
              <a:t>bacterial</a:t>
            </a:r>
            <a:r>
              <a:rPr lang="en-US" sz="1600" dirty="0"/>
              <a:t> pathogen needs to </a:t>
            </a:r>
            <a:r>
              <a:rPr lang="en-US" sz="1600" u="sng" dirty="0"/>
              <a:t>acquire a new effector</a:t>
            </a:r>
            <a:r>
              <a:rPr lang="en-US" sz="1600" dirty="0"/>
              <a:t> to suppress plant immunity – how does this happen?  (HINT: consider the increasing problem of microbial resistance to antibiotics seen in hospital settings.)</a:t>
            </a:r>
          </a:p>
          <a:p>
            <a:endParaRPr lang="en-US" sz="1600" dirty="0" smtClean="0"/>
          </a:p>
          <a:p>
            <a:r>
              <a:rPr lang="en-US" sz="1600" dirty="0"/>
              <a:t>6) How do plants </a:t>
            </a:r>
            <a:r>
              <a:rPr lang="en-US" sz="1600" u="sng" dirty="0"/>
              <a:t>acquire a new Resistance gene</a:t>
            </a:r>
            <a:r>
              <a:rPr lang="en-US" sz="1600" dirty="0"/>
              <a:t>, whose protein product can recognize a new pathogen molecule (such as a new bacterial effector</a:t>
            </a:r>
            <a:r>
              <a:rPr lang="en-US" sz="1600" dirty="0" smtClean="0"/>
              <a:t>)?</a:t>
            </a:r>
            <a:endParaRPr lang="en-US" i="1" dirty="0"/>
          </a:p>
        </p:txBody>
      </p:sp>
      <p:sp>
        <p:nvSpPr>
          <p:cNvPr id="3" name="TextBox 2"/>
          <p:cNvSpPr txBox="1"/>
          <p:nvPr/>
        </p:nvSpPr>
        <p:spPr>
          <a:xfrm>
            <a:off x="1626781" y="277408"/>
            <a:ext cx="57096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   Some Possible Discussion Questions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536036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42260" y="776177"/>
            <a:ext cx="7910624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A final note….</a:t>
            </a:r>
          </a:p>
          <a:p>
            <a:endParaRPr lang="en-US" dirty="0"/>
          </a:p>
          <a:p>
            <a:endParaRPr lang="en-US" dirty="0" smtClean="0"/>
          </a:p>
          <a:p>
            <a:endParaRPr lang="en-US" dirty="0" smtClean="0"/>
          </a:p>
          <a:p>
            <a:r>
              <a:rPr lang="en-US" dirty="0"/>
              <a:t>The </a:t>
            </a:r>
            <a:r>
              <a:rPr lang="en-US" u="sng" dirty="0"/>
              <a:t>same game</a:t>
            </a:r>
            <a:r>
              <a:rPr lang="en-US" dirty="0"/>
              <a:t> has been playing in nature for millions of years, with </a:t>
            </a:r>
            <a:r>
              <a:rPr lang="en-US" u="sng" dirty="0"/>
              <a:t>remarkable</a:t>
            </a:r>
            <a:r>
              <a:rPr lang="en-US" dirty="0"/>
              <a:t> </a:t>
            </a:r>
            <a:br>
              <a:rPr lang="en-US" dirty="0"/>
            </a:br>
            <a:r>
              <a:rPr lang="en-US" dirty="0"/>
              <a:t>      </a:t>
            </a:r>
            <a:r>
              <a:rPr lang="en-US" dirty="0" smtClean="0"/>
              <a:t> </a:t>
            </a:r>
            <a:r>
              <a:rPr lang="en-US" u="sng" dirty="0"/>
              <a:t>similarity among different kinds of </a:t>
            </a:r>
            <a:r>
              <a:rPr lang="en-US" u="sng" dirty="0" smtClean="0"/>
              <a:t>pathogens </a:t>
            </a:r>
            <a:r>
              <a:rPr lang="en-US" dirty="0" smtClean="0"/>
              <a:t>…</a:t>
            </a:r>
            <a:endParaRPr lang="en-US" dirty="0"/>
          </a:p>
          <a:p>
            <a:endParaRPr lang="en-US" dirty="0"/>
          </a:p>
          <a:p>
            <a:r>
              <a:rPr lang="en-US" dirty="0" smtClean="0"/>
              <a:t>And, similar molecular strategies are used </a:t>
            </a:r>
            <a:r>
              <a:rPr lang="en-US" u="sng" dirty="0" smtClean="0"/>
              <a:t>by animal pathogens</a:t>
            </a:r>
            <a:r>
              <a:rPr lang="en-US" dirty="0" smtClean="0"/>
              <a:t>, including the </a:t>
            </a:r>
            <a:br>
              <a:rPr lang="en-US" dirty="0" smtClean="0"/>
            </a:br>
            <a:r>
              <a:rPr lang="en-US" dirty="0" smtClean="0"/>
              <a:t>       bacterium </a:t>
            </a:r>
            <a:r>
              <a:rPr lang="en-US" i="1" dirty="0" smtClean="0"/>
              <a:t>Yersinia </a:t>
            </a:r>
            <a:r>
              <a:rPr lang="en-US" i="1" dirty="0" err="1" smtClean="0"/>
              <a:t>pestis</a:t>
            </a:r>
            <a:r>
              <a:rPr lang="en-US" dirty="0" smtClean="0"/>
              <a:t>, causal agent of the Plague, today as yesterday…. (recently, a husband </a:t>
            </a:r>
            <a:r>
              <a:rPr lang="en-US" u="sng" dirty="0" smtClean="0"/>
              <a:t>and</a:t>
            </a:r>
            <a:r>
              <a:rPr lang="en-US" dirty="0" smtClean="0"/>
              <a:t> wife contracted the Plague in New Mexico – the husband was in a coma for months and nearly died; he lost both legs from gangrene)</a:t>
            </a:r>
          </a:p>
          <a:p>
            <a:endParaRPr lang="en-US" dirty="0" smtClean="0"/>
          </a:p>
          <a:p>
            <a:r>
              <a:rPr lang="en-US" dirty="0" smtClean="0"/>
              <a:t>Worst of all, in this molecular arms race, the pathogens keep winning!  We </a:t>
            </a:r>
            <a:r>
              <a:rPr lang="en-US" u="sng" dirty="0" smtClean="0"/>
              <a:t>need</a:t>
            </a:r>
            <a:r>
              <a:rPr lang="en-US" dirty="0" smtClean="0"/>
              <a:t> </a:t>
            </a:r>
            <a:br>
              <a:rPr lang="en-US" dirty="0" smtClean="0"/>
            </a:br>
            <a:r>
              <a:rPr lang="en-US" dirty="0" smtClean="0"/>
              <a:t>       </a:t>
            </a:r>
            <a:r>
              <a:rPr lang="en-US" u="sng" dirty="0" smtClean="0"/>
              <a:t>more options</a:t>
            </a:r>
            <a:r>
              <a:rPr lang="en-US" dirty="0" smtClean="0"/>
              <a:t>, </a:t>
            </a:r>
            <a:r>
              <a:rPr lang="en-US" u="sng" dirty="0" smtClean="0"/>
              <a:t>more ideas</a:t>
            </a:r>
            <a:r>
              <a:rPr lang="en-US" dirty="0" smtClean="0"/>
              <a:t>….</a:t>
            </a:r>
          </a:p>
          <a:p>
            <a:endParaRPr lang="en-US" dirty="0"/>
          </a:p>
          <a:p>
            <a:endParaRPr lang="en-US" dirty="0" smtClean="0"/>
          </a:p>
          <a:p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67653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867400" y="1508760"/>
            <a:ext cx="1371600" cy="76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350874" y="368141"/>
            <a:ext cx="84103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… for smarter pathogen control to stop the </a:t>
            </a:r>
            <a:r>
              <a:rPr lang="en-US" sz="2400" u="sng" dirty="0" smtClean="0"/>
              <a:t>stem rust fungus</a:t>
            </a:r>
            <a:r>
              <a:rPr lang="en-US" sz="2400" dirty="0" smtClean="0"/>
              <a:t> Ug99, the “red menace” threatening the world’s wheat since 2010…</a:t>
            </a:r>
            <a:endParaRPr lang="en-US" sz="2400" dirty="0"/>
          </a:p>
        </p:txBody>
      </p:sp>
      <p:pic>
        <p:nvPicPr>
          <p:cNvPr id="5" name="Picture 4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3836" y="1526672"/>
            <a:ext cx="5483301" cy="475716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98233" y="5986128"/>
            <a:ext cx="13290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/>
              <a:t>16 August 2013</a:t>
            </a:r>
            <a:endParaRPr lang="en-US" sz="1400" b="1" dirty="0"/>
          </a:p>
        </p:txBody>
      </p:sp>
    </p:spTree>
    <p:extLst>
      <p:ext uri="{BB962C8B-B14F-4D97-AF65-F5344CB8AC3E}">
        <p14:creationId xmlns:p14="http://schemas.microsoft.com/office/powerpoint/2010/main" val="2486688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693226" y="1983179"/>
            <a:ext cx="18525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 End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737056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88769" y="1413164"/>
            <a:ext cx="7564582" cy="40626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Plans for the future include a </a:t>
            </a:r>
            <a:r>
              <a:rPr lang="en-US" sz="2000" u="sng" dirty="0" smtClean="0"/>
              <a:t>website</a:t>
            </a:r>
            <a:r>
              <a:rPr lang="en-US" sz="2000" dirty="0" smtClean="0"/>
              <a:t> </a:t>
            </a:r>
            <a:r>
              <a:rPr lang="en-US" sz="2000" dirty="0"/>
              <a:t>where </a:t>
            </a:r>
            <a:r>
              <a:rPr lang="en-US" sz="2000" dirty="0" smtClean="0"/>
              <a:t>teachers/students </a:t>
            </a:r>
            <a:r>
              <a:rPr lang="en-US" sz="2000" dirty="0"/>
              <a:t>can </a:t>
            </a:r>
            <a:r>
              <a:rPr lang="en-US" sz="2000" dirty="0" smtClean="0"/>
              <a:t>find links to:</a:t>
            </a:r>
            <a:br>
              <a:rPr lang="en-US" sz="2000" dirty="0" smtClean="0"/>
            </a:br>
            <a:endParaRPr lang="en-US" sz="2000" dirty="0" smtClean="0"/>
          </a:p>
          <a:p>
            <a:r>
              <a:rPr lang="en-US" sz="2000" dirty="0"/>
              <a:t> </a:t>
            </a:r>
            <a:r>
              <a:rPr lang="en-US" sz="2000" dirty="0" smtClean="0"/>
              <a:t>    1) </a:t>
            </a:r>
            <a:r>
              <a:rPr lang="en-US" sz="2000" dirty="0"/>
              <a:t>the Introductory PowerPoint  and homework exercises</a:t>
            </a:r>
          </a:p>
          <a:p>
            <a:r>
              <a:rPr lang="en-US" sz="2000" dirty="0"/>
              <a:t>     2) an online version of the classroom game (with additional levels </a:t>
            </a:r>
            <a:br>
              <a:rPr lang="en-US" sz="2000" dirty="0"/>
            </a:br>
            <a:r>
              <a:rPr lang="en-US" sz="2000" dirty="0"/>
              <a:t>            and extra add-ons)</a:t>
            </a:r>
          </a:p>
          <a:p>
            <a:r>
              <a:rPr lang="en-US" sz="2000" dirty="0"/>
              <a:t>     3) FAQs with links to more info, </a:t>
            </a:r>
            <a:r>
              <a:rPr lang="en-US" sz="2000" i="1" dirty="0"/>
              <a:t>e.g</a:t>
            </a:r>
            <a:r>
              <a:rPr lang="en-US" sz="2000" dirty="0"/>
              <a:t>.: </a:t>
            </a:r>
          </a:p>
          <a:p>
            <a:pPr marL="1147763" indent="-1147763"/>
            <a:r>
              <a:rPr lang="en-US" sz="2000" dirty="0"/>
              <a:t>            - primary literature papers, </a:t>
            </a:r>
          </a:p>
          <a:p>
            <a:pPr marL="1147763" indent="-1147763"/>
            <a:r>
              <a:rPr lang="en-US" sz="2000" dirty="0"/>
              <a:t>            - figures showing molecular components of plant immunity, </a:t>
            </a:r>
          </a:p>
          <a:p>
            <a:pPr marL="1147763" indent="-1147763"/>
            <a:r>
              <a:rPr lang="en-US" sz="2000" dirty="0"/>
              <a:t>            - figures showing comparison of pathogen genomes where effector genes have been mutated/lost in some pathogens, </a:t>
            </a:r>
          </a:p>
          <a:p>
            <a:pPr marL="1147763" indent="-1147763"/>
            <a:r>
              <a:rPr lang="en-US" sz="2000"/>
              <a:t>             etc.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054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12388</TotalTime>
  <Words>5505</Words>
  <Application>Microsoft Office PowerPoint</Application>
  <PresentationFormat>On-screen Show (4:3)</PresentationFormat>
  <Paragraphs>2745</Paragraphs>
  <Slides>102</Slides>
  <Notes>4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102</vt:i4>
      </vt:variant>
    </vt:vector>
  </HeadingPairs>
  <TitlesOfParts>
    <vt:vector size="103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Cornell University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Candace Collmer</dc:creator>
  <cp:lastModifiedBy>Magdalen Lindeberg</cp:lastModifiedBy>
  <cp:revision>764</cp:revision>
  <cp:lastPrinted>2013-07-29T19:03:34Z</cp:lastPrinted>
  <dcterms:created xsi:type="dcterms:W3CDTF">2012-07-06T15:14:26Z</dcterms:created>
  <dcterms:modified xsi:type="dcterms:W3CDTF">2013-10-30T13:45:05Z</dcterms:modified>
</cp:coreProperties>
</file>